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65" r:id="rId5"/>
    <p:sldId id="366" r:id="rId6"/>
    <p:sldId id="394" r:id="rId7"/>
    <p:sldId id="392" r:id="rId8"/>
    <p:sldId id="280" r:id="rId9"/>
    <p:sldId id="393" r:id="rId10"/>
    <p:sldId id="328" r:id="rId11"/>
    <p:sldId id="382" r:id="rId12"/>
    <p:sldId id="391" r:id="rId13"/>
    <p:sldId id="358"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9966FF"/>
    <a:srgbClr val="000000"/>
    <a:srgbClr val="6600FF"/>
    <a:srgbClr val="5E5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1" autoAdjust="0"/>
    <p:restoredTop sz="86032" autoAdjust="0"/>
  </p:normalViewPr>
  <p:slideViewPr>
    <p:cSldViewPr snapToGrid="0">
      <p:cViewPr varScale="1">
        <p:scale>
          <a:sx n="88" d="100"/>
          <a:sy n="88" d="100"/>
        </p:scale>
        <p:origin x="-408" y="-11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CC0E7FD-CA45-4D5C-A8CB-86C8506FD15A}" type="datetimeFigureOut">
              <a:rPr lang="en-US" smtClean="0"/>
              <a:t>8/21/17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05DADF9-7DC8-48C2-8EB9-54684AB2295F}" type="slidenum">
              <a:rPr lang="en-US" smtClean="0"/>
              <a:t>‹#›</a:t>
            </a:fld>
            <a:endParaRPr lang="en-US"/>
          </a:p>
        </p:txBody>
      </p:sp>
    </p:spTree>
    <p:extLst>
      <p:ext uri="{BB962C8B-B14F-4D97-AF65-F5344CB8AC3E}">
        <p14:creationId xmlns:p14="http://schemas.microsoft.com/office/powerpoint/2010/main" val="2245572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3FB7272-D954-4397-B612-A34B18275158}" type="slidenum">
              <a:rPr lang="en-US" smtClean="0">
                <a:solidFill>
                  <a:srgbClr val="000000"/>
                </a:solidFill>
                <a:latin typeface="Arial" pitchFamily="34" charset="0"/>
              </a:rPr>
              <a:pPr/>
              <a:t>1</a:t>
            </a:fld>
            <a:endParaRPr lang="en-US" dirty="0" smtClean="0">
              <a:solidFill>
                <a:srgbClr val="000000"/>
              </a:solidFill>
              <a:latin typeface="Arial" pitchFamily="34" charset="0"/>
            </a:endParaRPr>
          </a:p>
        </p:txBody>
      </p:sp>
      <p:sp>
        <p:nvSpPr>
          <p:cNvPr id="40963" name="Rectangle 2"/>
          <p:cNvSpPr>
            <a:spLocks noGrp="1" noRot="1" noChangeAspect="1" noChangeArrowheads="1" noTextEdit="1"/>
          </p:cNvSpPr>
          <p:nvPr>
            <p:ph type="sldImg"/>
          </p:nvPr>
        </p:nvSpPr>
        <p:spPr>
          <a:xfrm>
            <a:off x="431800" y="708025"/>
            <a:ext cx="6302375" cy="3544888"/>
          </a:xfrm>
          <a:ln/>
        </p:spPr>
      </p:sp>
      <p:sp>
        <p:nvSpPr>
          <p:cNvPr id="40964" name="Rectangle 3"/>
          <p:cNvSpPr>
            <a:spLocks noGrp="1" noChangeArrowheads="1"/>
          </p:cNvSpPr>
          <p:nvPr>
            <p:ph type="body" idx="1"/>
          </p:nvPr>
        </p:nvSpPr>
        <p:spPr>
          <a:noFill/>
          <a:ln/>
        </p:spPr>
        <p:txBody>
          <a:bodyPr/>
          <a:lstStyle/>
          <a:p>
            <a:endParaRPr lang="ru-RU" dirty="0" smtClean="0"/>
          </a:p>
        </p:txBody>
      </p:sp>
    </p:spTree>
    <p:extLst>
      <p:ext uri="{BB962C8B-B14F-4D97-AF65-F5344CB8AC3E}">
        <p14:creationId xmlns:p14="http://schemas.microsoft.com/office/powerpoint/2010/main" val="2337324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a:t>
            </a:r>
            <a:r>
              <a:rPr lang="en-US" baseline="0" dirty="0" smtClean="0"/>
              <a:t> Multi-domain C2 one of the CSAF’s focus areas?  Because as we look forward toward future conflict, we face a significant challenge.</a:t>
            </a:r>
          </a:p>
          <a:p>
            <a:endParaRPr lang="en-US" baseline="0" dirty="0" smtClean="0"/>
          </a:p>
          <a:p>
            <a:r>
              <a:rPr lang="en-US" baseline="0" dirty="0" smtClean="0"/>
              <a:t>Our potential adversaries have invested heavily in technology designed to deny us the advantages we have enjoyed in air and space.</a:t>
            </a:r>
          </a:p>
          <a:p>
            <a:r>
              <a:rPr lang="en-US" baseline="0" dirty="0" smtClean="0"/>
              <a:t>The Anti-access, Area Denial weapons in air defense, ballistic missiles, anti-satellite weapons and computer network attach threaten our ability to generate effects in the manner we have in the past and currently.</a:t>
            </a:r>
          </a:p>
          <a:p>
            <a:endParaRPr lang="en-US" baseline="0" dirty="0" smtClean="0"/>
          </a:p>
          <a:p>
            <a:r>
              <a:rPr lang="en-US" baseline="0" dirty="0" smtClean="0"/>
              <a:t>To preserve our military advantages, we must advance our concept of multi-domain operations.</a:t>
            </a:r>
          </a:p>
          <a:p>
            <a:r>
              <a:rPr lang="en-US" baseline="0" dirty="0" smtClean="0"/>
              <a:t>In the past, we have leveraged assets in multiple domains to solve tough problems.  In 1942, the Navy could not get close enough to Japan to target them and AAF aircraft could not transit the Pacific ocean-distances to hold Japanese targets at risk.  But through innovation and daring, a multi-domain solution in the form of the Doolittle Raid enabled combat effects on the Japanese homeland.</a:t>
            </a:r>
          </a:p>
          <a:p>
            <a:endParaRPr lang="en-US" baseline="0" dirty="0" smtClean="0"/>
          </a:p>
          <a:p>
            <a:r>
              <a:rPr lang="en-US" baseline="0" dirty="0" smtClean="0"/>
              <a:t>Today we continue to use assets operating in multiple domains to increase our combat effectiveness.  However, for the most part our space and cyber capabilities are used to enhance our air capabilities.  This is natural as we have not generally had to contest the space and cyber domains and it was the best use of our resources.  In the future, we will have to fight for space and cyber superiority and we will not be able to operate in the air with the degree of freedom we currently enjoy.  To remain effective, we must leverage effects from all domains in a synergistic way</a:t>
            </a:r>
            <a:endParaRPr lang="en-US" dirty="0"/>
          </a:p>
        </p:txBody>
      </p:sp>
      <p:sp>
        <p:nvSpPr>
          <p:cNvPr id="4" name="Slide Number Placeholder 3"/>
          <p:cNvSpPr>
            <a:spLocks noGrp="1"/>
          </p:cNvSpPr>
          <p:nvPr>
            <p:ph type="sldNum" sz="quarter" idx="10"/>
          </p:nvPr>
        </p:nvSpPr>
        <p:spPr/>
        <p:txBody>
          <a:bodyPr/>
          <a:lstStyle/>
          <a:p>
            <a:fld id="{5D00C90A-46E3-4F6E-95A0-391D41793F45}" type="slidenum">
              <a:rPr lang="en-US" smtClean="0"/>
              <a:pPr/>
              <a:t>3</a:t>
            </a:fld>
            <a:endParaRPr lang="en-US"/>
          </a:p>
        </p:txBody>
      </p:sp>
    </p:spTree>
    <p:extLst>
      <p:ext uri="{BB962C8B-B14F-4D97-AF65-F5344CB8AC3E}">
        <p14:creationId xmlns:p14="http://schemas.microsoft.com/office/powerpoint/2010/main" val="1072496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en-US" sz="1200" dirty="0" smtClean="0"/>
              <a:t>“Projected AF force structure is not capable of fighting and winning against this array of potential adversary capabilities”</a:t>
            </a:r>
          </a:p>
          <a:p>
            <a:pPr marL="0" indent="0">
              <a:buNone/>
            </a:pPr>
            <a:r>
              <a:rPr lang="en-US" altLang="en-US" sz="1200" dirty="0" smtClean="0"/>
              <a:t>AF must develop “multi-domain capabilities and capacity”</a:t>
            </a:r>
          </a:p>
          <a:p>
            <a:pPr marL="0" indent="0">
              <a:buNone/>
            </a:pPr>
            <a:r>
              <a:rPr lang="en-US" altLang="en-US" sz="1200" u="sng" dirty="0" smtClean="0">
                <a:solidFill>
                  <a:schemeClr val="accent2"/>
                </a:solidFill>
              </a:rPr>
              <a:t>Future War</a:t>
            </a:r>
            <a:r>
              <a:rPr lang="en-US" altLang="en-US" sz="1200" dirty="0" smtClean="0">
                <a:solidFill>
                  <a:schemeClr val="accent2"/>
                </a:solidFill>
              </a:rPr>
              <a:t>: </a:t>
            </a:r>
            <a:r>
              <a:rPr lang="en-US" altLang="en-US" sz="1200" dirty="0" smtClean="0"/>
              <a:t>Multi-regional, Multi-domain, Joint, Coalition and High</a:t>
            </a:r>
            <a:r>
              <a:rPr lang="en-US" altLang="en-US" sz="1200" baseline="0" dirty="0" smtClean="0"/>
              <a:t> Velocity Ops Tempo</a:t>
            </a:r>
            <a:endParaRPr lang="en-US" altLang="en-US" sz="1200" dirty="0" smtClean="0"/>
          </a:p>
          <a:p>
            <a:pPr marL="0" indent="0">
              <a:buNone/>
            </a:pPr>
            <a:endParaRPr lang="en-US" altLang="en-US" sz="1200" dirty="0" smtClean="0"/>
          </a:p>
          <a:p>
            <a:pPr marL="0" indent="0">
              <a:buNone/>
            </a:pPr>
            <a:r>
              <a:rPr lang="en-US" altLang="en-US" sz="1200" dirty="0" smtClean="0"/>
              <a:t>4</a:t>
            </a:r>
            <a:r>
              <a:rPr lang="en-US" altLang="en-US" sz="1200" baseline="0" dirty="0" smtClean="0"/>
              <a:t> of these features create seams that must be managed…and the high velocity feature will require us to have the operational agility to navigate these seams expertly and thereby mitigate any operational impact they may otherwise cause</a:t>
            </a: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705DADF9-7DC8-48C2-8EB9-54684AB2295F}" type="slidenum">
              <a:rPr lang="en-US" smtClean="0"/>
              <a:t>5</a:t>
            </a:fld>
            <a:endParaRPr lang="en-US"/>
          </a:p>
        </p:txBody>
      </p:sp>
    </p:spTree>
    <p:extLst>
      <p:ext uri="{BB962C8B-B14F-4D97-AF65-F5344CB8AC3E}">
        <p14:creationId xmlns:p14="http://schemas.microsoft.com/office/powerpoint/2010/main" val="1247445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0C2D83"/>
            </a:solidFill>
            <a:round/>
            <a:headEnd/>
            <a:tailEnd/>
          </a:ln>
          <a:effectLst/>
        </p:spPr>
        <p:txBody>
          <a:bodyPr wrap="none" anchor="ctr"/>
          <a:lstStyle/>
          <a:p>
            <a:pPr algn="ctr" eaLnBrk="0" fontAlgn="base" hangingPunct="0">
              <a:spcBef>
                <a:spcPct val="0"/>
              </a:spcBef>
              <a:spcAft>
                <a:spcPct val="0"/>
              </a:spcAft>
              <a:defRPr/>
            </a:pPr>
            <a:endParaRPr lang="en-US" sz="1400" dirty="0">
              <a:solidFill>
                <a:srgbClr val="000000"/>
              </a:solidFill>
            </a:endParaRPr>
          </a:p>
        </p:txBody>
      </p:sp>
      <p:sp>
        <p:nvSpPr>
          <p:cNvPr id="4" name="Text Box 3"/>
          <p:cNvSpPr txBox="1">
            <a:spLocks noChangeArrowheads="1"/>
          </p:cNvSpPr>
          <p:nvPr/>
        </p:nvSpPr>
        <p:spPr bwMode="auto">
          <a:xfrm>
            <a:off x="1693333" y="1233489"/>
            <a:ext cx="8737600" cy="396875"/>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sz="2000" b="1" i="1" dirty="0">
                <a:solidFill>
                  <a:srgbClr val="000000"/>
                </a:solidFill>
                <a:latin typeface="Century Schoolbook" pitchFamily="18" charset="0"/>
              </a:rPr>
              <a:t>I n t e g r i t y  -  S e r v i c e  -  E x c e l l e n c e</a:t>
            </a:r>
          </a:p>
        </p:txBody>
      </p:sp>
      <p:sp>
        <p:nvSpPr>
          <p:cNvPr id="5" name="Line 5"/>
          <p:cNvSpPr>
            <a:spLocks noChangeShapeType="1"/>
          </p:cNvSpPr>
          <p:nvPr/>
        </p:nvSpPr>
        <p:spPr bwMode="auto">
          <a:xfrm>
            <a:off x="508000" y="1231900"/>
            <a:ext cx="11176000" cy="0"/>
          </a:xfrm>
          <a:prstGeom prst="line">
            <a:avLst/>
          </a:prstGeom>
          <a:noFill/>
          <a:ln w="57150">
            <a:solidFill>
              <a:srgbClr val="0C2D83"/>
            </a:solidFill>
            <a:round/>
            <a:headEnd/>
            <a:tailEnd/>
          </a:ln>
          <a:effectLst/>
        </p:spPr>
        <p:txBody>
          <a:bodyPr wrap="none" anchor="ctr"/>
          <a:lstStyle/>
          <a:p>
            <a:pPr algn="ctr" eaLnBrk="0" fontAlgn="base" hangingPunct="0">
              <a:spcBef>
                <a:spcPct val="0"/>
              </a:spcBef>
              <a:spcAft>
                <a:spcPct val="0"/>
              </a:spcAft>
              <a:defRPr/>
            </a:pPr>
            <a:endParaRPr lang="en-US" sz="1400" dirty="0">
              <a:solidFill>
                <a:srgbClr val="000000"/>
              </a:solidFill>
            </a:endParaRPr>
          </a:p>
        </p:txBody>
      </p:sp>
      <p:sp>
        <p:nvSpPr>
          <p:cNvPr id="7" name="Text Box 14"/>
          <p:cNvSpPr txBox="1">
            <a:spLocks noChangeArrowheads="1"/>
          </p:cNvSpPr>
          <p:nvPr/>
        </p:nvSpPr>
        <p:spPr bwMode="auto">
          <a:xfrm>
            <a:off x="2900595" y="500063"/>
            <a:ext cx="6323077" cy="646331"/>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defRPr/>
            </a:pPr>
            <a:r>
              <a:rPr lang="en-US" sz="3600" b="1" i="1" dirty="0">
                <a:solidFill>
                  <a:srgbClr val="000000"/>
                </a:solidFill>
              </a:rPr>
              <a:t>Headquarters U.S. Air Force</a:t>
            </a:r>
          </a:p>
        </p:txBody>
      </p:sp>
      <p:sp>
        <p:nvSpPr>
          <p:cNvPr id="50191" name="Rectangle 15"/>
          <p:cNvSpPr>
            <a:spLocks noGrp="1" noChangeArrowheads="1"/>
          </p:cNvSpPr>
          <p:nvPr>
            <p:ph type="ctrTitle"/>
          </p:nvPr>
        </p:nvSpPr>
        <p:spPr>
          <a:xfrm>
            <a:off x="368301" y="1962150"/>
            <a:ext cx="11315700" cy="1600200"/>
          </a:xfrm>
        </p:spPr>
        <p:txBody>
          <a:bodyPr/>
          <a:lstStyle>
            <a:lvl1pPr>
              <a:defRPr sz="4400" i="0"/>
            </a:lvl1pPr>
          </a:lstStyle>
          <a:p>
            <a:r>
              <a:rPr lang="en-US"/>
              <a:t>Click to edit Master title style</a:t>
            </a:r>
          </a:p>
        </p:txBody>
      </p:sp>
      <p:sp>
        <p:nvSpPr>
          <p:cNvPr id="9" name="Rectangle 7"/>
          <p:cNvSpPr>
            <a:spLocks noGrp="1" noChangeArrowheads="1"/>
          </p:cNvSpPr>
          <p:nvPr>
            <p:ph type="sldNum" sz="quarter" idx="11"/>
          </p:nvPr>
        </p:nvSpPr>
        <p:spPr/>
        <p:txBody>
          <a:bodyPr/>
          <a:lstStyle>
            <a:lvl1pPr>
              <a:defRPr/>
            </a:lvl1pPr>
          </a:lstStyle>
          <a:p>
            <a:pPr>
              <a:defRPr/>
            </a:pPr>
            <a:fld id="{0C8B3FFA-99AC-4324-BD10-92BBEB903BFC}" type="slidenum">
              <a:rPr lang="en-US" smtClean="0">
                <a:solidFill>
                  <a:srgbClr val="FFFFFF">
                    <a:lumMod val="50000"/>
                  </a:srgbClr>
                </a:solidFill>
              </a:rPr>
              <a:pPr>
                <a:defRPr/>
              </a:pPr>
              <a:t>‹#›</a:t>
            </a:fld>
            <a:endParaRPr lang="en-US" dirty="0">
              <a:solidFill>
                <a:srgbClr val="808080"/>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7826" y="3177308"/>
            <a:ext cx="2896466" cy="3093927"/>
          </a:xfrm>
          <a:prstGeom prst="rect">
            <a:avLst/>
          </a:prstGeom>
        </p:spPr>
      </p:pic>
      <p:sp>
        <p:nvSpPr>
          <p:cNvPr id="13" name="TextBox 12"/>
          <p:cNvSpPr txBox="1"/>
          <p:nvPr userDrawn="1"/>
        </p:nvSpPr>
        <p:spPr>
          <a:xfrm>
            <a:off x="0" y="6581002"/>
            <a:ext cx="2641600" cy="276999"/>
          </a:xfrm>
          <a:prstGeom prst="rect">
            <a:avLst/>
          </a:prstGeom>
          <a:noFill/>
        </p:spPr>
        <p:txBody>
          <a:bodyPr wrap="square" rtlCol="0">
            <a:spAutoFit/>
          </a:bodyPr>
          <a:lstStyle/>
          <a:p>
            <a:r>
              <a:rPr lang="en-US" sz="1200" b="1" dirty="0" smtClean="0">
                <a:solidFill>
                  <a:srgbClr val="00B050"/>
                </a:solidFill>
              </a:rPr>
              <a:t>UNCLASSIFIED</a:t>
            </a:r>
            <a:endParaRPr lang="en-US" sz="1200" b="1" dirty="0">
              <a:solidFill>
                <a:srgbClr val="00B050"/>
              </a:solidFill>
            </a:endParaRPr>
          </a:p>
        </p:txBody>
      </p:sp>
      <p:sp>
        <p:nvSpPr>
          <p:cNvPr id="14" name="TextBox 13"/>
          <p:cNvSpPr txBox="1"/>
          <p:nvPr userDrawn="1"/>
        </p:nvSpPr>
        <p:spPr>
          <a:xfrm>
            <a:off x="9550400" y="0"/>
            <a:ext cx="2641600" cy="276999"/>
          </a:xfrm>
          <a:prstGeom prst="rect">
            <a:avLst/>
          </a:prstGeom>
          <a:noFill/>
        </p:spPr>
        <p:txBody>
          <a:bodyPr wrap="square" rtlCol="0">
            <a:spAutoFit/>
          </a:bodyPr>
          <a:lstStyle/>
          <a:p>
            <a:pPr algn="r"/>
            <a:r>
              <a:rPr lang="en-US" sz="1200" b="1" dirty="0" smtClean="0">
                <a:solidFill>
                  <a:srgbClr val="00B050"/>
                </a:solidFill>
              </a:rPr>
              <a:t>UNCLASSIFIED</a:t>
            </a:r>
            <a:endParaRPr lang="en-US" sz="1200" b="1" dirty="0">
              <a:solidFill>
                <a:srgbClr val="00B050"/>
              </a:solidFill>
            </a:endParaRPr>
          </a:p>
        </p:txBody>
      </p:sp>
    </p:spTree>
    <p:extLst>
      <p:ext uri="{BB962C8B-B14F-4D97-AF65-F5344CB8AC3E}">
        <p14:creationId xmlns:p14="http://schemas.microsoft.com/office/powerpoint/2010/main" val="414805278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As of: </a:t>
            </a:r>
            <a:endParaRPr lang="en-US"/>
          </a:p>
        </p:txBody>
      </p:sp>
      <p:sp>
        <p:nvSpPr>
          <p:cNvPr id="5" name="Slide Number Placeholder 4"/>
          <p:cNvSpPr>
            <a:spLocks noGrp="1"/>
          </p:cNvSpPr>
          <p:nvPr>
            <p:ph type="sldNum" sz="quarter" idx="11"/>
          </p:nvPr>
        </p:nvSpPr>
        <p:spPr/>
        <p:txBody>
          <a:bodyPr/>
          <a:lstStyle>
            <a:lvl1pPr>
              <a:defRPr/>
            </a:lvl1pPr>
          </a:lstStyle>
          <a:p>
            <a:pPr>
              <a:defRPr/>
            </a:pPr>
            <a:fld id="{9B7483F6-0877-46A1-B7C0-D21571CD92A6}" type="slidenum">
              <a:rPr lang="en-US">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338936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0584" y="76200"/>
            <a:ext cx="2842683"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8301" y="76200"/>
            <a:ext cx="8329084"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As of: </a:t>
            </a:r>
            <a:endParaRPr lang="en-US"/>
          </a:p>
        </p:txBody>
      </p:sp>
      <p:sp>
        <p:nvSpPr>
          <p:cNvPr id="5" name="Slide Number Placeholder 4"/>
          <p:cNvSpPr>
            <a:spLocks noGrp="1"/>
          </p:cNvSpPr>
          <p:nvPr>
            <p:ph type="sldNum" sz="quarter" idx="11"/>
          </p:nvPr>
        </p:nvSpPr>
        <p:spPr/>
        <p:txBody>
          <a:bodyPr/>
          <a:lstStyle>
            <a:lvl1pPr>
              <a:defRPr/>
            </a:lvl1pPr>
          </a:lstStyle>
          <a:p>
            <a:pPr>
              <a:defRPr/>
            </a:pPr>
            <a:fld id="{87CF53EA-732D-479B-AB95-4E99C6C16B68}" type="slidenum">
              <a:rPr lang="en-US">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3383867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pPr>
              <a:defRPr/>
            </a:pPr>
            <a:fld id="{E8C4CF4F-2ECB-4C54-9552-FB58A436033C}" type="slidenum">
              <a:rPr lang="en-US">
                <a:solidFill>
                  <a:srgbClr val="FFFFFF">
                    <a:lumMod val="50000"/>
                  </a:srgbClr>
                </a:solidFill>
              </a:rPr>
              <a:pPr>
                <a:defRPr/>
              </a:pPr>
              <a:t>‹#›</a:t>
            </a:fld>
            <a:endParaRPr lang="en-US" dirty="0">
              <a:solidFill>
                <a:srgbClr val="808080"/>
              </a:solidFill>
            </a:endParaRPr>
          </a:p>
        </p:txBody>
      </p:sp>
      <p:sp>
        <p:nvSpPr>
          <p:cNvPr id="6" name="TextBox 5"/>
          <p:cNvSpPr txBox="1"/>
          <p:nvPr userDrawn="1"/>
        </p:nvSpPr>
        <p:spPr>
          <a:xfrm>
            <a:off x="0" y="6581002"/>
            <a:ext cx="2641600" cy="276999"/>
          </a:xfrm>
          <a:prstGeom prst="rect">
            <a:avLst/>
          </a:prstGeom>
          <a:noFill/>
        </p:spPr>
        <p:txBody>
          <a:bodyPr wrap="square" rtlCol="0">
            <a:spAutoFit/>
          </a:bodyPr>
          <a:lstStyle/>
          <a:p>
            <a:r>
              <a:rPr lang="en-US" sz="1200" b="1" dirty="0" smtClean="0">
                <a:solidFill>
                  <a:srgbClr val="00B050"/>
                </a:solidFill>
              </a:rPr>
              <a:t>UNCLASSIFIED</a:t>
            </a:r>
            <a:endParaRPr lang="en-US" sz="1200" b="1" dirty="0">
              <a:solidFill>
                <a:srgbClr val="00B050"/>
              </a:solidFill>
            </a:endParaRPr>
          </a:p>
        </p:txBody>
      </p:sp>
      <p:sp>
        <p:nvSpPr>
          <p:cNvPr id="7" name="TextBox 6"/>
          <p:cNvSpPr txBox="1"/>
          <p:nvPr userDrawn="1"/>
        </p:nvSpPr>
        <p:spPr>
          <a:xfrm>
            <a:off x="9550400" y="0"/>
            <a:ext cx="2641600" cy="276999"/>
          </a:xfrm>
          <a:prstGeom prst="rect">
            <a:avLst/>
          </a:prstGeom>
          <a:noFill/>
        </p:spPr>
        <p:txBody>
          <a:bodyPr wrap="square" rtlCol="0">
            <a:spAutoFit/>
          </a:bodyPr>
          <a:lstStyle/>
          <a:p>
            <a:pPr algn="r"/>
            <a:r>
              <a:rPr lang="en-US" sz="1200" b="1" dirty="0" smtClean="0">
                <a:solidFill>
                  <a:srgbClr val="00B050"/>
                </a:solidFill>
              </a:rPr>
              <a:t>UNCLASSIFIED</a:t>
            </a:r>
            <a:endParaRPr lang="en-US" sz="1200" b="1" dirty="0">
              <a:solidFill>
                <a:srgbClr val="00B050"/>
              </a:solidFill>
            </a:endParaRPr>
          </a:p>
        </p:txBody>
      </p:sp>
    </p:spTree>
    <p:extLst>
      <p:ext uri="{BB962C8B-B14F-4D97-AF65-F5344CB8AC3E}">
        <p14:creationId xmlns:p14="http://schemas.microsoft.com/office/powerpoint/2010/main" val="3758246290"/>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As of: </a:t>
            </a:r>
            <a:endParaRPr lang="en-US"/>
          </a:p>
        </p:txBody>
      </p:sp>
      <p:sp>
        <p:nvSpPr>
          <p:cNvPr id="5" name="Slide Number Placeholder 4"/>
          <p:cNvSpPr>
            <a:spLocks noGrp="1"/>
          </p:cNvSpPr>
          <p:nvPr>
            <p:ph type="sldNum" sz="quarter" idx="11"/>
          </p:nvPr>
        </p:nvSpPr>
        <p:spPr/>
        <p:txBody>
          <a:bodyPr/>
          <a:lstStyle>
            <a:lvl1pPr>
              <a:defRPr/>
            </a:lvl1pPr>
          </a:lstStyle>
          <a:p>
            <a:pPr>
              <a:defRPr/>
            </a:pPr>
            <a:fld id="{C1CEF84F-E84D-4D5C-90AD-DD20F5FFBEC7}" type="slidenum">
              <a:rPr lang="en-US">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407995432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8300" y="1504950"/>
            <a:ext cx="5496984"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68485" y="1504950"/>
            <a:ext cx="5496983"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US" smtClean="0"/>
              <a:t>As of: </a:t>
            </a:r>
            <a:endParaRPr lang="en-US"/>
          </a:p>
        </p:txBody>
      </p:sp>
      <p:sp>
        <p:nvSpPr>
          <p:cNvPr id="6" name="Slide Number Placeholder 5"/>
          <p:cNvSpPr>
            <a:spLocks noGrp="1"/>
          </p:cNvSpPr>
          <p:nvPr>
            <p:ph type="sldNum" sz="quarter" idx="11"/>
          </p:nvPr>
        </p:nvSpPr>
        <p:spPr/>
        <p:txBody>
          <a:bodyPr/>
          <a:lstStyle>
            <a:lvl1pPr>
              <a:defRPr/>
            </a:lvl1pPr>
          </a:lstStyle>
          <a:p>
            <a:pPr>
              <a:defRPr/>
            </a:pPr>
            <a:fld id="{EEA2B2E2-0FEA-4F72-89A8-11A3A8E946C8}" type="slidenum">
              <a:rPr lang="en-US">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4157532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5020" y="8066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r>
              <a:rPr lang="en-US" smtClean="0"/>
              <a:t>As of: </a:t>
            </a:r>
            <a:endParaRPr lang="en-US"/>
          </a:p>
        </p:txBody>
      </p:sp>
      <p:sp>
        <p:nvSpPr>
          <p:cNvPr id="8" name="Slide Number Placeholder 7"/>
          <p:cNvSpPr>
            <a:spLocks noGrp="1"/>
          </p:cNvSpPr>
          <p:nvPr>
            <p:ph type="sldNum" sz="quarter" idx="11"/>
          </p:nvPr>
        </p:nvSpPr>
        <p:spPr/>
        <p:txBody>
          <a:bodyPr/>
          <a:lstStyle>
            <a:lvl1pPr>
              <a:defRPr/>
            </a:lvl1pPr>
          </a:lstStyle>
          <a:p>
            <a:pPr>
              <a:defRPr/>
            </a:pPr>
            <a:fld id="{A6783460-22CE-41FC-80F8-C340C03D4962}" type="slidenum">
              <a:rPr lang="en-US">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2646636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smtClean="0"/>
              <a:t>As of: </a:t>
            </a:r>
            <a:endParaRPr lang="en-US"/>
          </a:p>
        </p:txBody>
      </p:sp>
      <p:sp>
        <p:nvSpPr>
          <p:cNvPr id="4" name="Slide Number Placeholder 3"/>
          <p:cNvSpPr>
            <a:spLocks noGrp="1"/>
          </p:cNvSpPr>
          <p:nvPr>
            <p:ph type="sldNum" sz="quarter" idx="11"/>
          </p:nvPr>
        </p:nvSpPr>
        <p:spPr/>
        <p:txBody>
          <a:bodyPr/>
          <a:lstStyle>
            <a:lvl1pPr>
              <a:defRPr/>
            </a:lvl1pPr>
          </a:lstStyle>
          <a:p>
            <a:pPr>
              <a:defRPr/>
            </a:pPr>
            <a:fld id="{06EC7D82-2055-4339-8CC9-F29A7C5867A4}" type="slidenum">
              <a:rPr lang="en-US">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770192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smtClean="0"/>
              <a:t>As of: </a:t>
            </a:r>
            <a:endParaRPr lang="en-US"/>
          </a:p>
        </p:txBody>
      </p:sp>
      <p:sp>
        <p:nvSpPr>
          <p:cNvPr id="3" name="Slide Number Placeholder 2"/>
          <p:cNvSpPr>
            <a:spLocks noGrp="1"/>
          </p:cNvSpPr>
          <p:nvPr>
            <p:ph type="sldNum" sz="quarter" idx="11"/>
          </p:nvPr>
        </p:nvSpPr>
        <p:spPr/>
        <p:txBody>
          <a:bodyPr/>
          <a:lstStyle>
            <a:lvl1pPr>
              <a:defRPr/>
            </a:lvl1pPr>
          </a:lstStyle>
          <a:p>
            <a:pPr>
              <a:defRPr/>
            </a:pPr>
            <a:fld id="{5A3DD686-7489-48DA-B652-1BB4DD80DFD4}" type="slidenum">
              <a:rPr lang="en-US">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2984060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smtClean="0"/>
              <a:t>As of: </a:t>
            </a:r>
            <a:endParaRPr lang="en-US"/>
          </a:p>
        </p:txBody>
      </p:sp>
      <p:sp>
        <p:nvSpPr>
          <p:cNvPr id="6" name="Slide Number Placeholder 5"/>
          <p:cNvSpPr>
            <a:spLocks noGrp="1"/>
          </p:cNvSpPr>
          <p:nvPr>
            <p:ph type="sldNum" sz="quarter" idx="11"/>
          </p:nvPr>
        </p:nvSpPr>
        <p:spPr/>
        <p:txBody>
          <a:bodyPr/>
          <a:lstStyle>
            <a:lvl1pPr>
              <a:defRPr/>
            </a:lvl1pPr>
          </a:lstStyle>
          <a:p>
            <a:pPr>
              <a:defRPr/>
            </a:pPr>
            <a:fld id="{DE518B27-62F7-4C1A-A37F-3A413F07B3CC}" type="slidenum">
              <a:rPr lang="en-US">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418611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smtClean="0"/>
              <a:t>As of: </a:t>
            </a:r>
            <a:endParaRPr lang="en-US"/>
          </a:p>
        </p:txBody>
      </p:sp>
      <p:sp>
        <p:nvSpPr>
          <p:cNvPr id="6" name="Slide Number Placeholder 5"/>
          <p:cNvSpPr>
            <a:spLocks noGrp="1"/>
          </p:cNvSpPr>
          <p:nvPr>
            <p:ph type="sldNum" sz="quarter" idx="11"/>
          </p:nvPr>
        </p:nvSpPr>
        <p:spPr/>
        <p:txBody>
          <a:bodyPr/>
          <a:lstStyle>
            <a:lvl1pPr>
              <a:defRPr/>
            </a:lvl1pPr>
          </a:lstStyle>
          <a:p>
            <a:pPr>
              <a:defRPr/>
            </a:pPr>
            <a:fld id="{5218B0B0-C180-4A75-9CAD-EA9C5D5F863B}" type="slidenum">
              <a:rPr lang="en-US">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7074624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defRPr>
            </a:lvl1pPr>
          </a:lstStyle>
          <a:p>
            <a:pPr eaLnBrk="0" fontAlgn="base" hangingPunct="0">
              <a:spcBef>
                <a:spcPct val="0"/>
              </a:spcBef>
              <a:spcAft>
                <a:spcPct val="0"/>
              </a:spcAft>
              <a:defRPr/>
            </a:pPr>
            <a:r>
              <a:rPr lang="en-US" smtClean="0"/>
              <a:t>As of: </a:t>
            </a:r>
            <a:endParaRPr lang="en-US"/>
          </a:p>
        </p:txBody>
      </p:sp>
      <p:sp>
        <p:nvSpPr>
          <p:cNvPr id="49156" name="Rectangle 1028"/>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solidFill>
                  <a:schemeClr val="bg1">
                    <a:lumMod val="50000"/>
                  </a:schemeClr>
                </a:solidFill>
              </a:defRPr>
            </a:lvl1pPr>
          </a:lstStyle>
          <a:p>
            <a:pPr eaLnBrk="0" fontAlgn="base" hangingPunct="0">
              <a:spcBef>
                <a:spcPct val="0"/>
              </a:spcBef>
              <a:spcAft>
                <a:spcPct val="0"/>
              </a:spcAft>
              <a:defRPr/>
            </a:pPr>
            <a:fld id="{B5E6CACA-09AB-49BC-8429-8308382B75D4}" type="slidenum">
              <a:rPr lang="en-US">
                <a:solidFill>
                  <a:srgbClr val="FFFFFF">
                    <a:lumMod val="50000"/>
                  </a:srgbClr>
                </a:solidFill>
              </a:rPr>
              <a:pPr eaLnBrk="0" fontAlgn="base" hangingPunct="0">
                <a:spcBef>
                  <a:spcPct val="0"/>
                </a:spcBef>
                <a:spcAft>
                  <a:spcPct val="0"/>
                </a:spcAft>
                <a:defRPr/>
              </a:pPr>
              <a:t>‹#›</a:t>
            </a:fld>
            <a:endParaRPr lang="en-US" dirty="0">
              <a:solidFill>
                <a:srgbClr val="FFFFFF">
                  <a:lumMod val="50000"/>
                </a:srgbClr>
              </a:solidFill>
            </a:endParaRPr>
          </a:p>
        </p:txBody>
      </p:sp>
      <p:sp>
        <p:nvSpPr>
          <p:cNvPr id="49157" name="Text Box 1029"/>
          <p:cNvSpPr txBox="1">
            <a:spLocks noChangeArrowheads="1"/>
          </p:cNvSpPr>
          <p:nvPr/>
        </p:nvSpPr>
        <p:spPr bwMode="auto">
          <a:xfrm>
            <a:off x="1727200" y="6491288"/>
            <a:ext cx="8737600" cy="33655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sz="1600" b="1" i="1" dirty="0">
                <a:solidFill>
                  <a:srgbClr val="000000"/>
                </a:solidFill>
                <a:latin typeface="Century Schoolbook" pitchFamily="18" charset="0"/>
              </a:rPr>
              <a:t>B r e a k </a:t>
            </a:r>
            <a:r>
              <a:rPr lang="en-US" sz="1600" b="1" i="1" dirty="0" err="1">
                <a:solidFill>
                  <a:srgbClr val="000000"/>
                </a:solidFill>
                <a:latin typeface="Century Schoolbook" pitchFamily="18" charset="0"/>
              </a:rPr>
              <a:t>i</a:t>
            </a:r>
            <a:r>
              <a:rPr lang="en-US" sz="1600" b="1" i="1" dirty="0">
                <a:solidFill>
                  <a:srgbClr val="000000"/>
                </a:solidFill>
                <a:latin typeface="Century Schoolbook" pitchFamily="18" charset="0"/>
              </a:rPr>
              <a:t> n g  B a r </a:t>
            </a:r>
            <a:r>
              <a:rPr lang="en-US" sz="1600" b="1" i="1" dirty="0" err="1">
                <a:solidFill>
                  <a:srgbClr val="000000"/>
                </a:solidFill>
                <a:latin typeface="Century Schoolbook" pitchFamily="18" charset="0"/>
              </a:rPr>
              <a:t>r</a:t>
            </a:r>
            <a:r>
              <a:rPr lang="en-US" sz="1600" b="1" i="1" dirty="0">
                <a:solidFill>
                  <a:srgbClr val="000000"/>
                </a:solidFill>
                <a:latin typeface="Century Schoolbook" pitchFamily="18" charset="0"/>
              </a:rPr>
              <a:t> </a:t>
            </a:r>
            <a:r>
              <a:rPr lang="en-US" sz="1600" b="1" i="1" dirty="0" err="1">
                <a:solidFill>
                  <a:srgbClr val="000000"/>
                </a:solidFill>
                <a:latin typeface="Century Schoolbook" pitchFamily="18" charset="0"/>
              </a:rPr>
              <a:t>i</a:t>
            </a:r>
            <a:r>
              <a:rPr lang="en-US" sz="1600" b="1" i="1" dirty="0">
                <a:solidFill>
                  <a:srgbClr val="000000"/>
                </a:solidFill>
                <a:latin typeface="Century Schoolbook" pitchFamily="18" charset="0"/>
              </a:rPr>
              <a:t> e r s  …  S </a:t>
            </a:r>
            <a:r>
              <a:rPr lang="en-US" sz="1600" b="1" i="1" dirty="0" err="1">
                <a:solidFill>
                  <a:srgbClr val="000000"/>
                </a:solidFill>
                <a:latin typeface="Century Schoolbook" pitchFamily="18" charset="0"/>
              </a:rPr>
              <a:t>i</a:t>
            </a:r>
            <a:r>
              <a:rPr lang="en-US" sz="1600" b="1" i="1" dirty="0">
                <a:solidFill>
                  <a:srgbClr val="000000"/>
                </a:solidFill>
                <a:latin typeface="Century Schoolbook" pitchFamily="18" charset="0"/>
              </a:rPr>
              <a:t> n c e  1 9 4 7</a:t>
            </a:r>
          </a:p>
        </p:txBody>
      </p:sp>
      <p:sp>
        <p:nvSpPr>
          <p:cNvPr id="1029" name="Rectangle 1030"/>
          <p:cNvSpPr>
            <a:spLocks noGrp="1" noChangeArrowheads="1"/>
          </p:cNvSpPr>
          <p:nvPr>
            <p:ph type="title"/>
          </p:nvPr>
        </p:nvSpPr>
        <p:spPr bwMode="auto">
          <a:xfrm>
            <a:off x="2156682" y="69057"/>
            <a:ext cx="9525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9163" name="Line 1035"/>
          <p:cNvSpPr>
            <a:spLocks noChangeShapeType="1"/>
          </p:cNvSpPr>
          <p:nvPr/>
        </p:nvSpPr>
        <p:spPr bwMode="auto">
          <a:xfrm>
            <a:off x="508000" y="6451600"/>
            <a:ext cx="11176000" cy="0"/>
          </a:xfrm>
          <a:prstGeom prst="line">
            <a:avLst/>
          </a:prstGeom>
          <a:noFill/>
          <a:ln w="57150">
            <a:solidFill>
              <a:srgbClr val="0C2D83"/>
            </a:solidFill>
            <a:round/>
            <a:headEnd/>
            <a:tailEnd/>
          </a:ln>
          <a:effectLst/>
        </p:spPr>
        <p:txBody>
          <a:bodyPr wrap="none" anchor="ctr"/>
          <a:lstStyle/>
          <a:p>
            <a:pPr algn="ctr" eaLnBrk="0" fontAlgn="base" hangingPunct="0">
              <a:spcBef>
                <a:spcPct val="0"/>
              </a:spcBef>
              <a:spcAft>
                <a:spcPct val="0"/>
              </a:spcAft>
              <a:defRPr/>
            </a:pPr>
            <a:endParaRPr lang="en-US" sz="1400" dirty="0">
              <a:solidFill>
                <a:srgbClr val="000000"/>
              </a:solidFill>
            </a:endParaRPr>
          </a:p>
        </p:txBody>
      </p:sp>
      <p:sp>
        <p:nvSpPr>
          <p:cNvPr id="49164" name="Line 1036"/>
          <p:cNvSpPr>
            <a:spLocks noChangeShapeType="1"/>
          </p:cNvSpPr>
          <p:nvPr/>
        </p:nvSpPr>
        <p:spPr bwMode="auto">
          <a:xfrm>
            <a:off x="508000" y="1231900"/>
            <a:ext cx="11176000" cy="0"/>
          </a:xfrm>
          <a:prstGeom prst="line">
            <a:avLst/>
          </a:prstGeom>
          <a:noFill/>
          <a:ln w="57150">
            <a:solidFill>
              <a:srgbClr val="0C2D83"/>
            </a:solidFill>
            <a:round/>
            <a:headEnd/>
            <a:tailEnd/>
          </a:ln>
          <a:effectLst/>
        </p:spPr>
        <p:txBody>
          <a:bodyPr wrap="none" anchor="ctr"/>
          <a:lstStyle/>
          <a:p>
            <a:pPr algn="ctr" eaLnBrk="0" fontAlgn="base" hangingPunct="0">
              <a:spcBef>
                <a:spcPct val="0"/>
              </a:spcBef>
              <a:spcAft>
                <a:spcPct val="0"/>
              </a:spcAft>
              <a:defRPr/>
            </a:pPr>
            <a:endParaRPr lang="en-US" sz="1400" dirty="0">
              <a:solidFill>
                <a:srgbClr val="000000"/>
              </a:solidFill>
            </a:endParaRPr>
          </a:p>
        </p:txBody>
      </p:sp>
      <p:sp>
        <p:nvSpPr>
          <p:cNvPr id="1033" name="Rectangle 1040"/>
          <p:cNvSpPr>
            <a:spLocks noGrp="1" noChangeArrowheads="1"/>
          </p:cNvSpPr>
          <p:nvPr>
            <p:ph type="body" idx="1"/>
          </p:nvPr>
        </p:nvSpPr>
        <p:spPr bwMode="auto">
          <a:xfrm>
            <a:off x="437576" y="1283270"/>
            <a:ext cx="11197167"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0"/>
            <a:r>
              <a:rPr lang="en-US" dirty="0" smtClean="0"/>
              <a:t>2nd Bullet</a:t>
            </a:r>
          </a:p>
        </p:txBody>
      </p:sp>
      <p:pic>
        <p:nvPicPr>
          <p:cNvPr id="11" name="Picture 10"/>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388079" y="95320"/>
            <a:ext cx="932724" cy="1006279"/>
          </a:xfrm>
          <a:prstGeom prst="rect">
            <a:avLst/>
          </a:prstGeom>
        </p:spPr>
      </p:pic>
    </p:spTree>
    <p:extLst>
      <p:ext uri="{BB962C8B-B14F-4D97-AF65-F5344CB8AC3E}">
        <p14:creationId xmlns:p14="http://schemas.microsoft.com/office/powerpoint/2010/main" val="2013549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image" Target="../media/image12.jpeg"/><Relationship Id="rId10" Type="http://schemas.openxmlformats.org/officeDocument/2006/relationships/image" Target="../media/image13.jpeg"/><Relationship Id="rId11"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9" Type="http://schemas.openxmlformats.org/officeDocument/2006/relationships/image" Target="../media/image21.png"/><Relationship Id="rId20" Type="http://schemas.openxmlformats.org/officeDocument/2006/relationships/image" Target="../media/image32.png"/><Relationship Id="rId21" Type="http://schemas.openxmlformats.org/officeDocument/2006/relationships/image" Target="../media/image33.jpeg"/><Relationship Id="rId22" Type="http://schemas.openxmlformats.org/officeDocument/2006/relationships/image" Target="../media/image34.jpeg"/><Relationship Id="rId23" Type="http://schemas.openxmlformats.org/officeDocument/2006/relationships/image" Target="../media/image35.png"/><Relationship Id="rId10" Type="http://schemas.openxmlformats.org/officeDocument/2006/relationships/image" Target="../media/image22.png"/><Relationship Id="rId11" Type="http://schemas.openxmlformats.org/officeDocument/2006/relationships/image" Target="../media/image23.png"/><Relationship Id="rId12" Type="http://schemas.openxmlformats.org/officeDocument/2006/relationships/image" Target="../media/image24.png"/><Relationship Id="rId13" Type="http://schemas.openxmlformats.org/officeDocument/2006/relationships/image" Target="../media/image25.png"/><Relationship Id="rId14" Type="http://schemas.openxmlformats.org/officeDocument/2006/relationships/image" Target="../media/image26.gif"/><Relationship Id="rId15" Type="http://schemas.openxmlformats.org/officeDocument/2006/relationships/image" Target="../media/image27.png"/><Relationship Id="rId16" Type="http://schemas.openxmlformats.org/officeDocument/2006/relationships/image" Target="../media/image28.jpeg"/><Relationship Id="rId17" Type="http://schemas.openxmlformats.org/officeDocument/2006/relationships/image" Target="../media/image29.jpeg"/><Relationship Id="rId18" Type="http://schemas.openxmlformats.org/officeDocument/2006/relationships/image" Target="../media/image30.jpg"/><Relationship Id="rId19"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16.jpeg"/><Relationship Id="rId5" Type="http://schemas.openxmlformats.org/officeDocument/2006/relationships/image" Target="../media/image17.jpg"/><Relationship Id="rId6" Type="http://schemas.openxmlformats.org/officeDocument/2006/relationships/image" Target="../media/image18.jpg"/><Relationship Id="rId7" Type="http://schemas.openxmlformats.org/officeDocument/2006/relationships/image" Target="../media/image19.png"/><Relationship Id="rId8"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93333" y="1906131"/>
            <a:ext cx="10011285" cy="1510585"/>
          </a:xfrm>
          <a:prstGeom prst="rect">
            <a:avLst/>
          </a:prstGeom>
          <a:noFill/>
          <a:ln w="9525">
            <a:noFill/>
            <a:miter lim="800000"/>
            <a:headEnd/>
            <a:tailEnd/>
          </a:ln>
        </p:spPr>
        <p:txBody>
          <a:bodyPr anchor="ctr"/>
          <a:lstStyle/>
          <a:p>
            <a:pPr algn="r" eaLnBrk="0" fontAlgn="base" hangingPunct="0">
              <a:spcBef>
                <a:spcPct val="0"/>
              </a:spcBef>
              <a:spcAft>
                <a:spcPct val="0"/>
              </a:spcAft>
            </a:pPr>
            <a:r>
              <a:rPr lang="en-US" sz="4400" b="1" dirty="0" smtClean="0">
                <a:solidFill>
                  <a:srgbClr val="151C77"/>
                </a:solidFill>
              </a:rPr>
              <a:t>Multi-domain Command &amp; Control</a:t>
            </a:r>
          </a:p>
          <a:p>
            <a:pPr algn="r" eaLnBrk="0" hangingPunct="0"/>
            <a:endParaRPr lang="en-US" sz="1200" kern="0" dirty="0" smtClean="0"/>
          </a:p>
        </p:txBody>
      </p:sp>
      <p:sp>
        <p:nvSpPr>
          <p:cNvPr id="6" name="Subtitle 1"/>
          <p:cNvSpPr txBox="1">
            <a:spLocks/>
          </p:cNvSpPr>
          <p:nvPr/>
        </p:nvSpPr>
        <p:spPr>
          <a:xfrm>
            <a:off x="3528204" y="2936100"/>
            <a:ext cx="7929323" cy="1047750"/>
          </a:xfrm>
          <a:prstGeom prst="rect">
            <a:avLst/>
          </a:prstGeom>
        </p:spPr>
        <p:txBody>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lgn="r">
              <a:buNone/>
            </a:pPr>
            <a:endParaRPr lang="en-US" sz="2400" b="0" kern="0" dirty="0"/>
          </a:p>
        </p:txBody>
      </p:sp>
      <p:sp>
        <p:nvSpPr>
          <p:cNvPr id="7" name="Rectangle 6"/>
          <p:cNvSpPr>
            <a:spLocks noChangeArrowheads="1"/>
          </p:cNvSpPr>
          <p:nvPr/>
        </p:nvSpPr>
        <p:spPr bwMode="auto">
          <a:xfrm>
            <a:off x="5670134" y="5086192"/>
            <a:ext cx="6189188" cy="1649145"/>
          </a:xfrm>
          <a:prstGeom prst="rect">
            <a:avLst/>
          </a:prstGeom>
          <a:noFill/>
          <a:ln w="9525">
            <a:noFill/>
            <a:miter lim="800000"/>
            <a:headEnd/>
            <a:tailEnd/>
          </a:ln>
        </p:spPr>
        <p:txBody>
          <a:bodyPr/>
          <a:lstStyle/>
          <a:p>
            <a:pPr algn="r" eaLnBrk="0" fontAlgn="base" hangingPunct="0">
              <a:spcBef>
                <a:spcPct val="0"/>
              </a:spcBef>
              <a:spcAft>
                <a:spcPct val="0"/>
              </a:spcAft>
            </a:pPr>
            <a:r>
              <a:rPr lang="en-US" sz="2000" dirty="0" smtClean="0">
                <a:solidFill>
                  <a:srgbClr val="000000"/>
                </a:solidFill>
              </a:rPr>
              <a:t>CMSgt Brian Stafford</a:t>
            </a:r>
            <a:endParaRPr lang="en-US" sz="2000" dirty="0">
              <a:solidFill>
                <a:srgbClr val="000000"/>
              </a:solidFill>
            </a:endParaRPr>
          </a:p>
          <a:p>
            <a:pPr algn="r" eaLnBrk="0" fontAlgn="base" hangingPunct="0">
              <a:spcBef>
                <a:spcPct val="0"/>
              </a:spcBef>
              <a:spcAft>
                <a:spcPct val="0"/>
              </a:spcAft>
            </a:pPr>
            <a:r>
              <a:rPr lang="en-US" sz="2000" dirty="0" smtClean="0">
                <a:solidFill>
                  <a:srgbClr val="000000"/>
                </a:solidFill>
              </a:rPr>
              <a:t>Superintendent, MDC2 ECCT</a:t>
            </a:r>
            <a:endParaRPr lang="en-US" sz="2000" dirty="0">
              <a:solidFill>
                <a:srgbClr val="000000"/>
              </a:solidFill>
            </a:endParaRPr>
          </a:p>
          <a:p>
            <a:pPr algn="r" eaLnBrk="0" fontAlgn="base" hangingPunct="0">
              <a:spcBef>
                <a:spcPct val="0"/>
              </a:spcBef>
              <a:spcAft>
                <a:spcPct val="0"/>
              </a:spcAft>
            </a:pPr>
            <a:r>
              <a:rPr lang="en-US" sz="2000" dirty="0" smtClean="0">
                <a:solidFill>
                  <a:srgbClr val="000000"/>
                </a:solidFill>
              </a:rPr>
              <a:t>23 Aug 17</a:t>
            </a:r>
            <a:endParaRPr lang="en-US" sz="2000" dirty="0">
              <a:solidFill>
                <a:srgbClr val="000000"/>
              </a:solidFill>
            </a:endParaRPr>
          </a:p>
        </p:txBody>
      </p:sp>
    </p:spTree>
    <p:extLst>
      <p:ext uri="{BB962C8B-B14F-4D97-AF65-F5344CB8AC3E}">
        <p14:creationId xmlns:p14="http://schemas.microsoft.com/office/powerpoint/2010/main" val="1425038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ctrTitle"/>
          </p:nvPr>
        </p:nvSpPr>
        <p:spPr>
          <a:xfrm>
            <a:off x="368300" y="1962150"/>
            <a:ext cx="11315700" cy="1600200"/>
          </a:xfrm>
        </p:spPr>
        <p:txBody>
          <a:bodyPr/>
          <a:lstStyle/>
          <a:p>
            <a:r>
              <a:rPr lang="en-US" altLang="en-US" dirty="0" smtClean="0"/>
              <a:t>QUESTIONS?</a:t>
            </a:r>
          </a:p>
        </p:txBody>
      </p:sp>
      <p:sp>
        <p:nvSpPr>
          <p:cNvPr id="90115" name="Slide Number Placeholder 2"/>
          <p:cNvSpPr>
            <a:spLocks noGrp="1"/>
          </p:cNvSpPr>
          <p:nvPr>
            <p:ph type="sldNum" sz="quarter" idx="4294967295"/>
          </p:nvPr>
        </p:nvSpPr>
        <p:spPr>
          <a:xfrm>
            <a:off x="0" y="6524625"/>
            <a:ext cx="16256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BDB8EA3-A92B-461D-95CF-4BEC37C76BBE}" type="slidenum">
              <a:rPr lang="en-US" altLang="en-US" sz="1000" b="0" smtClean="0">
                <a:solidFill>
                  <a:srgbClr val="7F7F7F"/>
                </a:solidFill>
              </a:rPr>
              <a:pPr>
                <a:spcBef>
                  <a:spcPct val="0"/>
                </a:spcBef>
                <a:buClrTx/>
                <a:buSzTx/>
                <a:buFontTx/>
                <a:buNone/>
              </a:pPr>
              <a:t>10</a:t>
            </a:fld>
            <a:endParaRPr lang="en-US" altLang="en-US" sz="1000" b="0" smtClean="0">
              <a:solidFill>
                <a:srgbClr val="808080"/>
              </a:solidFill>
            </a:endParaRPr>
          </a:p>
        </p:txBody>
      </p:sp>
      <p:pic>
        <p:nvPicPr>
          <p:cNvPr id="9011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8300" y="3332163"/>
            <a:ext cx="113157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44312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34786" t="28542" r="33248" b="609"/>
          <a:stretch/>
        </p:blipFill>
        <p:spPr>
          <a:xfrm>
            <a:off x="8325919" y="1580529"/>
            <a:ext cx="3784014" cy="4927314"/>
          </a:xfrm>
          <a:prstGeom prst="rect">
            <a:avLst/>
          </a:prstGeom>
          <a:ln w="9525">
            <a:solidFill>
              <a:schemeClr val="tx1"/>
            </a:solidFill>
          </a:ln>
        </p:spPr>
      </p:pic>
      <p:sp>
        <p:nvSpPr>
          <p:cNvPr id="2" name="Title 1"/>
          <p:cNvSpPr>
            <a:spLocks noGrp="1"/>
          </p:cNvSpPr>
          <p:nvPr>
            <p:ph type="title"/>
          </p:nvPr>
        </p:nvSpPr>
        <p:spPr/>
        <p:txBody>
          <a:bodyPr/>
          <a:lstStyle/>
          <a:p>
            <a:r>
              <a:rPr lang="en-US" dirty="0" smtClean="0"/>
              <a:t>As a reminder…</a:t>
            </a:r>
            <a:endParaRPr lang="en-US" dirty="0"/>
          </a:p>
        </p:txBody>
      </p:sp>
      <p:sp>
        <p:nvSpPr>
          <p:cNvPr id="3" name="Content Placeholder 2"/>
          <p:cNvSpPr>
            <a:spLocks noGrp="1"/>
          </p:cNvSpPr>
          <p:nvPr>
            <p:ph idx="1"/>
          </p:nvPr>
        </p:nvSpPr>
        <p:spPr>
          <a:xfrm>
            <a:off x="437577" y="1283270"/>
            <a:ext cx="6283263" cy="5064522"/>
          </a:xfrm>
        </p:spPr>
        <p:txBody>
          <a:bodyPr/>
          <a:lstStyle/>
          <a:p>
            <a:r>
              <a:rPr lang="en-US" dirty="0"/>
              <a:t>CSAF’s 3</a:t>
            </a:r>
            <a:r>
              <a:rPr lang="en-US" baseline="30000" dirty="0"/>
              <a:t>rd</a:t>
            </a:r>
            <a:r>
              <a:rPr lang="en-US" dirty="0"/>
              <a:t> “Big Rock”</a:t>
            </a:r>
          </a:p>
          <a:p>
            <a:pPr lvl="1"/>
            <a:r>
              <a:rPr lang="en-US" sz="1800" dirty="0"/>
              <a:t>Multi-domain C2 is </a:t>
            </a:r>
            <a:r>
              <a:rPr lang="en-US" sz="1800" dirty="0" smtClean="0"/>
              <a:t>key to success in future war</a:t>
            </a:r>
          </a:p>
          <a:p>
            <a:pPr lvl="1"/>
            <a:r>
              <a:rPr lang="en-US" sz="1800" dirty="0" smtClean="0"/>
              <a:t>Connective tissue of joint fight</a:t>
            </a:r>
            <a:endParaRPr lang="en-US" sz="1800" dirty="0"/>
          </a:p>
          <a:p>
            <a:pPr lvl="1"/>
            <a:r>
              <a:rPr lang="en-US" sz="1800" dirty="0"/>
              <a:t>Complex and will require a broad </a:t>
            </a:r>
            <a:r>
              <a:rPr lang="en-US" sz="1800" dirty="0" smtClean="0"/>
              <a:t>effort</a:t>
            </a:r>
            <a:endParaRPr lang="en-US" sz="1800" dirty="0"/>
          </a:p>
          <a:p>
            <a:r>
              <a:rPr lang="en-US" dirty="0" smtClean="0"/>
              <a:t>Enterprise </a:t>
            </a:r>
            <a:r>
              <a:rPr lang="en-US" dirty="0"/>
              <a:t>Capability Collaboration </a:t>
            </a:r>
            <a:r>
              <a:rPr lang="en-US" dirty="0" smtClean="0"/>
              <a:t>Team</a:t>
            </a:r>
            <a:r>
              <a:rPr lang="en-US" sz="1800" dirty="0" smtClean="0"/>
              <a:t> </a:t>
            </a:r>
            <a:r>
              <a:rPr lang="en-US" sz="1800" dirty="0"/>
              <a:t>to address </a:t>
            </a:r>
            <a:r>
              <a:rPr lang="en-US" sz="1800" dirty="0" smtClean="0"/>
              <a:t>cross-functional </a:t>
            </a:r>
            <a:r>
              <a:rPr lang="en-US" sz="1800" dirty="0"/>
              <a:t>high priority mission areas</a:t>
            </a:r>
          </a:p>
          <a:p>
            <a:r>
              <a:rPr lang="en-US" dirty="0"/>
              <a:t>Purpose</a:t>
            </a:r>
          </a:p>
          <a:p>
            <a:pPr lvl="1"/>
            <a:r>
              <a:rPr lang="en-US" sz="1800" dirty="0"/>
              <a:t>Provide an assessment of the Air Force’s Multi-Domain C2 Core Mission</a:t>
            </a:r>
          </a:p>
          <a:p>
            <a:pPr lvl="1"/>
            <a:r>
              <a:rPr lang="en-US" sz="1800" dirty="0"/>
              <a:t>Offer investment options </a:t>
            </a:r>
            <a:r>
              <a:rPr lang="en-US" sz="1800" dirty="0" smtClean="0"/>
              <a:t>(materiel &amp; non-materiel) to </a:t>
            </a:r>
            <a:r>
              <a:rPr lang="en-US" sz="1800" dirty="0"/>
              <a:t>enhance our capabilities </a:t>
            </a:r>
            <a:endParaRPr lang="en-US" sz="1800" dirty="0" smtClean="0"/>
          </a:p>
          <a:p>
            <a:r>
              <a:rPr lang="en-US" sz="1800" dirty="0" smtClean="0"/>
              <a:t>Enhancing old processes/capabilities insufficient</a:t>
            </a:r>
          </a:p>
          <a:p>
            <a:r>
              <a:rPr lang="en-US" sz="1800" dirty="0" smtClean="0"/>
              <a:t>Set conditions for leap in capabilities</a:t>
            </a:r>
            <a:endParaRPr lang="en-US" sz="1800" dirty="0"/>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2</a:t>
            </a:fld>
            <a:endParaRPr lang="en-US" dirty="0">
              <a:solidFill>
                <a:srgbClr val="808080"/>
              </a:solidFill>
            </a:endParaRPr>
          </a:p>
        </p:txBody>
      </p:sp>
      <p:pic>
        <p:nvPicPr>
          <p:cNvPr id="6" name="Picture 5"/>
          <p:cNvPicPr>
            <a:picLocks noChangeAspect="1"/>
          </p:cNvPicPr>
          <p:nvPr/>
        </p:nvPicPr>
        <p:blipFill rotWithShape="1">
          <a:blip r:embed="rId3"/>
          <a:srcRect l="34701" t="23304" r="33248" b="5992"/>
          <a:stretch/>
        </p:blipFill>
        <p:spPr>
          <a:xfrm>
            <a:off x="7546818" y="1404685"/>
            <a:ext cx="3801940" cy="4927314"/>
          </a:xfrm>
          <a:prstGeom prst="rect">
            <a:avLst/>
          </a:prstGeom>
          <a:ln w="6350">
            <a:solidFill>
              <a:schemeClr val="tx1"/>
            </a:solidFill>
          </a:ln>
        </p:spPr>
      </p:pic>
      <p:pic>
        <p:nvPicPr>
          <p:cNvPr id="5" name="Picture 4"/>
          <p:cNvPicPr>
            <a:picLocks noChangeAspect="1"/>
          </p:cNvPicPr>
          <p:nvPr/>
        </p:nvPicPr>
        <p:blipFill rotWithShape="1">
          <a:blip r:embed="rId4"/>
          <a:srcRect l="34786" t="19084" r="33077" b="10793"/>
          <a:stretch/>
        </p:blipFill>
        <p:spPr>
          <a:xfrm>
            <a:off x="6685236" y="1240562"/>
            <a:ext cx="3843714" cy="4927315"/>
          </a:xfrm>
          <a:prstGeom prst="rect">
            <a:avLst/>
          </a:prstGeom>
          <a:ln w="6350">
            <a:solidFill>
              <a:schemeClr val="tx1"/>
            </a:solidFill>
          </a:ln>
        </p:spPr>
      </p:pic>
    </p:spTree>
    <p:extLst>
      <p:ext uri="{BB962C8B-B14F-4D97-AF65-F5344CB8AC3E}">
        <p14:creationId xmlns:p14="http://schemas.microsoft.com/office/powerpoint/2010/main" val="35980019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4498468" y="47625"/>
            <a:ext cx="7143750" cy="1143000"/>
          </a:xfrm>
        </p:spPr>
        <p:txBody>
          <a:bodyPr/>
          <a:lstStyle/>
          <a:p>
            <a:r>
              <a:rPr lang="en-US" dirty="0" smtClean="0"/>
              <a:t>Challenge</a:t>
            </a:r>
            <a:endParaRPr lang="en-US" sz="3200" dirty="0"/>
          </a:p>
        </p:txBody>
      </p:sp>
      <p:sp>
        <p:nvSpPr>
          <p:cNvPr id="2" name="Slide Number Placeholder 1"/>
          <p:cNvSpPr>
            <a:spLocks noGrp="1"/>
          </p:cNvSpPr>
          <p:nvPr>
            <p:ph type="sldNum" sz="quarter" idx="11"/>
          </p:nvPr>
        </p:nvSpPr>
        <p:spPr/>
        <p:txBody>
          <a:bodyPr/>
          <a:lstStyle/>
          <a:p>
            <a:pPr>
              <a:defRPr/>
            </a:pPr>
            <a:fld id="{E8C4CF4F-2ECB-4C54-9552-FB58A436033C}" type="slidenum">
              <a:rPr lang="en-US" smtClean="0"/>
              <a:pPr>
                <a:defRPr/>
              </a:pPr>
              <a:t>3</a:t>
            </a:fld>
            <a:endParaRPr lang="en-US" dirty="0">
              <a:solidFill>
                <a:schemeClr val="bg2"/>
              </a:solidFill>
            </a:endParaRPr>
          </a:p>
        </p:txBody>
      </p:sp>
      <p:sp>
        <p:nvSpPr>
          <p:cNvPr id="5" name="Content Placeholder 1"/>
          <p:cNvSpPr>
            <a:spLocks noGrp="1"/>
          </p:cNvSpPr>
          <p:nvPr>
            <p:ph idx="1"/>
          </p:nvPr>
        </p:nvSpPr>
        <p:spPr>
          <a:xfrm>
            <a:off x="508000" y="1358900"/>
            <a:ext cx="11255375" cy="4248150"/>
          </a:xfrm>
        </p:spPr>
        <p:txBody>
          <a:bodyPr/>
          <a:lstStyle/>
          <a:p>
            <a:r>
              <a:rPr lang="en-US" altLang="en-US" sz="1800" dirty="0" smtClean="0"/>
              <a:t>Competitors have invested heavily in A2AD (IADS, ASATs, CNA) and threaten our current military advantages in the air, space and cyber domains</a:t>
            </a:r>
          </a:p>
          <a:p>
            <a:r>
              <a:rPr lang="en-US" altLang="en-US" sz="1800" dirty="0" smtClean="0"/>
              <a:t>To preserve our advantage in the future, we must advance our concept of multi-domain operations</a:t>
            </a:r>
          </a:p>
        </p:txBody>
      </p:sp>
      <p:grpSp>
        <p:nvGrpSpPr>
          <p:cNvPr id="7" name="Group 6"/>
          <p:cNvGrpSpPr>
            <a:grpSpLocks/>
          </p:cNvGrpSpPr>
          <p:nvPr/>
        </p:nvGrpSpPr>
        <p:grpSpPr bwMode="auto">
          <a:xfrm>
            <a:off x="3330575" y="2700338"/>
            <a:ext cx="8061325" cy="3125787"/>
            <a:chOff x="2913000" y="3277690"/>
            <a:chExt cx="5356106" cy="3181402"/>
          </a:xfrm>
        </p:grpSpPr>
        <p:sp>
          <p:nvSpPr>
            <p:cNvPr id="8" name="TextBox 19"/>
            <p:cNvSpPr txBox="1">
              <a:spLocks noChangeArrowheads="1"/>
            </p:cNvSpPr>
            <p:nvPr/>
          </p:nvSpPr>
          <p:spPr bwMode="auto">
            <a:xfrm>
              <a:off x="2913000" y="5812761"/>
              <a:ext cx="11592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US" altLang="en-US" sz="1400">
                  <a:solidFill>
                    <a:schemeClr val="accent2"/>
                  </a:solidFill>
                </a:rPr>
                <a:t>Additive</a:t>
              </a:r>
            </a:p>
            <a:p>
              <a:pPr>
                <a:spcBef>
                  <a:spcPct val="0"/>
                </a:spcBef>
                <a:buClrTx/>
                <a:buSzTx/>
                <a:buFontTx/>
                <a:buNone/>
              </a:pPr>
              <a:r>
                <a:rPr lang="en-US" altLang="en-US" sz="1400">
                  <a:solidFill>
                    <a:schemeClr val="accent2"/>
                  </a:solidFill>
                </a:rPr>
                <a:t>Domains</a:t>
              </a:r>
            </a:p>
          </p:txBody>
        </p:sp>
        <p:sp>
          <p:nvSpPr>
            <p:cNvPr id="9" name="TextBox 20"/>
            <p:cNvSpPr txBox="1">
              <a:spLocks noChangeArrowheads="1"/>
            </p:cNvSpPr>
            <p:nvPr/>
          </p:nvSpPr>
          <p:spPr bwMode="auto">
            <a:xfrm>
              <a:off x="4504494" y="4788503"/>
              <a:ext cx="15440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US" altLang="en-US" sz="1400">
                  <a:solidFill>
                    <a:schemeClr val="accent2"/>
                  </a:solidFill>
                </a:rPr>
                <a:t>Coordinated</a:t>
              </a:r>
            </a:p>
            <a:p>
              <a:pPr>
                <a:spcBef>
                  <a:spcPct val="0"/>
                </a:spcBef>
                <a:buClrTx/>
                <a:buSzTx/>
                <a:buFontTx/>
                <a:buNone/>
              </a:pPr>
              <a:r>
                <a:rPr lang="en-US" altLang="en-US" sz="1400">
                  <a:solidFill>
                    <a:schemeClr val="accent2"/>
                  </a:solidFill>
                </a:rPr>
                <a:t>Domains</a:t>
              </a:r>
            </a:p>
          </p:txBody>
        </p:sp>
        <p:sp>
          <p:nvSpPr>
            <p:cNvPr id="10" name="TextBox 21"/>
            <p:cNvSpPr txBox="1">
              <a:spLocks noChangeArrowheads="1"/>
            </p:cNvSpPr>
            <p:nvPr/>
          </p:nvSpPr>
          <p:spPr bwMode="auto">
            <a:xfrm>
              <a:off x="5430474" y="3277690"/>
              <a:ext cx="763628" cy="53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US" altLang="en-US" sz="1400">
                  <a:solidFill>
                    <a:schemeClr val="accent2"/>
                  </a:solidFill>
                </a:rPr>
                <a:t>Integrated</a:t>
              </a:r>
            </a:p>
            <a:p>
              <a:pPr>
                <a:spcBef>
                  <a:spcPct val="0"/>
                </a:spcBef>
                <a:buClrTx/>
                <a:buSzTx/>
                <a:buFontTx/>
                <a:buNone/>
              </a:pPr>
              <a:r>
                <a:rPr lang="en-US" altLang="en-US" sz="1400">
                  <a:solidFill>
                    <a:schemeClr val="accent2"/>
                  </a:solidFill>
                </a:rPr>
                <a:t>Domains</a:t>
              </a:r>
            </a:p>
          </p:txBody>
        </p:sp>
        <p:sp>
          <p:nvSpPr>
            <p:cNvPr id="11" name="TextBox 22"/>
            <p:cNvSpPr txBox="1">
              <a:spLocks noChangeArrowheads="1"/>
            </p:cNvSpPr>
            <p:nvPr/>
          </p:nvSpPr>
          <p:spPr bwMode="auto">
            <a:xfrm>
              <a:off x="4776308" y="5805290"/>
              <a:ext cx="19009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US" altLang="en-US" sz="1600" i="1"/>
                <a:t>Enhanced Effects</a:t>
              </a:r>
            </a:p>
          </p:txBody>
        </p:sp>
        <p:sp>
          <p:nvSpPr>
            <p:cNvPr id="12" name="TextBox 23"/>
            <p:cNvSpPr txBox="1">
              <a:spLocks noChangeArrowheads="1"/>
            </p:cNvSpPr>
            <p:nvPr/>
          </p:nvSpPr>
          <p:spPr bwMode="auto">
            <a:xfrm>
              <a:off x="5532391" y="5323891"/>
              <a:ext cx="22664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US" altLang="en-US" sz="1600" i="1"/>
                <a:t>Synchronized Effects</a:t>
              </a:r>
            </a:p>
          </p:txBody>
        </p:sp>
        <p:sp>
          <p:nvSpPr>
            <p:cNvPr id="13" name="TextBox 24"/>
            <p:cNvSpPr txBox="1">
              <a:spLocks noChangeArrowheads="1"/>
            </p:cNvSpPr>
            <p:nvPr/>
          </p:nvSpPr>
          <p:spPr bwMode="auto">
            <a:xfrm>
              <a:off x="6239896" y="4652351"/>
              <a:ext cx="20292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US" altLang="en-US" sz="1600" i="1"/>
                <a:t>Synergistic Effects</a:t>
              </a:r>
            </a:p>
          </p:txBody>
        </p:sp>
        <p:cxnSp>
          <p:nvCxnSpPr>
            <p:cNvPr id="14" name="Straight Connector 25"/>
            <p:cNvCxnSpPr>
              <a:cxnSpLocks noChangeShapeType="1"/>
            </p:cNvCxnSpPr>
            <p:nvPr/>
          </p:nvCxnSpPr>
          <p:spPr bwMode="auto">
            <a:xfrm>
              <a:off x="7924800" y="3698874"/>
              <a:ext cx="0" cy="2739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grpSp>
        <p:nvGrpSpPr>
          <p:cNvPr id="15" name="Group 14"/>
          <p:cNvGrpSpPr>
            <a:grpSpLocks/>
          </p:cNvGrpSpPr>
          <p:nvPr/>
        </p:nvGrpSpPr>
        <p:grpSpPr bwMode="auto">
          <a:xfrm rot="10800000" flipH="1">
            <a:off x="2263775" y="2747963"/>
            <a:ext cx="6519863" cy="3570287"/>
            <a:chOff x="2727959" y="3352800"/>
            <a:chExt cx="3688081" cy="3448999"/>
          </a:xfrm>
        </p:grpSpPr>
        <p:sp>
          <p:nvSpPr>
            <p:cNvPr id="16" name="Shape 15"/>
            <p:cNvSpPr/>
            <p:nvPr/>
          </p:nvSpPr>
          <p:spPr>
            <a:xfrm rot="4396374">
              <a:off x="3724074" y="4360649"/>
              <a:ext cx="2863862" cy="2018438"/>
            </a:xfrm>
            <a:prstGeom prst="swooshArrow">
              <a:avLst>
                <a:gd name="adj1" fmla="val 16310"/>
                <a:gd name="adj2" fmla="val 31370"/>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17" name="Oval 16"/>
            <p:cNvSpPr/>
            <p:nvPr/>
          </p:nvSpPr>
          <p:spPr>
            <a:xfrm>
              <a:off x="4832600" y="4575350"/>
              <a:ext cx="73091" cy="73091"/>
            </a:xfrm>
            <a:prstGeom prst="ellipse">
              <a:avLst/>
            </a:prstGeom>
          </p:spPr>
          <p:style>
            <a:lnRef idx="0">
              <a:schemeClr val="lt1">
                <a:hueOff val="0"/>
                <a:satOff val="0"/>
                <a:lumOff val="0"/>
                <a:alphaOff val="0"/>
              </a:schemeClr>
            </a:lnRef>
            <a:fillRef idx="3">
              <a:schemeClr val="accent2">
                <a:tint val="40000"/>
                <a:hueOff val="0"/>
                <a:satOff val="0"/>
                <a:lumOff val="0"/>
                <a:alphaOff val="0"/>
              </a:schemeClr>
            </a:fillRef>
            <a:effectRef idx="3">
              <a:schemeClr val="accent2">
                <a:tint val="40000"/>
                <a:hueOff val="0"/>
                <a:satOff val="0"/>
                <a:lumOff val="0"/>
                <a:alphaOff val="0"/>
              </a:schemeClr>
            </a:effectRef>
            <a:fontRef idx="minor">
              <a:schemeClr val="dk1">
                <a:hueOff val="0"/>
                <a:satOff val="0"/>
                <a:lumOff val="0"/>
                <a:alphaOff val="0"/>
              </a:schemeClr>
            </a:fontRef>
          </p:style>
        </p:sp>
        <p:sp>
          <p:nvSpPr>
            <p:cNvPr id="18" name="Oval 17"/>
            <p:cNvSpPr/>
            <p:nvPr/>
          </p:nvSpPr>
          <p:spPr>
            <a:xfrm>
              <a:off x="5345733" y="4934985"/>
              <a:ext cx="73091" cy="73091"/>
            </a:xfrm>
            <a:prstGeom prst="ellipse">
              <a:avLst/>
            </a:prstGeom>
          </p:spPr>
          <p:style>
            <a:lnRef idx="0">
              <a:schemeClr val="lt1">
                <a:hueOff val="0"/>
                <a:satOff val="0"/>
                <a:lumOff val="0"/>
                <a:alphaOff val="0"/>
              </a:schemeClr>
            </a:lnRef>
            <a:fillRef idx="3">
              <a:schemeClr val="accent2">
                <a:tint val="40000"/>
                <a:hueOff val="0"/>
                <a:satOff val="0"/>
                <a:lumOff val="0"/>
                <a:alphaOff val="0"/>
              </a:schemeClr>
            </a:fillRef>
            <a:effectRef idx="3">
              <a:schemeClr val="accent2">
                <a:tint val="40000"/>
                <a:hueOff val="0"/>
                <a:satOff val="0"/>
                <a:lumOff val="0"/>
                <a:alphaOff val="0"/>
              </a:schemeClr>
            </a:effectRef>
            <a:fontRef idx="minor">
              <a:schemeClr val="dk1">
                <a:hueOff val="0"/>
                <a:satOff val="0"/>
                <a:lumOff val="0"/>
                <a:alphaOff val="0"/>
              </a:schemeClr>
            </a:fontRef>
          </p:style>
        </p:sp>
        <p:sp>
          <p:nvSpPr>
            <p:cNvPr id="19" name="Oval 18"/>
            <p:cNvSpPr/>
            <p:nvPr/>
          </p:nvSpPr>
          <p:spPr>
            <a:xfrm>
              <a:off x="5720808" y="5407049"/>
              <a:ext cx="73091" cy="73091"/>
            </a:xfrm>
            <a:prstGeom prst="ellipse">
              <a:avLst/>
            </a:prstGeom>
          </p:spPr>
          <p:style>
            <a:lnRef idx="0">
              <a:schemeClr val="lt1">
                <a:hueOff val="0"/>
                <a:satOff val="0"/>
                <a:lumOff val="0"/>
                <a:alphaOff val="0"/>
              </a:schemeClr>
            </a:lnRef>
            <a:fillRef idx="3">
              <a:schemeClr val="accent2">
                <a:tint val="40000"/>
                <a:hueOff val="0"/>
                <a:satOff val="0"/>
                <a:lumOff val="0"/>
                <a:alphaOff val="0"/>
              </a:schemeClr>
            </a:fillRef>
            <a:effectRef idx="3">
              <a:schemeClr val="accent2">
                <a:tint val="40000"/>
                <a:hueOff val="0"/>
                <a:satOff val="0"/>
                <a:lumOff val="0"/>
                <a:alphaOff val="0"/>
              </a:schemeClr>
            </a:effectRef>
            <a:fontRef idx="minor">
              <a:schemeClr val="dk1">
                <a:hueOff val="0"/>
                <a:satOff val="0"/>
                <a:lumOff val="0"/>
                <a:alphaOff val="0"/>
              </a:schemeClr>
            </a:fontRef>
          </p:style>
        </p:sp>
        <p:sp>
          <p:nvSpPr>
            <p:cNvPr id="20" name="Freeform 19"/>
            <p:cNvSpPr/>
            <p:nvPr/>
          </p:nvSpPr>
          <p:spPr>
            <a:xfrm>
              <a:off x="2734245" y="3352800"/>
              <a:ext cx="1364958" cy="536750"/>
            </a:xfrm>
            <a:custGeom>
              <a:avLst/>
              <a:gdLst>
                <a:gd name="connsiteX0" fmla="*/ 0 w 1364589"/>
                <a:gd name="connsiteY0" fmla="*/ 0 h 536448"/>
                <a:gd name="connsiteX1" fmla="*/ 1364589 w 1364589"/>
                <a:gd name="connsiteY1" fmla="*/ 0 h 536448"/>
                <a:gd name="connsiteX2" fmla="*/ 1364589 w 1364589"/>
                <a:gd name="connsiteY2" fmla="*/ 536448 h 536448"/>
                <a:gd name="connsiteX3" fmla="*/ 0 w 1364589"/>
                <a:gd name="connsiteY3" fmla="*/ 536448 h 536448"/>
                <a:gd name="connsiteX4" fmla="*/ 0 w 1364589"/>
                <a:gd name="connsiteY4" fmla="*/ 0 h 536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589" h="536448">
                  <a:moveTo>
                    <a:pt x="0" y="0"/>
                  </a:moveTo>
                  <a:lnTo>
                    <a:pt x="1364589" y="0"/>
                  </a:lnTo>
                  <a:lnTo>
                    <a:pt x="1364589" y="536448"/>
                  </a:lnTo>
                  <a:lnTo>
                    <a:pt x="0" y="5364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3180" tIns="43180" rIns="43180" bIns="43180" spcCol="1270" anchor="b"/>
            <a:lstStyle/>
            <a:p>
              <a:pPr algn="ctr" defTabSz="1511300">
                <a:lnSpc>
                  <a:spcPct val="90000"/>
                </a:lnSpc>
                <a:spcAft>
                  <a:spcPct val="35000"/>
                </a:spcAft>
                <a:defRPr/>
              </a:pPr>
              <a:endParaRPr lang="en-US" sz="3400"/>
            </a:p>
          </p:txBody>
        </p:sp>
        <p:sp>
          <p:nvSpPr>
            <p:cNvPr id="21" name="Freeform 20"/>
            <p:cNvSpPr/>
            <p:nvPr/>
          </p:nvSpPr>
          <p:spPr>
            <a:xfrm>
              <a:off x="4430565" y="4052108"/>
              <a:ext cx="1991761" cy="536750"/>
            </a:xfrm>
            <a:custGeom>
              <a:avLst/>
              <a:gdLst>
                <a:gd name="connsiteX0" fmla="*/ 0 w 1991563"/>
                <a:gd name="connsiteY0" fmla="*/ 0 h 536448"/>
                <a:gd name="connsiteX1" fmla="*/ 1991563 w 1991563"/>
                <a:gd name="connsiteY1" fmla="*/ 0 h 536448"/>
                <a:gd name="connsiteX2" fmla="*/ 1991563 w 1991563"/>
                <a:gd name="connsiteY2" fmla="*/ 536448 h 536448"/>
                <a:gd name="connsiteX3" fmla="*/ 0 w 1991563"/>
                <a:gd name="connsiteY3" fmla="*/ 536448 h 536448"/>
                <a:gd name="connsiteX4" fmla="*/ 0 w 1991563"/>
                <a:gd name="connsiteY4" fmla="*/ 0 h 536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563" h="536448">
                  <a:moveTo>
                    <a:pt x="0" y="0"/>
                  </a:moveTo>
                  <a:lnTo>
                    <a:pt x="1991563" y="0"/>
                  </a:lnTo>
                  <a:lnTo>
                    <a:pt x="1991563" y="536448"/>
                  </a:lnTo>
                  <a:lnTo>
                    <a:pt x="0" y="5364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3180" tIns="43180" rIns="43180" bIns="43180" spcCol="1270" anchor="ctr"/>
            <a:lstStyle/>
            <a:p>
              <a:pPr defTabSz="1511300">
                <a:lnSpc>
                  <a:spcPct val="90000"/>
                </a:lnSpc>
                <a:spcAft>
                  <a:spcPct val="35000"/>
                </a:spcAft>
                <a:defRPr/>
              </a:pPr>
              <a:endParaRPr lang="en-US" sz="3400" dirty="0"/>
            </a:p>
          </p:txBody>
        </p:sp>
        <p:sp>
          <p:nvSpPr>
            <p:cNvPr id="22" name="Freeform 21"/>
            <p:cNvSpPr/>
            <p:nvPr/>
          </p:nvSpPr>
          <p:spPr>
            <a:xfrm>
              <a:off x="2734245" y="4455437"/>
              <a:ext cx="1585866" cy="536750"/>
            </a:xfrm>
            <a:custGeom>
              <a:avLst/>
              <a:gdLst>
                <a:gd name="connsiteX0" fmla="*/ 0 w 1585874"/>
                <a:gd name="connsiteY0" fmla="*/ 0 h 536448"/>
                <a:gd name="connsiteX1" fmla="*/ 1585874 w 1585874"/>
                <a:gd name="connsiteY1" fmla="*/ 0 h 536448"/>
                <a:gd name="connsiteX2" fmla="*/ 1585874 w 1585874"/>
                <a:gd name="connsiteY2" fmla="*/ 536448 h 536448"/>
                <a:gd name="connsiteX3" fmla="*/ 0 w 1585874"/>
                <a:gd name="connsiteY3" fmla="*/ 536448 h 536448"/>
                <a:gd name="connsiteX4" fmla="*/ 0 w 1585874"/>
                <a:gd name="connsiteY4" fmla="*/ 0 h 536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874" h="536448">
                  <a:moveTo>
                    <a:pt x="0" y="0"/>
                  </a:moveTo>
                  <a:lnTo>
                    <a:pt x="1585874" y="0"/>
                  </a:lnTo>
                  <a:lnTo>
                    <a:pt x="1585874" y="536448"/>
                  </a:lnTo>
                  <a:lnTo>
                    <a:pt x="0" y="5364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3180" tIns="43180" rIns="43180" bIns="43180" spcCol="1270" anchor="ctr"/>
            <a:lstStyle/>
            <a:p>
              <a:pPr algn="r" defTabSz="1511300">
                <a:lnSpc>
                  <a:spcPct val="90000"/>
                </a:lnSpc>
                <a:spcAft>
                  <a:spcPct val="35000"/>
                </a:spcAft>
                <a:defRPr/>
              </a:pPr>
              <a:endParaRPr lang="en-US" sz="3400"/>
            </a:p>
          </p:txBody>
        </p:sp>
        <p:sp>
          <p:nvSpPr>
            <p:cNvPr id="23" name="Freeform 22"/>
            <p:cNvSpPr/>
            <p:nvPr/>
          </p:nvSpPr>
          <p:spPr>
            <a:xfrm>
              <a:off x="5199251" y="4927776"/>
              <a:ext cx="1216789" cy="536750"/>
            </a:xfrm>
            <a:custGeom>
              <a:avLst/>
              <a:gdLst>
                <a:gd name="connsiteX0" fmla="*/ 0 w 1217066"/>
                <a:gd name="connsiteY0" fmla="*/ 0 h 536448"/>
                <a:gd name="connsiteX1" fmla="*/ 1217066 w 1217066"/>
                <a:gd name="connsiteY1" fmla="*/ 0 h 536448"/>
                <a:gd name="connsiteX2" fmla="*/ 1217066 w 1217066"/>
                <a:gd name="connsiteY2" fmla="*/ 536448 h 536448"/>
                <a:gd name="connsiteX3" fmla="*/ 0 w 1217066"/>
                <a:gd name="connsiteY3" fmla="*/ 536448 h 536448"/>
                <a:gd name="connsiteX4" fmla="*/ 0 w 1217066"/>
                <a:gd name="connsiteY4" fmla="*/ 0 h 536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066" h="536448">
                  <a:moveTo>
                    <a:pt x="0" y="0"/>
                  </a:moveTo>
                  <a:lnTo>
                    <a:pt x="1217066" y="0"/>
                  </a:lnTo>
                  <a:lnTo>
                    <a:pt x="1217066" y="536448"/>
                  </a:lnTo>
                  <a:lnTo>
                    <a:pt x="0" y="5364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3180" tIns="43180" rIns="43180" bIns="43180" spcCol="1270" anchor="ctr"/>
            <a:lstStyle/>
            <a:p>
              <a:pPr defTabSz="1511300">
                <a:lnSpc>
                  <a:spcPct val="90000"/>
                </a:lnSpc>
                <a:spcAft>
                  <a:spcPct val="35000"/>
                </a:spcAft>
                <a:defRPr/>
              </a:pPr>
              <a:endParaRPr lang="en-US" sz="3400"/>
            </a:p>
          </p:txBody>
        </p:sp>
        <p:sp>
          <p:nvSpPr>
            <p:cNvPr id="24" name="Freeform 23"/>
            <p:cNvSpPr/>
            <p:nvPr/>
          </p:nvSpPr>
          <p:spPr>
            <a:xfrm>
              <a:off x="4572448" y="6168435"/>
              <a:ext cx="1843592" cy="536750"/>
            </a:xfrm>
            <a:custGeom>
              <a:avLst/>
              <a:gdLst>
                <a:gd name="connsiteX0" fmla="*/ 0 w 1844040"/>
                <a:gd name="connsiteY0" fmla="*/ 0 h 536448"/>
                <a:gd name="connsiteX1" fmla="*/ 1844040 w 1844040"/>
                <a:gd name="connsiteY1" fmla="*/ 0 h 536448"/>
                <a:gd name="connsiteX2" fmla="*/ 1844040 w 1844040"/>
                <a:gd name="connsiteY2" fmla="*/ 536448 h 536448"/>
                <a:gd name="connsiteX3" fmla="*/ 0 w 1844040"/>
                <a:gd name="connsiteY3" fmla="*/ 536448 h 536448"/>
                <a:gd name="connsiteX4" fmla="*/ 0 w 1844040"/>
                <a:gd name="connsiteY4" fmla="*/ 0 h 536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040" h="536448">
                  <a:moveTo>
                    <a:pt x="0" y="0"/>
                  </a:moveTo>
                  <a:lnTo>
                    <a:pt x="1844040" y="0"/>
                  </a:lnTo>
                  <a:lnTo>
                    <a:pt x="1844040" y="536448"/>
                  </a:lnTo>
                  <a:lnTo>
                    <a:pt x="0" y="5364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3180" tIns="43180" rIns="43180" bIns="43180" spcCol="1270"/>
            <a:lstStyle/>
            <a:p>
              <a:pPr algn="ctr" defTabSz="1511300">
                <a:lnSpc>
                  <a:spcPct val="90000"/>
                </a:lnSpc>
                <a:spcAft>
                  <a:spcPct val="35000"/>
                </a:spcAft>
                <a:defRPr/>
              </a:pPr>
              <a:endParaRPr lang="en-US" sz="3400"/>
            </a:p>
          </p:txBody>
        </p:sp>
      </p:grpSp>
      <p:cxnSp>
        <p:nvCxnSpPr>
          <p:cNvPr id="25" name="Straight Connector 15"/>
          <p:cNvCxnSpPr>
            <a:cxnSpLocks noChangeShapeType="1"/>
          </p:cNvCxnSpPr>
          <p:nvPr/>
        </p:nvCxnSpPr>
        <p:spPr bwMode="auto">
          <a:xfrm>
            <a:off x="1066800" y="3114675"/>
            <a:ext cx="0" cy="2690813"/>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26" name="Straight Connector 16"/>
          <p:cNvCxnSpPr>
            <a:cxnSpLocks noChangeShapeType="1"/>
          </p:cNvCxnSpPr>
          <p:nvPr/>
        </p:nvCxnSpPr>
        <p:spPr bwMode="auto">
          <a:xfrm>
            <a:off x="869950" y="3100388"/>
            <a:ext cx="422275"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27" name="Straight Connector 17"/>
          <p:cNvCxnSpPr>
            <a:cxnSpLocks noChangeShapeType="1"/>
          </p:cNvCxnSpPr>
          <p:nvPr/>
        </p:nvCxnSpPr>
        <p:spPr bwMode="auto">
          <a:xfrm>
            <a:off x="903288" y="5572125"/>
            <a:ext cx="422275"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28" name="Straight Connector 26"/>
          <p:cNvCxnSpPr>
            <a:cxnSpLocks noChangeShapeType="1"/>
          </p:cNvCxnSpPr>
          <p:nvPr/>
        </p:nvCxnSpPr>
        <p:spPr bwMode="auto">
          <a:xfrm>
            <a:off x="10650538" y="3100388"/>
            <a:ext cx="422275"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29" name="Straight Connector 27"/>
          <p:cNvCxnSpPr>
            <a:cxnSpLocks noChangeShapeType="1"/>
          </p:cNvCxnSpPr>
          <p:nvPr/>
        </p:nvCxnSpPr>
        <p:spPr bwMode="auto">
          <a:xfrm>
            <a:off x="10625138" y="5500688"/>
            <a:ext cx="422275"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0" name="TextBox 28"/>
          <p:cNvSpPr txBox="1">
            <a:spLocks noChangeArrowheads="1"/>
          </p:cNvSpPr>
          <p:nvPr/>
        </p:nvSpPr>
        <p:spPr bwMode="auto">
          <a:xfrm>
            <a:off x="171450" y="5392738"/>
            <a:ext cx="992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US" altLang="en-US" sz="1400"/>
              <a:t>Tough</a:t>
            </a:r>
          </a:p>
        </p:txBody>
      </p:sp>
      <p:sp>
        <p:nvSpPr>
          <p:cNvPr id="31" name="TextBox 29"/>
          <p:cNvSpPr txBox="1">
            <a:spLocks noChangeArrowheads="1"/>
          </p:cNvSpPr>
          <p:nvPr/>
        </p:nvSpPr>
        <p:spPr bwMode="auto">
          <a:xfrm>
            <a:off x="10693400" y="4117975"/>
            <a:ext cx="14382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r>
              <a:rPr lang="en-US" altLang="en-US" sz="1400">
                <a:solidFill>
                  <a:srgbClr val="3366FF"/>
                </a:solidFill>
              </a:rPr>
              <a:t>C2</a:t>
            </a:r>
          </a:p>
          <a:p>
            <a:pPr algn="ctr">
              <a:spcBef>
                <a:spcPct val="0"/>
              </a:spcBef>
              <a:buClrTx/>
              <a:buSzTx/>
              <a:buFontTx/>
              <a:buNone/>
            </a:pPr>
            <a:r>
              <a:rPr lang="en-US" altLang="en-US" sz="1400">
                <a:solidFill>
                  <a:srgbClr val="3366FF"/>
                </a:solidFill>
              </a:rPr>
              <a:t>Capability</a:t>
            </a:r>
          </a:p>
        </p:txBody>
      </p:sp>
      <p:sp>
        <p:nvSpPr>
          <p:cNvPr id="32" name="TextBox 30"/>
          <p:cNvSpPr txBox="1">
            <a:spLocks noChangeArrowheads="1"/>
          </p:cNvSpPr>
          <p:nvPr/>
        </p:nvSpPr>
        <p:spPr bwMode="auto">
          <a:xfrm>
            <a:off x="10836275" y="2919413"/>
            <a:ext cx="1438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r>
              <a:rPr lang="en-US" altLang="en-US" sz="1400"/>
              <a:t>Advanced</a:t>
            </a:r>
          </a:p>
        </p:txBody>
      </p:sp>
      <p:sp>
        <p:nvSpPr>
          <p:cNvPr id="33" name="TextBox 31"/>
          <p:cNvSpPr txBox="1">
            <a:spLocks noChangeArrowheads="1"/>
          </p:cNvSpPr>
          <p:nvPr/>
        </p:nvSpPr>
        <p:spPr bwMode="auto">
          <a:xfrm>
            <a:off x="10971213" y="5338763"/>
            <a:ext cx="1439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US" altLang="en-US" sz="1400"/>
              <a:t>Expanded</a:t>
            </a:r>
          </a:p>
        </p:txBody>
      </p:sp>
      <p:sp>
        <p:nvSpPr>
          <p:cNvPr id="34" name="Rectangle 33"/>
          <p:cNvSpPr/>
          <p:nvPr/>
        </p:nvSpPr>
        <p:spPr bwMode="auto">
          <a:xfrm>
            <a:off x="1490663" y="5835650"/>
            <a:ext cx="9059862" cy="577850"/>
          </a:xfrm>
          <a:prstGeom prst="rect">
            <a:avLst/>
          </a:prstGeom>
          <a:solidFill>
            <a:schemeClr val="accent2">
              <a:lumMod val="40000"/>
              <a:lumOff val="60000"/>
            </a:schemeClr>
          </a:solidFill>
          <a:ln w="12700" cap="flat" cmpd="sng" algn="ctr">
            <a:solidFill>
              <a:schemeClr val="tx1"/>
            </a:solidFill>
            <a:prstDash val="solid"/>
            <a:round/>
            <a:headEnd type="none" w="med" len="med"/>
            <a:tailEnd type="none" w="med" len="med"/>
          </a:ln>
          <a:effectLst/>
        </p:spPr>
        <p:txBody>
          <a:bodyPr/>
          <a:lstStyle/>
          <a:p>
            <a:pPr algn="ctr">
              <a:defRPr/>
            </a:pPr>
            <a:r>
              <a:rPr lang="en-US" sz="1600" b="1" dirty="0">
                <a:latin typeface="Arial" charset="0"/>
              </a:rPr>
              <a:t>Ability to integrate domains to create multiple, complex dilemmas for an adversary, </a:t>
            </a:r>
          </a:p>
          <a:p>
            <a:pPr algn="ctr">
              <a:defRPr/>
            </a:pPr>
            <a:r>
              <a:rPr lang="en-US" sz="1600" b="1" dirty="0">
                <a:latin typeface="Arial" charset="0"/>
              </a:rPr>
              <a:t>is dependent on our ability to design and implement an advanced MDC2 construct</a:t>
            </a:r>
          </a:p>
        </p:txBody>
      </p:sp>
      <p:cxnSp>
        <p:nvCxnSpPr>
          <p:cNvPr id="35" name="Straight Connector 33"/>
          <p:cNvCxnSpPr>
            <a:cxnSpLocks noChangeShapeType="1"/>
          </p:cNvCxnSpPr>
          <p:nvPr/>
        </p:nvCxnSpPr>
        <p:spPr bwMode="auto">
          <a:xfrm>
            <a:off x="815975" y="5805488"/>
            <a:ext cx="100584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36" name="Picture 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4600" y="3886200"/>
            <a:ext cx="22352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oup 35"/>
          <p:cNvGrpSpPr>
            <a:grpSpLocks/>
          </p:cNvGrpSpPr>
          <p:nvPr/>
        </p:nvGrpSpPr>
        <p:grpSpPr bwMode="auto">
          <a:xfrm>
            <a:off x="8545513" y="2447925"/>
            <a:ext cx="2005012" cy="1579563"/>
            <a:chOff x="4640178" y="2602086"/>
            <a:chExt cx="3557524" cy="3726225"/>
          </a:xfrm>
        </p:grpSpPr>
        <p:grpSp>
          <p:nvGrpSpPr>
            <p:cNvPr id="38" name="Group 36"/>
            <p:cNvGrpSpPr>
              <a:grpSpLocks/>
            </p:cNvGrpSpPr>
            <p:nvPr/>
          </p:nvGrpSpPr>
          <p:grpSpPr bwMode="auto">
            <a:xfrm>
              <a:off x="4640178" y="2602086"/>
              <a:ext cx="3557523" cy="2427114"/>
              <a:chOff x="4648197" y="2301105"/>
              <a:chExt cx="4191003" cy="2617025"/>
            </a:xfrm>
          </p:grpSpPr>
          <p:pic>
            <p:nvPicPr>
              <p:cNvPr id="41" name="Picture 39"/>
              <p:cNvPicPr>
                <a:picLocks noChangeAspect="1"/>
              </p:cNvPicPr>
              <p:nvPr/>
            </p:nvPicPr>
            <p:blipFill>
              <a:blip r:embed="rId4">
                <a:extLst>
                  <a:ext uri="{28A0092B-C50C-407E-A947-70E740481C1C}">
                    <a14:useLocalDpi xmlns:a14="http://schemas.microsoft.com/office/drawing/2010/main" val="0"/>
                  </a:ext>
                </a:extLst>
              </a:blip>
              <a:srcRect l="51544" t="59584"/>
              <a:stretch>
                <a:fillRect/>
              </a:stretch>
            </p:blipFill>
            <p:spPr bwMode="auto">
              <a:xfrm flipH="1">
                <a:off x="4648197" y="3814986"/>
                <a:ext cx="2807679" cy="110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 name="Group 40"/>
              <p:cNvGrpSpPr>
                <a:grpSpLocks/>
              </p:cNvGrpSpPr>
              <p:nvPr/>
            </p:nvGrpSpPr>
            <p:grpSpPr bwMode="auto">
              <a:xfrm>
                <a:off x="4648200" y="2301106"/>
                <a:ext cx="2807679" cy="1513881"/>
                <a:chOff x="0" y="619720"/>
                <a:chExt cx="2807679" cy="1513881"/>
              </a:xfrm>
            </p:grpSpPr>
            <p:pic>
              <p:nvPicPr>
                <p:cNvPr id="44" name="Picture 42"/>
                <p:cNvPicPr>
                  <a:picLocks noChangeAspect="1"/>
                </p:cNvPicPr>
                <p:nvPr/>
              </p:nvPicPr>
              <p:blipFill>
                <a:blip r:embed="rId5">
                  <a:extLst>
                    <a:ext uri="{28A0092B-C50C-407E-A947-70E740481C1C}">
                      <a14:useLocalDpi xmlns:a14="http://schemas.microsoft.com/office/drawing/2010/main" val="0"/>
                    </a:ext>
                  </a:extLst>
                </a:blip>
                <a:srcRect l="17915" b="38718"/>
                <a:stretch>
                  <a:fillRect/>
                </a:stretch>
              </p:blipFill>
              <p:spPr bwMode="auto">
                <a:xfrm flipH="1">
                  <a:off x="0" y="619720"/>
                  <a:ext cx="2807679" cy="151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3"/>
                <p:cNvPicPr>
                  <a:picLocks noChangeAspect="1"/>
                </p:cNvPicPr>
                <p:nvPr/>
              </p:nvPicPr>
              <p:blipFill>
                <a:blip r:embed="rId6">
                  <a:extLst>
                    <a:ext uri="{28A0092B-C50C-407E-A947-70E740481C1C}">
                      <a14:useLocalDpi xmlns:a14="http://schemas.microsoft.com/office/drawing/2010/main" val="0"/>
                    </a:ext>
                  </a:extLst>
                </a:blip>
                <a:srcRect l="51544" t="59584"/>
                <a:stretch>
                  <a:fillRect/>
                </a:stretch>
              </p:blipFill>
              <p:spPr bwMode="auto">
                <a:xfrm flipH="1">
                  <a:off x="1837248" y="1447801"/>
                  <a:ext cx="97042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3" name="Picture 41"/>
              <p:cNvPicPr>
                <a:picLocks noChangeAspect="1"/>
              </p:cNvPicPr>
              <p:nvPr/>
            </p:nvPicPr>
            <p:blipFill>
              <a:blip r:embed="rId7">
                <a:extLst>
                  <a:ext uri="{28A0092B-C50C-407E-A947-70E740481C1C}">
                    <a14:useLocalDpi xmlns:a14="http://schemas.microsoft.com/office/drawing/2010/main" val="0"/>
                  </a:ext>
                </a:extLst>
              </a:blip>
              <a:srcRect l="51544" t="59584"/>
              <a:stretch>
                <a:fillRect/>
              </a:stretch>
            </p:blipFill>
            <p:spPr bwMode="auto">
              <a:xfrm flipH="1">
                <a:off x="7455876" y="2301105"/>
                <a:ext cx="1383324" cy="261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4541952"/>
              <a:ext cx="3549502" cy="1786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5517543"/>
              <a:ext cx="1439889" cy="81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6" name="Picture 4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016500" y="3201988"/>
            <a:ext cx="1812925"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676650" y="2622550"/>
            <a:ext cx="19177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65"/>
          <p:cNvSpPr txBox="1">
            <a:spLocks noChangeArrowheads="1"/>
          </p:cNvSpPr>
          <p:nvPr/>
        </p:nvSpPr>
        <p:spPr bwMode="auto">
          <a:xfrm>
            <a:off x="4763" y="3940175"/>
            <a:ext cx="10620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r>
              <a:rPr lang="en-US" altLang="en-US" sz="1400">
                <a:solidFill>
                  <a:srgbClr val="FF0000"/>
                </a:solidFill>
              </a:rPr>
              <a:t>Dilemma</a:t>
            </a:r>
          </a:p>
          <a:p>
            <a:pPr algn="ctr">
              <a:spcBef>
                <a:spcPct val="0"/>
              </a:spcBef>
              <a:buClrTx/>
              <a:buSzTx/>
              <a:buFontTx/>
              <a:buNone/>
            </a:pPr>
            <a:r>
              <a:rPr lang="en-US" altLang="en-US" sz="1400">
                <a:solidFill>
                  <a:srgbClr val="FF0000"/>
                </a:solidFill>
              </a:rPr>
              <a:t>For</a:t>
            </a:r>
          </a:p>
          <a:p>
            <a:pPr algn="ctr">
              <a:spcBef>
                <a:spcPct val="0"/>
              </a:spcBef>
              <a:buClrTx/>
              <a:buSzTx/>
              <a:buFontTx/>
              <a:buNone/>
            </a:pPr>
            <a:r>
              <a:rPr lang="en-US" altLang="en-US" sz="1400">
                <a:solidFill>
                  <a:srgbClr val="FF0000"/>
                </a:solidFill>
              </a:rPr>
              <a:t>Adversary</a:t>
            </a:r>
          </a:p>
        </p:txBody>
      </p:sp>
      <p:sp>
        <p:nvSpPr>
          <p:cNvPr id="49" name="TextBox 66"/>
          <p:cNvSpPr txBox="1">
            <a:spLocks noChangeArrowheads="1"/>
          </p:cNvSpPr>
          <p:nvPr/>
        </p:nvSpPr>
        <p:spPr bwMode="auto">
          <a:xfrm>
            <a:off x="76200" y="2963863"/>
            <a:ext cx="941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r>
              <a:rPr lang="en-US" altLang="en-US" sz="1400"/>
              <a:t>Very</a:t>
            </a:r>
          </a:p>
          <a:p>
            <a:pPr algn="ctr">
              <a:spcBef>
                <a:spcPct val="0"/>
              </a:spcBef>
              <a:buClrTx/>
              <a:buSzTx/>
              <a:buFontTx/>
              <a:buNone/>
            </a:pPr>
            <a:r>
              <a:rPr lang="en-US" altLang="en-US" sz="1400"/>
              <a:t>Complex</a:t>
            </a:r>
          </a:p>
        </p:txBody>
      </p:sp>
    </p:spTree>
    <p:extLst>
      <p:ext uri="{BB962C8B-B14F-4D97-AF65-F5344CB8AC3E}">
        <p14:creationId xmlns:p14="http://schemas.microsoft.com/office/powerpoint/2010/main" val="34792487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570288" y="7938"/>
            <a:ext cx="8294052" cy="1143000"/>
          </a:xfrm>
        </p:spPr>
        <p:txBody>
          <a:bodyPr/>
          <a:lstStyle/>
          <a:p>
            <a:r>
              <a:rPr lang="en-US" altLang="en-US" dirty="0" smtClean="0"/>
              <a:t>Attributes of critical C2 functions</a:t>
            </a:r>
          </a:p>
        </p:txBody>
      </p:sp>
      <p:sp>
        <p:nvSpPr>
          <p:cNvPr id="21507" name="Rectangle 87"/>
          <p:cNvSpPr>
            <a:spLocks noChangeArrowheads="1"/>
          </p:cNvSpPr>
          <p:nvPr/>
        </p:nvSpPr>
        <p:spPr bwMode="auto">
          <a:xfrm>
            <a:off x="5294313" y="4546602"/>
            <a:ext cx="1600200" cy="585788"/>
          </a:xfrm>
          <a:prstGeom prst="rect">
            <a:avLst/>
          </a:prstGeom>
          <a:solidFill>
            <a:srgbClr val="3366FF"/>
          </a:solidFill>
          <a:ln w="12700" algn="ctr">
            <a:solidFill>
              <a:schemeClr val="tx1"/>
            </a:solidFill>
            <a:round/>
            <a:headEnd/>
            <a:tailEnd/>
          </a:ln>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r>
              <a:rPr lang="en-US" altLang="en-US" sz="1600" b="0">
                <a:solidFill>
                  <a:schemeClr val="bg1"/>
                </a:solidFill>
              </a:rPr>
              <a:t>Battle Management</a:t>
            </a:r>
          </a:p>
        </p:txBody>
      </p:sp>
      <p:sp>
        <p:nvSpPr>
          <p:cNvPr id="117" name="Cloud 116"/>
          <p:cNvSpPr/>
          <p:nvPr/>
        </p:nvSpPr>
        <p:spPr bwMode="auto">
          <a:xfrm>
            <a:off x="4888566" y="3084527"/>
            <a:ext cx="2249488" cy="1137956"/>
          </a:xfrm>
          <a:prstGeom prst="cloud">
            <a:avLst/>
          </a:prstGeom>
          <a:solidFill>
            <a:schemeClr val="bg1">
              <a:lumMod val="65000"/>
            </a:schemeClr>
          </a:solidFill>
          <a:ln w="12700" cap="flat" cmpd="sng" algn="ctr">
            <a:solidFill>
              <a:schemeClr val="tx1"/>
            </a:solidFill>
            <a:prstDash val="solid"/>
            <a:round/>
            <a:headEnd type="none" w="med" len="med"/>
            <a:tailEnd type="none" w="med" len="med"/>
          </a:ln>
          <a:effectLst/>
        </p:spPr>
        <p:txBody>
          <a:bodyPr/>
          <a:lstStyle/>
          <a:p>
            <a:pPr algn="ctr">
              <a:defRPr/>
            </a:pPr>
            <a:r>
              <a:rPr lang="en-US" sz="1600" b="1" dirty="0" smtClean="0"/>
              <a:t>Shared</a:t>
            </a:r>
          </a:p>
          <a:p>
            <a:pPr algn="ctr">
              <a:defRPr/>
            </a:pPr>
            <a:r>
              <a:rPr lang="en-US" sz="1600" b="1" dirty="0" smtClean="0"/>
              <a:t>Data Structure</a:t>
            </a:r>
            <a:endParaRPr lang="en-US" sz="1600" b="1" dirty="0"/>
          </a:p>
        </p:txBody>
      </p:sp>
      <p:sp>
        <p:nvSpPr>
          <p:cNvPr id="21509" name="Rectangle 142"/>
          <p:cNvSpPr>
            <a:spLocks noChangeArrowheads="1"/>
          </p:cNvSpPr>
          <p:nvPr/>
        </p:nvSpPr>
        <p:spPr bwMode="auto">
          <a:xfrm>
            <a:off x="2946459" y="3459099"/>
            <a:ext cx="1384300" cy="566738"/>
          </a:xfrm>
          <a:prstGeom prst="rect">
            <a:avLst/>
          </a:prstGeom>
          <a:solidFill>
            <a:srgbClr val="3366FF"/>
          </a:solidFill>
          <a:ln w="12700" algn="ctr">
            <a:solidFill>
              <a:schemeClr val="tx1"/>
            </a:solidFill>
            <a:round/>
            <a:headEnd/>
            <a:tailEnd/>
          </a:ln>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r>
              <a:rPr lang="en-US" altLang="en-US" sz="1600" b="0" dirty="0">
                <a:solidFill>
                  <a:schemeClr val="bg1"/>
                </a:solidFill>
              </a:rPr>
              <a:t>Situational</a:t>
            </a:r>
          </a:p>
          <a:p>
            <a:pPr algn="ctr">
              <a:spcBef>
                <a:spcPct val="0"/>
              </a:spcBef>
              <a:buClrTx/>
              <a:buSzTx/>
              <a:buFontTx/>
              <a:buNone/>
            </a:pPr>
            <a:r>
              <a:rPr lang="en-US" altLang="en-US" sz="1600" b="0" dirty="0">
                <a:solidFill>
                  <a:schemeClr val="bg1"/>
                </a:solidFill>
              </a:rPr>
              <a:t>Awareness</a:t>
            </a:r>
          </a:p>
        </p:txBody>
      </p:sp>
      <p:sp>
        <p:nvSpPr>
          <p:cNvPr id="21510" name="Rectangle 143"/>
          <p:cNvSpPr>
            <a:spLocks noChangeArrowheads="1"/>
          </p:cNvSpPr>
          <p:nvPr/>
        </p:nvSpPr>
        <p:spPr bwMode="auto">
          <a:xfrm>
            <a:off x="5094204" y="2295316"/>
            <a:ext cx="1905000" cy="549275"/>
          </a:xfrm>
          <a:prstGeom prst="rect">
            <a:avLst/>
          </a:prstGeom>
          <a:solidFill>
            <a:srgbClr val="3366FF"/>
          </a:solidFill>
          <a:ln w="12700" algn="ctr">
            <a:solidFill>
              <a:schemeClr val="tx1"/>
            </a:solidFill>
            <a:round/>
            <a:headEnd/>
            <a:tailEnd/>
          </a:ln>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r>
              <a:rPr lang="en-US" altLang="en-US" sz="1600" b="0" dirty="0">
                <a:solidFill>
                  <a:schemeClr val="bg1"/>
                </a:solidFill>
              </a:rPr>
              <a:t>Operational</a:t>
            </a:r>
          </a:p>
          <a:p>
            <a:pPr algn="ctr">
              <a:spcBef>
                <a:spcPct val="0"/>
              </a:spcBef>
              <a:buClrTx/>
              <a:buSzTx/>
              <a:buFontTx/>
              <a:buNone/>
            </a:pPr>
            <a:r>
              <a:rPr lang="en-US" altLang="en-US" sz="1600" b="0" dirty="0">
                <a:solidFill>
                  <a:schemeClr val="bg1"/>
                </a:solidFill>
              </a:rPr>
              <a:t>Decision-Making</a:t>
            </a:r>
          </a:p>
        </p:txBody>
      </p:sp>
      <p:sp>
        <p:nvSpPr>
          <p:cNvPr id="21511" name="Rectangle 144"/>
          <p:cNvSpPr>
            <a:spLocks noChangeArrowheads="1"/>
          </p:cNvSpPr>
          <p:nvPr/>
        </p:nvSpPr>
        <p:spPr bwMode="auto">
          <a:xfrm>
            <a:off x="7640638" y="3413127"/>
            <a:ext cx="1295400" cy="577850"/>
          </a:xfrm>
          <a:prstGeom prst="rect">
            <a:avLst/>
          </a:prstGeom>
          <a:solidFill>
            <a:srgbClr val="3366FF"/>
          </a:solidFill>
          <a:ln w="12700" algn="ctr">
            <a:solidFill>
              <a:schemeClr val="tx1"/>
            </a:solidFill>
            <a:round/>
            <a:headEnd/>
            <a:tailEnd/>
          </a:ln>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r>
              <a:rPr lang="en-US" altLang="en-US" sz="1600" b="0" dirty="0">
                <a:solidFill>
                  <a:schemeClr val="bg1"/>
                </a:solidFill>
              </a:rPr>
              <a:t>Force</a:t>
            </a:r>
          </a:p>
          <a:p>
            <a:pPr algn="ctr">
              <a:spcBef>
                <a:spcPct val="0"/>
              </a:spcBef>
              <a:buClrTx/>
              <a:buSzTx/>
              <a:buFontTx/>
              <a:buNone/>
            </a:pPr>
            <a:r>
              <a:rPr lang="en-US" altLang="en-US" sz="1600" b="0" dirty="0">
                <a:solidFill>
                  <a:schemeClr val="bg1"/>
                </a:solidFill>
              </a:rPr>
              <a:t>Direction</a:t>
            </a:r>
          </a:p>
        </p:txBody>
      </p:sp>
      <p:sp>
        <p:nvSpPr>
          <p:cNvPr id="21515" name="Up-Down Arrow 102"/>
          <p:cNvSpPr>
            <a:spLocks noChangeArrowheads="1"/>
          </p:cNvSpPr>
          <p:nvPr/>
        </p:nvSpPr>
        <p:spPr bwMode="auto">
          <a:xfrm rot="2526188">
            <a:off x="5011738" y="3983040"/>
            <a:ext cx="239712" cy="485775"/>
          </a:xfrm>
          <a:prstGeom prst="upDownArrow">
            <a:avLst>
              <a:gd name="adj1" fmla="val 50000"/>
              <a:gd name="adj2" fmla="val 50212"/>
            </a:avLst>
          </a:prstGeom>
          <a:solidFill>
            <a:srgbClr val="0C2D83"/>
          </a:solidFill>
          <a:ln w="12700" algn="ctr">
            <a:solidFill>
              <a:schemeClr val="tx1"/>
            </a:solidFill>
            <a:round/>
            <a:headEnd/>
            <a:tailEnd/>
          </a:ln>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2800" b="0"/>
          </a:p>
        </p:txBody>
      </p:sp>
      <p:sp>
        <p:nvSpPr>
          <p:cNvPr id="21516" name="Up-Down Arrow 128"/>
          <p:cNvSpPr>
            <a:spLocks noChangeArrowheads="1"/>
          </p:cNvSpPr>
          <p:nvPr/>
        </p:nvSpPr>
        <p:spPr bwMode="auto">
          <a:xfrm>
            <a:off x="5965825" y="2932115"/>
            <a:ext cx="239713" cy="376237"/>
          </a:xfrm>
          <a:prstGeom prst="upDownArrow">
            <a:avLst>
              <a:gd name="adj1" fmla="val 50000"/>
              <a:gd name="adj2" fmla="val 50189"/>
            </a:avLst>
          </a:prstGeom>
          <a:solidFill>
            <a:srgbClr val="0C2D83"/>
          </a:solidFill>
          <a:ln w="12700" algn="ctr">
            <a:solidFill>
              <a:schemeClr val="tx1"/>
            </a:solidFill>
            <a:round/>
            <a:headEnd/>
            <a:tailEnd/>
          </a:ln>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2800" b="0"/>
          </a:p>
        </p:txBody>
      </p:sp>
      <p:sp>
        <p:nvSpPr>
          <p:cNvPr id="21517" name="Up-Down Arrow 129"/>
          <p:cNvSpPr>
            <a:spLocks noChangeArrowheads="1"/>
          </p:cNvSpPr>
          <p:nvPr/>
        </p:nvSpPr>
        <p:spPr bwMode="auto">
          <a:xfrm rot="-1006029">
            <a:off x="5353050" y="2908302"/>
            <a:ext cx="239713" cy="444500"/>
          </a:xfrm>
          <a:prstGeom prst="upDownArrow">
            <a:avLst>
              <a:gd name="adj1" fmla="val 50000"/>
              <a:gd name="adj2" fmla="val 50332"/>
            </a:avLst>
          </a:prstGeom>
          <a:solidFill>
            <a:srgbClr val="0C2D83"/>
          </a:solidFill>
          <a:ln w="12700" algn="ctr">
            <a:solidFill>
              <a:schemeClr val="tx1"/>
            </a:solidFill>
            <a:round/>
            <a:headEnd/>
            <a:tailEnd/>
          </a:ln>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2800" b="0"/>
          </a:p>
        </p:txBody>
      </p:sp>
      <p:sp>
        <p:nvSpPr>
          <p:cNvPr id="21518" name="Up-Down Arrow 131"/>
          <p:cNvSpPr>
            <a:spLocks noChangeArrowheads="1"/>
          </p:cNvSpPr>
          <p:nvPr/>
        </p:nvSpPr>
        <p:spPr bwMode="auto">
          <a:xfrm rot="7462559">
            <a:off x="4825207" y="3155158"/>
            <a:ext cx="239712" cy="485775"/>
          </a:xfrm>
          <a:prstGeom prst="upDownArrow">
            <a:avLst>
              <a:gd name="adj1" fmla="val 50000"/>
              <a:gd name="adj2" fmla="val 50212"/>
            </a:avLst>
          </a:prstGeom>
          <a:solidFill>
            <a:srgbClr val="0C2D83"/>
          </a:solidFill>
          <a:ln w="12700" algn="ctr">
            <a:solidFill>
              <a:schemeClr val="tx1"/>
            </a:solidFill>
            <a:round/>
            <a:headEnd/>
            <a:tailEnd/>
          </a:ln>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2800" b="0"/>
          </a:p>
        </p:txBody>
      </p:sp>
      <p:sp>
        <p:nvSpPr>
          <p:cNvPr id="21519" name="Up-Down Arrow 132"/>
          <p:cNvSpPr>
            <a:spLocks noChangeArrowheads="1"/>
          </p:cNvSpPr>
          <p:nvPr/>
        </p:nvSpPr>
        <p:spPr bwMode="auto">
          <a:xfrm rot="4541445">
            <a:off x="7142957" y="3251996"/>
            <a:ext cx="241300" cy="484187"/>
          </a:xfrm>
          <a:prstGeom prst="upDownArrow">
            <a:avLst>
              <a:gd name="adj1" fmla="val 50000"/>
              <a:gd name="adj2" fmla="val 49719"/>
            </a:avLst>
          </a:prstGeom>
          <a:solidFill>
            <a:srgbClr val="0C2D83"/>
          </a:solidFill>
          <a:ln w="12700" algn="ctr">
            <a:solidFill>
              <a:schemeClr val="tx1"/>
            </a:solidFill>
            <a:round/>
            <a:headEnd/>
            <a:tailEnd/>
          </a:ln>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2800" b="0"/>
          </a:p>
        </p:txBody>
      </p:sp>
      <p:sp>
        <p:nvSpPr>
          <p:cNvPr id="21520" name="Up-Down Arrow 133"/>
          <p:cNvSpPr>
            <a:spLocks noChangeArrowheads="1"/>
          </p:cNvSpPr>
          <p:nvPr/>
        </p:nvSpPr>
        <p:spPr bwMode="auto">
          <a:xfrm rot="5730899">
            <a:off x="7104856" y="3642521"/>
            <a:ext cx="239713" cy="485775"/>
          </a:xfrm>
          <a:prstGeom prst="upDownArrow">
            <a:avLst>
              <a:gd name="adj1" fmla="val 50000"/>
              <a:gd name="adj2" fmla="val 50212"/>
            </a:avLst>
          </a:prstGeom>
          <a:solidFill>
            <a:srgbClr val="0C2D83"/>
          </a:solidFill>
          <a:ln w="12700" algn="ctr">
            <a:solidFill>
              <a:schemeClr val="tx1"/>
            </a:solidFill>
            <a:round/>
            <a:headEnd/>
            <a:tailEnd/>
          </a:ln>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2800" b="0"/>
          </a:p>
        </p:txBody>
      </p:sp>
      <p:sp>
        <p:nvSpPr>
          <p:cNvPr id="21521" name="Up-Down Arrow 134"/>
          <p:cNvSpPr>
            <a:spLocks noChangeArrowheads="1"/>
          </p:cNvSpPr>
          <p:nvPr/>
        </p:nvSpPr>
        <p:spPr bwMode="auto">
          <a:xfrm rot="7699547">
            <a:off x="6808788" y="3878264"/>
            <a:ext cx="241300" cy="485775"/>
          </a:xfrm>
          <a:prstGeom prst="upDownArrow">
            <a:avLst>
              <a:gd name="adj1" fmla="val 50000"/>
              <a:gd name="adj2" fmla="val 49882"/>
            </a:avLst>
          </a:prstGeom>
          <a:solidFill>
            <a:srgbClr val="0C2D83"/>
          </a:solidFill>
          <a:ln w="12700" algn="ctr">
            <a:solidFill>
              <a:schemeClr val="tx1"/>
            </a:solidFill>
            <a:round/>
            <a:headEnd/>
            <a:tailEnd/>
          </a:ln>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2800" b="0"/>
          </a:p>
        </p:txBody>
      </p:sp>
      <p:sp>
        <p:nvSpPr>
          <p:cNvPr id="21522" name="Up-Down Arrow 135"/>
          <p:cNvSpPr>
            <a:spLocks noChangeArrowheads="1"/>
          </p:cNvSpPr>
          <p:nvPr/>
        </p:nvSpPr>
        <p:spPr bwMode="auto">
          <a:xfrm rot="9935311">
            <a:off x="6397625" y="4025902"/>
            <a:ext cx="239713" cy="419100"/>
          </a:xfrm>
          <a:prstGeom prst="upDownArrow">
            <a:avLst>
              <a:gd name="adj1" fmla="val 50000"/>
              <a:gd name="adj2" fmla="val 50111"/>
            </a:avLst>
          </a:prstGeom>
          <a:solidFill>
            <a:srgbClr val="0C2D83"/>
          </a:solidFill>
          <a:ln w="12700" algn="ctr">
            <a:solidFill>
              <a:schemeClr val="tx1"/>
            </a:solidFill>
            <a:round/>
            <a:headEnd/>
            <a:tailEnd/>
          </a:ln>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2800" b="0"/>
          </a:p>
        </p:txBody>
      </p:sp>
      <p:sp>
        <p:nvSpPr>
          <p:cNvPr id="21523" name="Up-Down Arrow 136"/>
          <p:cNvSpPr>
            <a:spLocks noChangeArrowheads="1"/>
          </p:cNvSpPr>
          <p:nvPr/>
        </p:nvSpPr>
        <p:spPr bwMode="auto">
          <a:xfrm rot="1617787">
            <a:off x="5518150" y="4032252"/>
            <a:ext cx="241300" cy="436563"/>
          </a:xfrm>
          <a:prstGeom prst="upDownArrow">
            <a:avLst>
              <a:gd name="adj1" fmla="val 50000"/>
              <a:gd name="adj2" fmla="val 49695"/>
            </a:avLst>
          </a:prstGeom>
          <a:solidFill>
            <a:srgbClr val="0C2D83"/>
          </a:solidFill>
          <a:ln w="12700" algn="ctr">
            <a:solidFill>
              <a:schemeClr val="tx1"/>
            </a:solidFill>
            <a:round/>
            <a:headEnd/>
            <a:tailEnd/>
          </a:ln>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2800" b="0"/>
          </a:p>
        </p:txBody>
      </p:sp>
      <p:sp>
        <p:nvSpPr>
          <p:cNvPr id="21524" name="Up-Down Arrow 137"/>
          <p:cNvSpPr>
            <a:spLocks noChangeArrowheads="1"/>
          </p:cNvSpPr>
          <p:nvPr/>
        </p:nvSpPr>
        <p:spPr bwMode="auto">
          <a:xfrm rot="5400000">
            <a:off x="4589463" y="3517902"/>
            <a:ext cx="239712" cy="484188"/>
          </a:xfrm>
          <a:prstGeom prst="upDownArrow">
            <a:avLst>
              <a:gd name="adj1" fmla="val 50000"/>
              <a:gd name="adj2" fmla="val 50048"/>
            </a:avLst>
          </a:prstGeom>
          <a:solidFill>
            <a:srgbClr val="0C2D83"/>
          </a:solidFill>
          <a:ln w="12700" algn="ctr">
            <a:solidFill>
              <a:schemeClr val="tx1"/>
            </a:solidFill>
            <a:round/>
            <a:headEnd/>
            <a:tailEnd/>
          </a:ln>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2800" b="0"/>
          </a:p>
        </p:txBody>
      </p:sp>
      <p:sp>
        <p:nvSpPr>
          <p:cNvPr id="21525" name="Up-Down Arrow 138"/>
          <p:cNvSpPr>
            <a:spLocks noChangeArrowheads="1"/>
          </p:cNvSpPr>
          <p:nvPr/>
        </p:nvSpPr>
        <p:spPr bwMode="auto">
          <a:xfrm rot="10800000">
            <a:off x="6003925" y="4097340"/>
            <a:ext cx="241300" cy="430212"/>
          </a:xfrm>
          <a:prstGeom prst="upDownArrow">
            <a:avLst>
              <a:gd name="adj1" fmla="val 50000"/>
              <a:gd name="adj2" fmla="val 49830"/>
            </a:avLst>
          </a:prstGeom>
          <a:solidFill>
            <a:srgbClr val="0C2D83"/>
          </a:solidFill>
          <a:ln w="12700" algn="ctr">
            <a:solidFill>
              <a:schemeClr val="tx1"/>
            </a:solidFill>
            <a:round/>
            <a:headEnd/>
            <a:tailEnd/>
          </a:ln>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2800" b="0"/>
          </a:p>
        </p:txBody>
      </p:sp>
      <p:sp>
        <p:nvSpPr>
          <p:cNvPr id="21526" name="Up-Down Arrow 119"/>
          <p:cNvSpPr>
            <a:spLocks noChangeArrowheads="1"/>
          </p:cNvSpPr>
          <p:nvPr/>
        </p:nvSpPr>
        <p:spPr bwMode="auto">
          <a:xfrm rot="1617787">
            <a:off x="6678613" y="2940052"/>
            <a:ext cx="241300" cy="425450"/>
          </a:xfrm>
          <a:prstGeom prst="upDownArrow">
            <a:avLst>
              <a:gd name="adj1" fmla="val 50000"/>
              <a:gd name="adj2" fmla="val 49744"/>
            </a:avLst>
          </a:prstGeom>
          <a:solidFill>
            <a:srgbClr val="0C2D83"/>
          </a:solidFill>
          <a:ln w="12700" algn="ctr">
            <a:solidFill>
              <a:schemeClr val="tx1"/>
            </a:solidFill>
            <a:round/>
            <a:headEnd/>
            <a:tailEnd/>
          </a:ln>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n-US" altLang="en-US" sz="2800" b="0"/>
          </a:p>
        </p:txBody>
      </p:sp>
      <p:sp>
        <p:nvSpPr>
          <p:cNvPr id="21527" name="TextBox 5"/>
          <p:cNvSpPr txBox="1">
            <a:spLocks noChangeArrowheads="1"/>
          </p:cNvSpPr>
          <p:nvPr/>
        </p:nvSpPr>
        <p:spPr bwMode="auto">
          <a:xfrm>
            <a:off x="0" y="1332100"/>
            <a:ext cx="4918326" cy="193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0" lvl="0" indent="0">
              <a:buNone/>
            </a:pPr>
            <a:r>
              <a:rPr lang="en-US" sz="1800" u="sng" dirty="0">
                <a:solidFill>
                  <a:schemeClr val="accent2"/>
                </a:solidFill>
              </a:rPr>
              <a:t>Situational </a:t>
            </a:r>
            <a:r>
              <a:rPr lang="en-US" sz="1800" u="sng" dirty="0" smtClean="0">
                <a:solidFill>
                  <a:schemeClr val="accent2"/>
                </a:solidFill>
              </a:rPr>
              <a:t>Awareness</a:t>
            </a:r>
            <a:endParaRPr lang="en-US" sz="1600" dirty="0">
              <a:solidFill>
                <a:schemeClr val="accent2"/>
              </a:solidFill>
            </a:endParaRPr>
          </a:p>
          <a:p>
            <a:pPr marL="457200" lvl="1" indent="0">
              <a:buNone/>
            </a:pPr>
            <a:r>
              <a:rPr lang="en-US" sz="1400" dirty="0"/>
              <a:t>Access all relevant data </a:t>
            </a:r>
            <a:endParaRPr lang="en-US" sz="1200" dirty="0"/>
          </a:p>
          <a:p>
            <a:pPr marL="457200" lvl="1" indent="0">
              <a:buNone/>
            </a:pPr>
            <a:r>
              <a:rPr lang="en-US" sz="1400" dirty="0"/>
              <a:t>Discern decision-quality information in operationally-relevant context </a:t>
            </a:r>
            <a:endParaRPr lang="en-US" sz="1200" dirty="0"/>
          </a:p>
          <a:p>
            <a:pPr marL="457200" lvl="1" indent="0">
              <a:buNone/>
            </a:pPr>
            <a:r>
              <a:rPr lang="en-US" sz="1400" dirty="0"/>
              <a:t>Rapidly observe and orient to dynamic </a:t>
            </a:r>
            <a:r>
              <a:rPr lang="en-US" sz="1400" dirty="0" smtClean="0"/>
              <a:t>intel</a:t>
            </a:r>
            <a:endParaRPr lang="en-US" sz="1200" dirty="0"/>
          </a:p>
          <a:p>
            <a:pPr marL="457200" lvl="1" indent="0">
              <a:buNone/>
            </a:pPr>
            <a:r>
              <a:rPr lang="en-US" sz="1400" dirty="0"/>
              <a:t>Determine blue force availability in </a:t>
            </a:r>
            <a:r>
              <a:rPr lang="en-US" sz="1400" dirty="0" smtClean="0"/>
              <a:t>real-time</a:t>
            </a:r>
            <a:endParaRPr lang="en-US" sz="1200" dirty="0"/>
          </a:p>
          <a:p>
            <a:pPr marL="457200" lvl="1" indent="0">
              <a:buNone/>
            </a:pPr>
            <a:r>
              <a:rPr lang="en-US" sz="1400" dirty="0"/>
              <a:t>Leverage </a:t>
            </a:r>
            <a:r>
              <a:rPr lang="en-US" sz="1400" dirty="0" smtClean="0"/>
              <a:t>relevant </a:t>
            </a:r>
            <a:r>
              <a:rPr lang="en-US" sz="1400" dirty="0"/>
              <a:t>open source </a:t>
            </a:r>
            <a:r>
              <a:rPr lang="en-US" sz="1400" dirty="0" smtClean="0"/>
              <a:t>info</a:t>
            </a:r>
            <a:endParaRPr lang="en-US" sz="1200" dirty="0"/>
          </a:p>
        </p:txBody>
      </p:sp>
      <p:sp>
        <p:nvSpPr>
          <p:cNvPr id="24" name="TextBox 5"/>
          <p:cNvSpPr txBox="1">
            <a:spLocks noChangeArrowheads="1"/>
          </p:cNvSpPr>
          <p:nvPr/>
        </p:nvSpPr>
        <p:spPr bwMode="auto">
          <a:xfrm>
            <a:off x="7027033" y="1300871"/>
            <a:ext cx="5960096" cy="198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0" lvl="0" indent="0">
              <a:buNone/>
            </a:pPr>
            <a:r>
              <a:rPr lang="en-US" sz="1800" u="sng" dirty="0">
                <a:solidFill>
                  <a:schemeClr val="accent2"/>
                </a:solidFill>
              </a:rPr>
              <a:t>Operational Decision-Making</a:t>
            </a:r>
          </a:p>
          <a:p>
            <a:pPr marL="457200" lvl="1" indent="0">
              <a:buNone/>
            </a:pPr>
            <a:r>
              <a:rPr lang="en-US" sz="1400" dirty="0"/>
              <a:t>Rapidly account for constraints and restraints</a:t>
            </a:r>
          </a:p>
          <a:p>
            <a:pPr marL="457200" lvl="1" indent="0">
              <a:buNone/>
            </a:pPr>
            <a:r>
              <a:rPr lang="en-US" sz="1400" dirty="0"/>
              <a:t>Delegate </a:t>
            </a:r>
            <a:r>
              <a:rPr lang="en-US" sz="1400" dirty="0" smtClean="0"/>
              <a:t>to </a:t>
            </a:r>
            <a:r>
              <a:rPr lang="en-US" sz="1400" dirty="0"/>
              <a:t>the lowest operationally-competent level</a:t>
            </a:r>
          </a:p>
          <a:p>
            <a:pPr marL="457200" lvl="1" indent="0">
              <a:buNone/>
            </a:pPr>
            <a:r>
              <a:rPr lang="en-US" sz="1400" dirty="0"/>
              <a:t>Make decisions in support of the desired ops tempo</a:t>
            </a:r>
          </a:p>
          <a:p>
            <a:pPr marL="457200" lvl="1" indent="0">
              <a:buNone/>
            </a:pPr>
            <a:r>
              <a:rPr lang="en-US" sz="1400" dirty="0"/>
              <a:t>Understand </a:t>
            </a:r>
            <a:r>
              <a:rPr lang="en-US" sz="1400" dirty="0" smtClean="0"/>
              <a:t>impacts </a:t>
            </a:r>
            <a:r>
              <a:rPr lang="en-US" sz="1400" dirty="0"/>
              <a:t>across operational seams</a:t>
            </a:r>
          </a:p>
          <a:p>
            <a:pPr marL="457200" lvl="1" indent="0">
              <a:buNone/>
            </a:pPr>
            <a:r>
              <a:rPr lang="en-US" sz="1400" dirty="0"/>
              <a:t>Plan effectively for force packages</a:t>
            </a:r>
          </a:p>
          <a:p>
            <a:pPr marL="457200" lvl="1" indent="0">
              <a:buNone/>
            </a:pPr>
            <a:r>
              <a:rPr lang="en-US" sz="1400" dirty="0"/>
              <a:t>Ensure Unity of Effort for force packages</a:t>
            </a:r>
          </a:p>
        </p:txBody>
      </p:sp>
      <p:sp>
        <p:nvSpPr>
          <p:cNvPr id="25" name="TextBox 5"/>
          <p:cNvSpPr txBox="1">
            <a:spLocks noChangeArrowheads="1"/>
          </p:cNvSpPr>
          <p:nvPr/>
        </p:nvSpPr>
        <p:spPr bwMode="auto">
          <a:xfrm>
            <a:off x="7502115" y="4179069"/>
            <a:ext cx="5034444" cy="220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0" lvl="0" indent="0">
              <a:buNone/>
            </a:pPr>
            <a:r>
              <a:rPr lang="en-US" sz="1800" u="sng" dirty="0">
                <a:solidFill>
                  <a:schemeClr val="accent2"/>
                </a:solidFill>
              </a:rPr>
              <a:t>Force Direction</a:t>
            </a:r>
          </a:p>
          <a:p>
            <a:pPr marL="457200" lvl="1" indent="0">
              <a:buNone/>
            </a:pPr>
            <a:r>
              <a:rPr lang="en-US" sz="1400" dirty="0"/>
              <a:t>Provide clear guidance to force packages</a:t>
            </a:r>
          </a:p>
          <a:p>
            <a:pPr marL="457200" lvl="1" indent="0">
              <a:buNone/>
            </a:pPr>
            <a:r>
              <a:rPr lang="en-US" sz="1400" dirty="0"/>
              <a:t>Communicate securely to all elements of force packages</a:t>
            </a:r>
          </a:p>
          <a:p>
            <a:pPr marL="457200" lvl="1" indent="0">
              <a:buNone/>
            </a:pPr>
            <a:r>
              <a:rPr lang="en-US" sz="1400" dirty="0"/>
              <a:t>Effectively direct attached forces</a:t>
            </a:r>
          </a:p>
          <a:p>
            <a:pPr marL="457200" lvl="1" indent="0">
              <a:buNone/>
            </a:pPr>
            <a:r>
              <a:rPr lang="en-US" sz="1400" dirty="0"/>
              <a:t>Dynamically clarify ROE</a:t>
            </a:r>
          </a:p>
          <a:p>
            <a:pPr marL="457200" lvl="1" indent="0">
              <a:buNone/>
            </a:pPr>
            <a:r>
              <a:rPr lang="en-US" sz="1400" dirty="0"/>
              <a:t>Effectively assess </a:t>
            </a:r>
            <a:r>
              <a:rPr lang="en-US" sz="1400" dirty="0" smtClean="0"/>
              <a:t>operational </a:t>
            </a:r>
            <a:r>
              <a:rPr lang="en-US" sz="1400" dirty="0"/>
              <a:t>risk to forces</a:t>
            </a:r>
          </a:p>
          <a:p>
            <a:pPr marL="457200" lvl="1" indent="0">
              <a:buNone/>
            </a:pPr>
            <a:r>
              <a:rPr lang="en-US" sz="1400" dirty="0"/>
              <a:t>Dynamically allocate and reallocate missions</a:t>
            </a:r>
          </a:p>
        </p:txBody>
      </p:sp>
      <p:sp>
        <p:nvSpPr>
          <p:cNvPr id="26" name="TextBox 5"/>
          <p:cNvSpPr txBox="1">
            <a:spLocks noChangeArrowheads="1"/>
          </p:cNvSpPr>
          <p:nvPr/>
        </p:nvSpPr>
        <p:spPr bwMode="auto">
          <a:xfrm>
            <a:off x="53181" y="4221539"/>
            <a:ext cx="5580665" cy="214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marL="0" lvl="0" indent="0">
              <a:buNone/>
            </a:pPr>
            <a:r>
              <a:rPr lang="en-US" sz="1800" u="sng" dirty="0">
                <a:solidFill>
                  <a:schemeClr val="accent2"/>
                </a:solidFill>
              </a:rPr>
              <a:t>Battle Management</a:t>
            </a:r>
          </a:p>
          <a:p>
            <a:pPr marL="457200" lvl="1" indent="0">
              <a:buNone/>
            </a:pPr>
            <a:r>
              <a:rPr lang="en-US" sz="1400" dirty="0"/>
              <a:t>Identify, assess and address changes to threat environment in </a:t>
            </a:r>
            <a:r>
              <a:rPr lang="en-US" sz="1400" dirty="0" smtClean="0"/>
              <a:t>real-time</a:t>
            </a:r>
            <a:endParaRPr lang="en-US" sz="1400" dirty="0"/>
          </a:p>
          <a:p>
            <a:pPr marL="457200" lvl="1" indent="0">
              <a:buNone/>
            </a:pPr>
            <a:r>
              <a:rPr lang="en-US" sz="1400" dirty="0"/>
              <a:t>Dynamically adjust missions to changes in force packages</a:t>
            </a:r>
          </a:p>
          <a:p>
            <a:pPr marL="457200" lvl="1" indent="0">
              <a:buNone/>
            </a:pPr>
            <a:r>
              <a:rPr lang="en-US" sz="1400" dirty="0"/>
              <a:t>Effectively make Go/No-Go decisions</a:t>
            </a:r>
          </a:p>
          <a:p>
            <a:pPr marL="457200" lvl="1" indent="0">
              <a:buNone/>
            </a:pPr>
            <a:r>
              <a:rPr lang="en-US" sz="1400" dirty="0"/>
              <a:t>Execute CC Intent in absence of direction/communication</a:t>
            </a:r>
          </a:p>
          <a:p>
            <a:pPr marL="457200" lvl="1" indent="0">
              <a:buNone/>
            </a:pPr>
            <a:r>
              <a:rPr lang="en-US" sz="1400" dirty="0"/>
              <a:t>Communicate securely with tactical force packages</a:t>
            </a:r>
          </a:p>
        </p:txBody>
      </p:sp>
    </p:spTree>
    <p:extLst>
      <p:ext uri="{BB962C8B-B14F-4D97-AF65-F5344CB8AC3E}">
        <p14:creationId xmlns:p14="http://schemas.microsoft.com/office/powerpoint/2010/main" val="35460687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Warfare</a:t>
            </a:r>
            <a:endParaRPr lang="en-US" dirty="0"/>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5</a:t>
            </a:fld>
            <a:endParaRPr lang="en-US" dirty="0">
              <a:solidFill>
                <a:srgbClr val="808080"/>
              </a:solidFill>
            </a:endParaRPr>
          </a:p>
        </p:txBody>
      </p:sp>
      <p:pic>
        <p:nvPicPr>
          <p:cNvPr id="50" name="Picture 49" descr="Operational Environment Backgroun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212057"/>
            <a:ext cx="12175067" cy="5203083"/>
          </a:xfrm>
          <a:prstGeom prst="rect">
            <a:avLst/>
          </a:prstGeom>
        </p:spPr>
      </p:pic>
      <p:pic>
        <p:nvPicPr>
          <p:cNvPr id="52" name="Picture 4" descr="earth01"/>
          <p:cNvPicPr>
            <a:picLocks noChangeAspect="1" noChangeArrowheads="1"/>
          </p:cNvPicPr>
          <p:nvPr/>
        </p:nvPicPr>
        <p:blipFill rotWithShape="1">
          <a:blip r:embed="rId4" cstate="email">
            <a:clrChange>
              <a:clrFrom>
                <a:srgbClr val="000000"/>
              </a:clrFrom>
              <a:clrTo>
                <a:srgbClr val="000000">
                  <a:alpha val="0"/>
                </a:srgbClr>
              </a:clrTo>
            </a:clrChange>
          </a:blip>
          <a:srcRect r="8871" b="54948"/>
          <a:stretch/>
        </p:blipFill>
        <p:spPr bwMode="auto">
          <a:xfrm>
            <a:off x="-183919" y="4475618"/>
            <a:ext cx="12337965" cy="1944518"/>
          </a:xfrm>
          <a:prstGeom prst="rect">
            <a:avLst/>
          </a:prstGeom>
          <a:noFill/>
          <a:ln w="9525">
            <a:noFill/>
            <a:miter lim="800000"/>
            <a:headEnd/>
            <a:tailEnd/>
          </a:ln>
        </p:spPr>
      </p:pic>
      <p:pic>
        <p:nvPicPr>
          <p:cNvPr id="82" name="Picture 8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80930"/>
            <a:ext cx="12154046" cy="1973616"/>
          </a:xfrm>
          <a:prstGeom prst="rect">
            <a:avLst/>
          </a:prstGeom>
          <a:ln>
            <a:noFill/>
          </a:ln>
          <a:effectLst>
            <a:softEdge rad="112500"/>
          </a:effectLst>
        </p:spPr>
      </p:pic>
      <p:grpSp>
        <p:nvGrpSpPr>
          <p:cNvPr id="87" name="Group 86"/>
          <p:cNvGrpSpPr/>
          <p:nvPr/>
        </p:nvGrpSpPr>
        <p:grpSpPr>
          <a:xfrm>
            <a:off x="9208267" y="2686951"/>
            <a:ext cx="2962556" cy="1809548"/>
            <a:chOff x="9208267" y="2686951"/>
            <a:chExt cx="2962556" cy="1809548"/>
          </a:xfrm>
        </p:grpSpPr>
        <p:pic>
          <p:nvPicPr>
            <p:cNvPr id="83" name="Picture 82"/>
            <p:cNvPicPr>
              <a:picLocks noChangeAspect="1"/>
            </p:cNvPicPr>
            <p:nvPr/>
          </p:nvPicPr>
          <p:blipFill rotWithShape="1">
            <a:blip r:embed="rId6">
              <a:extLst>
                <a:ext uri="{28A0092B-C50C-407E-A947-70E740481C1C}">
                  <a14:useLocalDpi xmlns:a14="http://schemas.microsoft.com/office/drawing/2010/main" val="0"/>
                </a:ext>
              </a:extLst>
            </a:blip>
            <a:srcRect l="13101" t="16893" r="12947" b="7124"/>
            <a:stretch/>
          </p:blipFill>
          <p:spPr>
            <a:xfrm>
              <a:off x="9208267" y="2761682"/>
              <a:ext cx="2962556" cy="1620148"/>
            </a:xfrm>
            <a:prstGeom prst="rect">
              <a:avLst/>
            </a:prstGeom>
          </p:spPr>
        </p:pic>
        <p:pic>
          <p:nvPicPr>
            <p:cNvPr id="72" name="Picture 7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36455" y="2686951"/>
              <a:ext cx="1417552" cy="708776"/>
            </a:xfrm>
            <a:prstGeom prst="rect">
              <a:avLst/>
            </a:prstGeom>
          </p:spPr>
        </p:pic>
        <p:pic>
          <p:nvPicPr>
            <p:cNvPr id="73" name="Picture 7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01029" y="3047280"/>
              <a:ext cx="1245014" cy="622507"/>
            </a:xfrm>
            <a:prstGeom prst="rect">
              <a:avLst/>
            </a:prstGeom>
          </p:spPr>
        </p:pic>
        <p:pic>
          <p:nvPicPr>
            <p:cNvPr id="74" name="Picture 7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67284" y="3315768"/>
              <a:ext cx="1274061" cy="637031"/>
            </a:xfrm>
            <a:prstGeom prst="rect">
              <a:avLst/>
            </a:prstGeom>
          </p:spPr>
        </p:pic>
        <p:pic>
          <p:nvPicPr>
            <p:cNvPr id="75" name="Picture 7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27867" y="3626570"/>
              <a:ext cx="1159924" cy="579962"/>
            </a:xfrm>
            <a:prstGeom prst="rect">
              <a:avLst/>
            </a:prstGeom>
          </p:spPr>
        </p:pic>
        <p:pic>
          <p:nvPicPr>
            <p:cNvPr id="76" name="Picture 7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045873" y="3927127"/>
              <a:ext cx="1012217" cy="569372"/>
            </a:xfrm>
            <a:prstGeom prst="rect">
              <a:avLst/>
            </a:prstGeom>
          </p:spPr>
        </p:pic>
      </p:grpSp>
      <p:grpSp>
        <p:nvGrpSpPr>
          <p:cNvPr id="86" name="Group 85"/>
          <p:cNvGrpSpPr/>
          <p:nvPr/>
        </p:nvGrpSpPr>
        <p:grpSpPr>
          <a:xfrm>
            <a:off x="6707231" y="2780424"/>
            <a:ext cx="2469942" cy="1860709"/>
            <a:chOff x="6707231" y="3203511"/>
            <a:chExt cx="2469942" cy="1860709"/>
          </a:xfrm>
        </p:grpSpPr>
        <p:pic>
          <p:nvPicPr>
            <p:cNvPr id="79" name="Picture 7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91583" y="4071392"/>
              <a:ext cx="992828" cy="992828"/>
            </a:xfrm>
            <a:prstGeom prst="rect">
              <a:avLst/>
            </a:prstGeom>
          </p:spPr>
        </p:pic>
        <p:pic>
          <p:nvPicPr>
            <p:cNvPr id="80" name="Picture 7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16857" y="3203512"/>
              <a:ext cx="996366" cy="996366"/>
            </a:xfrm>
            <a:prstGeom prst="rect">
              <a:avLst/>
            </a:prstGeom>
          </p:spPr>
        </p:pic>
        <p:pic>
          <p:nvPicPr>
            <p:cNvPr id="84" name="Picture 8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14261" y="4095053"/>
              <a:ext cx="962912" cy="962912"/>
            </a:xfrm>
            <a:prstGeom prst="rect">
              <a:avLst/>
            </a:prstGeom>
          </p:spPr>
        </p:pic>
        <p:pic>
          <p:nvPicPr>
            <p:cNvPr id="85" name="Picture 8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07231" y="3203511"/>
              <a:ext cx="971550" cy="971550"/>
            </a:xfrm>
            <a:prstGeom prst="rect">
              <a:avLst/>
            </a:prstGeom>
          </p:spPr>
        </p:pic>
      </p:grpSp>
      <p:grpSp>
        <p:nvGrpSpPr>
          <p:cNvPr id="190" name="Group 189"/>
          <p:cNvGrpSpPr/>
          <p:nvPr/>
        </p:nvGrpSpPr>
        <p:grpSpPr>
          <a:xfrm>
            <a:off x="423081" y="4637189"/>
            <a:ext cx="11123847" cy="1695372"/>
            <a:chOff x="423081" y="4637189"/>
            <a:chExt cx="11123847" cy="1695372"/>
          </a:xfrm>
        </p:grpSpPr>
        <p:sp>
          <p:nvSpPr>
            <p:cNvPr id="59" name="Freeform 58"/>
            <p:cNvSpPr/>
            <p:nvPr/>
          </p:nvSpPr>
          <p:spPr bwMode="auto">
            <a:xfrm>
              <a:off x="7411656" y="4637189"/>
              <a:ext cx="4135272" cy="1666102"/>
            </a:xfrm>
            <a:custGeom>
              <a:avLst/>
              <a:gdLst>
                <a:gd name="connsiteX0" fmla="*/ 259307 w 4135272"/>
                <a:gd name="connsiteY0" fmla="*/ 532263 h 1064525"/>
                <a:gd name="connsiteX1" fmla="*/ 0 w 4135272"/>
                <a:gd name="connsiteY1" fmla="*/ 627797 h 1064525"/>
                <a:gd name="connsiteX2" fmla="*/ 122830 w 4135272"/>
                <a:gd name="connsiteY2" fmla="*/ 750627 h 1064525"/>
                <a:gd name="connsiteX3" fmla="*/ 395785 w 4135272"/>
                <a:gd name="connsiteY3" fmla="*/ 682388 h 1064525"/>
                <a:gd name="connsiteX4" fmla="*/ 586854 w 4135272"/>
                <a:gd name="connsiteY4" fmla="*/ 750627 h 1064525"/>
                <a:gd name="connsiteX5" fmla="*/ 914400 w 4135272"/>
                <a:gd name="connsiteY5" fmla="*/ 859809 h 1064525"/>
                <a:gd name="connsiteX6" fmla="*/ 286603 w 4135272"/>
                <a:gd name="connsiteY6" fmla="*/ 873457 h 1064525"/>
                <a:gd name="connsiteX7" fmla="*/ 409433 w 4135272"/>
                <a:gd name="connsiteY7" fmla="*/ 1064525 h 1064525"/>
                <a:gd name="connsiteX8" fmla="*/ 736979 w 4135272"/>
                <a:gd name="connsiteY8" fmla="*/ 1064525 h 1064525"/>
                <a:gd name="connsiteX9" fmla="*/ 1173707 w 4135272"/>
                <a:gd name="connsiteY9" fmla="*/ 996287 h 1064525"/>
                <a:gd name="connsiteX10" fmla="*/ 1378424 w 4135272"/>
                <a:gd name="connsiteY10" fmla="*/ 832513 h 1064525"/>
                <a:gd name="connsiteX11" fmla="*/ 1856095 w 4135272"/>
                <a:gd name="connsiteY11" fmla="*/ 818866 h 1064525"/>
                <a:gd name="connsiteX12" fmla="*/ 2470245 w 4135272"/>
                <a:gd name="connsiteY12" fmla="*/ 873457 h 1064525"/>
                <a:gd name="connsiteX13" fmla="*/ 2347415 w 4135272"/>
                <a:gd name="connsiteY13" fmla="*/ 982639 h 1064525"/>
                <a:gd name="connsiteX14" fmla="*/ 2743200 w 4135272"/>
                <a:gd name="connsiteY14" fmla="*/ 846161 h 1064525"/>
                <a:gd name="connsiteX15" fmla="*/ 3111689 w 4135272"/>
                <a:gd name="connsiteY15" fmla="*/ 900752 h 1064525"/>
                <a:gd name="connsiteX16" fmla="*/ 3152633 w 4135272"/>
                <a:gd name="connsiteY16" fmla="*/ 873457 h 1064525"/>
                <a:gd name="connsiteX17" fmla="*/ 3002507 w 4135272"/>
                <a:gd name="connsiteY17" fmla="*/ 805218 h 1064525"/>
                <a:gd name="connsiteX18" fmla="*/ 3343701 w 4135272"/>
                <a:gd name="connsiteY18" fmla="*/ 846161 h 1064525"/>
                <a:gd name="connsiteX19" fmla="*/ 3643952 w 4135272"/>
                <a:gd name="connsiteY19" fmla="*/ 859809 h 1064525"/>
                <a:gd name="connsiteX20" fmla="*/ 3835021 w 4135272"/>
                <a:gd name="connsiteY20" fmla="*/ 791570 h 1064525"/>
                <a:gd name="connsiteX21" fmla="*/ 4135272 w 4135272"/>
                <a:gd name="connsiteY21" fmla="*/ 668740 h 1064525"/>
                <a:gd name="connsiteX22" fmla="*/ 3616657 w 4135272"/>
                <a:gd name="connsiteY22" fmla="*/ 450376 h 1064525"/>
                <a:gd name="connsiteX23" fmla="*/ 2647666 w 4135272"/>
                <a:gd name="connsiteY23" fmla="*/ 259308 h 1064525"/>
                <a:gd name="connsiteX24" fmla="*/ 1351128 w 4135272"/>
                <a:gd name="connsiteY24" fmla="*/ 0 h 1064525"/>
                <a:gd name="connsiteX25" fmla="*/ 1651379 w 4135272"/>
                <a:gd name="connsiteY25" fmla="*/ 232012 h 1064525"/>
                <a:gd name="connsiteX26" fmla="*/ 709683 w 4135272"/>
                <a:gd name="connsiteY26" fmla="*/ 272955 h 1064525"/>
                <a:gd name="connsiteX27" fmla="*/ 805218 w 4135272"/>
                <a:gd name="connsiteY27" fmla="*/ 382137 h 1064525"/>
                <a:gd name="connsiteX28" fmla="*/ 614149 w 4135272"/>
                <a:gd name="connsiteY28" fmla="*/ 464024 h 1064525"/>
                <a:gd name="connsiteX29" fmla="*/ 914400 w 4135272"/>
                <a:gd name="connsiteY29" fmla="*/ 532263 h 1064525"/>
                <a:gd name="connsiteX30" fmla="*/ 1132764 w 4135272"/>
                <a:gd name="connsiteY30" fmla="*/ 464024 h 1064525"/>
                <a:gd name="connsiteX31" fmla="*/ 1296537 w 4135272"/>
                <a:gd name="connsiteY31" fmla="*/ 532263 h 1064525"/>
                <a:gd name="connsiteX32" fmla="*/ 1091821 w 4135272"/>
                <a:gd name="connsiteY32" fmla="*/ 545911 h 1064525"/>
                <a:gd name="connsiteX33" fmla="*/ 1091821 w 4135272"/>
                <a:gd name="connsiteY33" fmla="*/ 641445 h 1064525"/>
                <a:gd name="connsiteX34" fmla="*/ 914400 w 4135272"/>
                <a:gd name="connsiteY34" fmla="*/ 668740 h 1064525"/>
                <a:gd name="connsiteX35" fmla="*/ 259307 w 4135272"/>
                <a:gd name="connsiteY35" fmla="*/ 532263 h 106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135272" h="1064525">
                  <a:moveTo>
                    <a:pt x="259307" y="532263"/>
                  </a:moveTo>
                  <a:lnTo>
                    <a:pt x="0" y="627797"/>
                  </a:lnTo>
                  <a:lnTo>
                    <a:pt x="122830" y="750627"/>
                  </a:lnTo>
                  <a:lnTo>
                    <a:pt x="395785" y="682388"/>
                  </a:lnTo>
                  <a:lnTo>
                    <a:pt x="586854" y="750627"/>
                  </a:lnTo>
                  <a:lnTo>
                    <a:pt x="914400" y="859809"/>
                  </a:lnTo>
                  <a:lnTo>
                    <a:pt x="286603" y="873457"/>
                  </a:lnTo>
                  <a:lnTo>
                    <a:pt x="409433" y="1064525"/>
                  </a:lnTo>
                  <a:lnTo>
                    <a:pt x="736979" y="1064525"/>
                  </a:lnTo>
                  <a:lnTo>
                    <a:pt x="1173707" y="996287"/>
                  </a:lnTo>
                  <a:lnTo>
                    <a:pt x="1378424" y="832513"/>
                  </a:lnTo>
                  <a:lnTo>
                    <a:pt x="1856095" y="818866"/>
                  </a:lnTo>
                  <a:lnTo>
                    <a:pt x="2470245" y="873457"/>
                  </a:lnTo>
                  <a:lnTo>
                    <a:pt x="2347415" y="982639"/>
                  </a:lnTo>
                  <a:lnTo>
                    <a:pt x="2743200" y="846161"/>
                  </a:lnTo>
                  <a:lnTo>
                    <a:pt x="3111689" y="900752"/>
                  </a:lnTo>
                  <a:lnTo>
                    <a:pt x="3152633" y="873457"/>
                  </a:lnTo>
                  <a:lnTo>
                    <a:pt x="3002507" y="805218"/>
                  </a:lnTo>
                  <a:lnTo>
                    <a:pt x="3343701" y="846161"/>
                  </a:lnTo>
                  <a:lnTo>
                    <a:pt x="3643952" y="859809"/>
                  </a:lnTo>
                  <a:lnTo>
                    <a:pt x="3835021" y="791570"/>
                  </a:lnTo>
                  <a:lnTo>
                    <a:pt x="4135272" y="668740"/>
                  </a:lnTo>
                  <a:lnTo>
                    <a:pt x="3616657" y="450376"/>
                  </a:lnTo>
                  <a:lnTo>
                    <a:pt x="2647666" y="259308"/>
                  </a:lnTo>
                  <a:lnTo>
                    <a:pt x="1351128" y="0"/>
                  </a:lnTo>
                  <a:lnTo>
                    <a:pt x="1651379" y="232012"/>
                  </a:lnTo>
                  <a:lnTo>
                    <a:pt x="709683" y="272955"/>
                  </a:lnTo>
                  <a:lnTo>
                    <a:pt x="805218" y="382137"/>
                  </a:lnTo>
                  <a:lnTo>
                    <a:pt x="614149" y="464024"/>
                  </a:lnTo>
                  <a:lnTo>
                    <a:pt x="914400" y="532263"/>
                  </a:lnTo>
                  <a:lnTo>
                    <a:pt x="1132764" y="464024"/>
                  </a:lnTo>
                  <a:lnTo>
                    <a:pt x="1296537" y="532263"/>
                  </a:lnTo>
                  <a:lnTo>
                    <a:pt x="1091821" y="545911"/>
                  </a:lnTo>
                  <a:lnTo>
                    <a:pt x="1091821" y="641445"/>
                  </a:lnTo>
                  <a:lnTo>
                    <a:pt x="914400" y="668740"/>
                  </a:lnTo>
                  <a:lnTo>
                    <a:pt x="259307" y="532263"/>
                  </a:lnTo>
                  <a:close/>
                </a:path>
              </a:pathLst>
            </a:custGeom>
            <a:noFill/>
            <a:ln w="38100" cap="flat" cmpd="sng" algn="ctr">
              <a:solidFill>
                <a:srgbClr val="FFC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 name="Freeform 2"/>
            <p:cNvSpPr/>
            <p:nvPr/>
          </p:nvSpPr>
          <p:spPr bwMode="auto">
            <a:xfrm>
              <a:off x="423081" y="4641841"/>
              <a:ext cx="4722125" cy="1690720"/>
            </a:xfrm>
            <a:custGeom>
              <a:avLst/>
              <a:gdLst>
                <a:gd name="connsiteX0" fmla="*/ 354841 w 4722125"/>
                <a:gd name="connsiteY0" fmla="*/ 968991 h 1132764"/>
                <a:gd name="connsiteX1" fmla="*/ 559558 w 4722125"/>
                <a:gd name="connsiteY1" fmla="*/ 887104 h 1132764"/>
                <a:gd name="connsiteX2" fmla="*/ 968991 w 4722125"/>
                <a:gd name="connsiteY2" fmla="*/ 968991 h 1132764"/>
                <a:gd name="connsiteX3" fmla="*/ 859809 w 4722125"/>
                <a:gd name="connsiteY3" fmla="*/ 1132764 h 1132764"/>
                <a:gd name="connsiteX4" fmla="*/ 1228298 w 4722125"/>
                <a:gd name="connsiteY4" fmla="*/ 968991 h 1132764"/>
                <a:gd name="connsiteX5" fmla="*/ 1678674 w 4722125"/>
                <a:gd name="connsiteY5" fmla="*/ 887104 h 1132764"/>
                <a:gd name="connsiteX6" fmla="*/ 2784143 w 4722125"/>
                <a:gd name="connsiteY6" fmla="*/ 805218 h 1132764"/>
                <a:gd name="connsiteX7" fmla="*/ 3152632 w 4722125"/>
                <a:gd name="connsiteY7" fmla="*/ 764275 h 1132764"/>
                <a:gd name="connsiteX8" fmla="*/ 3152632 w 4722125"/>
                <a:gd name="connsiteY8" fmla="*/ 764275 h 1132764"/>
                <a:gd name="connsiteX9" fmla="*/ 3521122 w 4722125"/>
                <a:gd name="connsiteY9" fmla="*/ 682388 h 1132764"/>
                <a:gd name="connsiteX10" fmla="*/ 3452883 w 4722125"/>
                <a:gd name="connsiteY10" fmla="*/ 791570 h 1132764"/>
                <a:gd name="connsiteX11" fmla="*/ 3794077 w 4722125"/>
                <a:gd name="connsiteY11" fmla="*/ 791570 h 1132764"/>
                <a:gd name="connsiteX12" fmla="*/ 3889612 w 4722125"/>
                <a:gd name="connsiteY12" fmla="*/ 532263 h 1132764"/>
                <a:gd name="connsiteX13" fmla="*/ 3712191 w 4722125"/>
                <a:gd name="connsiteY13" fmla="*/ 409433 h 1132764"/>
                <a:gd name="connsiteX14" fmla="*/ 3534770 w 4722125"/>
                <a:gd name="connsiteY14" fmla="*/ 409433 h 1132764"/>
                <a:gd name="connsiteX15" fmla="*/ 3370997 w 4722125"/>
                <a:gd name="connsiteY15" fmla="*/ 354842 h 1132764"/>
                <a:gd name="connsiteX16" fmla="*/ 3848668 w 4722125"/>
                <a:gd name="connsiteY16" fmla="*/ 341194 h 1132764"/>
                <a:gd name="connsiteX17" fmla="*/ 4039737 w 4722125"/>
                <a:gd name="connsiteY17" fmla="*/ 450376 h 1132764"/>
                <a:gd name="connsiteX18" fmla="*/ 4531056 w 4722125"/>
                <a:gd name="connsiteY18" fmla="*/ 272955 h 1132764"/>
                <a:gd name="connsiteX19" fmla="*/ 4722125 w 4722125"/>
                <a:gd name="connsiteY19" fmla="*/ 109182 h 1132764"/>
                <a:gd name="connsiteX20" fmla="*/ 4722125 w 4722125"/>
                <a:gd name="connsiteY20" fmla="*/ 0 h 1132764"/>
                <a:gd name="connsiteX21" fmla="*/ 3207223 w 4722125"/>
                <a:gd name="connsiteY21" fmla="*/ 109182 h 1132764"/>
                <a:gd name="connsiteX22" fmla="*/ 2019868 w 4722125"/>
                <a:gd name="connsiteY22" fmla="*/ 286603 h 1132764"/>
                <a:gd name="connsiteX23" fmla="*/ 914400 w 4722125"/>
                <a:gd name="connsiteY23" fmla="*/ 518615 h 1132764"/>
                <a:gd name="connsiteX24" fmla="*/ 313898 w 4722125"/>
                <a:gd name="connsiteY24" fmla="*/ 723331 h 1132764"/>
                <a:gd name="connsiteX25" fmla="*/ 0 w 4722125"/>
                <a:gd name="connsiteY25" fmla="*/ 982639 h 1132764"/>
                <a:gd name="connsiteX26" fmla="*/ 354841 w 4722125"/>
                <a:gd name="connsiteY26" fmla="*/ 968991 h 113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22125" h="1132764">
                  <a:moveTo>
                    <a:pt x="354841" y="968991"/>
                  </a:moveTo>
                  <a:lnTo>
                    <a:pt x="559558" y="887104"/>
                  </a:lnTo>
                  <a:lnTo>
                    <a:pt x="968991" y="968991"/>
                  </a:lnTo>
                  <a:lnTo>
                    <a:pt x="859809" y="1132764"/>
                  </a:lnTo>
                  <a:lnTo>
                    <a:pt x="1228298" y="968991"/>
                  </a:lnTo>
                  <a:lnTo>
                    <a:pt x="1678674" y="887104"/>
                  </a:lnTo>
                  <a:lnTo>
                    <a:pt x="2784143" y="805218"/>
                  </a:lnTo>
                  <a:lnTo>
                    <a:pt x="3152632" y="764275"/>
                  </a:lnTo>
                  <a:lnTo>
                    <a:pt x="3152632" y="764275"/>
                  </a:lnTo>
                  <a:lnTo>
                    <a:pt x="3521122" y="682388"/>
                  </a:lnTo>
                  <a:lnTo>
                    <a:pt x="3452883" y="791570"/>
                  </a:lnTo>
                  <a:lnTo>
                    <a:pt x="3794077" y="791570"/>
                  </a:lnTo>
                  <a:lnTo>
                    <a:pt x="3889612" y="532263"/>
                  </a:lnTo>
                  <a:lnTo>
                    <a:pt x="3712191" y="409433"/>
                  </a:lnTo>
                  <a:lnTo>
                    <a:pt x="3534770" y="409433"/>
                  </a:lnTo>
                  <a:lnTo>
                    <a:pt x="3370997" y="354842"/>
                  </a:lnTo>
                  <a:lnTo>
                    <a:pt x="3848668" y="341194"/>
                  </a:lnTo>
                  <a:lnTo>
                    <a:pt x="4039737" y="450376"/>
                  </a:lnTo>
                  <a:lnTo>
                    <a:pt x="4531056" y="272955"/>
                  </a:lnTo>
                  <a:lnTo>
                    <a:pt x="4722125" y="109182"/>
                  </a:lnTo>
                  <a:lnTo>
                    <a:pt x="4722125" y="0"/>
                  </a:lnTo>
                  <a:lnTo>
                    <a:pt x="3207223" y="109182"/>
                  </a:lnTo>
                  <a:lnTo>
                    <a:pt x="2019868" y="286603"/>
                  </a:lnTo>
                  <a:lnTo>
                    <a:pt x="914400" y="518615"/>
                  </a:lnTo>
                  <a:lnTo>
                    <a:pt x="313898" y="723331"/>
                  </a:lnTo>
                  <a:lnTo>
                    <a:pt x="0" y="982639"/>
                  </a:lnTo>
                  <a:lnTo>
                    <a:pt x="354841" y="968991"/>
                  </a:lnTo>
                  <a:close/>
                </a:path>
              </a:pathLst>
            </a:custGeom>
            <a:noFill/>
            <a:ln w="38100" cap="flat" cmpd="sng" algn="ctr">
              <a:solidFill>
                <a:srgbClr val="FFC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grpSp>
      <p:grpSp>
        <p:nvGrpSpPr>
          <p:cNvPr id="192" name="Group 191"/>
          <p:cNvGrpSpPr/>
          <p:nvPr/>
        </p:nvGrpSpPr>
        <p:grpSpPr>
          <a:xfrm>
            <a:off x="134252" y="2945360"/>
            <a:ext cx="6990708" cy="3579265"/>
            <a:chOff x="134252" y="2945360"/>
            <a:chExt cx="6990708" cy="3579265"/>
          </a:xfrm>
        </p:grpSpPr>
        <p:cxnSp>
          <p:nvCxnSpPr>
            <p:cNvPr id="62" name="Straight Connector 61"/>
            <p:cNvCxnSpPr/>
            <p:nvPr/>
          </p:nvCxnSpPr>
          <p:spPr bwMode="auto">
            <a:xfrm>
              <a:off x="1721890" y="5543262"/>
              <a:ext cx="3753135" cy="0"/>
            </a:xfrm>
            <a:prstGeom prst="line">
              <a:avLst/>
            </a:prstGeom>
            <a:solidFill>
              <a:schemeClr val="accent1"/>
            </a:solidFill>
            <a:ln w="38100" cap="flat" cmpd="sng" algn="ctr">
              <a:solidFill>
                <a:srgbClr val="C00000"/>
              </a:solidFill>
              <a:prstDash val="sysDash"/>
              <a:round/>
              <a:headEnd type="none" w="med" len="med"/>
              <a:tailEnd type="none" w="med" len="med"/>
            </a:ln>
            <a:effectLst/>
          </p:spPr>
        </p:cxnSp>
        <p:cxnSp>
          <p:nvCxnSpPr>
            <p:cNvPr id="63" name="Straight Connector 62"/>
            <p:cNvCxnSpPr/>
            <p:nvPr/>
          </p:nvCxnSpPr>
          <p:spPr bwMode="auto">
            <a:xfrm>
              <a:off x="1724162" y="4863142"/>
              <a:ext cx="3753135" cy="0"/>
            </a:xfrm>
            <a:prstGeom prst="line">
              <a:avLst/>
            </a:prstGeom>
            <a:solidFill>
              <a:schemeClr val="accent1"/>
            </a:solidFill>
            <a:ln w="38100" cap="flat" cmpd="sng" algn="ctr">
              <a:solidFill>
                <a:srgbClr val="C00000"/>
              </a:solidFill>
              <a:prstDash val="sysDash"/>
              <a:round/>
              <a:headEnd type="none" w="med" len="med"/>
              <a:tailEnd type="none" w="med" len="med"/>
            </a:ln>
            <a:effectLst/>
          </p:spPr>
        </p:cxnSp>
        <p:cxnSp>
          <p:nvCxnSpPr>
            <p:cNvPr id="64" name="Straight Connector 63"/>
            <p:cNvCxnSpPr/>
            <p:nvPr/>
          </p:nvCxnSpPr>
          <p:spPr bwMode="auto">
            <a:xfrm>
              <a:off x="1726434" y="4237614"/>
              <a:ext cx="3753135" cy="0"/>
            </a:xfrm>
            <a:prstGeom prst="line">
              <a:avLst/>
            </a:prstGeom>
            <a:solidFill>
              <a:schemeClr val="accent1"/>
            </a:solidFill>
            <a:ln w="38100" cap="flat" cmpd="sng" algn="ctr">
              <a:solidFill>
                <a:srgbClr val="C00000"/>
              </a:solidFill>
              <a:prstDash val="sysDash"/>
              <a:round/>
              <a:headEnd type="none" w="med" len="med"/>
              <a:tailEnd type="none" w="med" len="med"/>
            </a:ln>
            <a:effectLst/>
          </p:spPr>
        </p:cxnSp>
        <p:cxnSp>
          <p:nvCxnSpPr>
            <p:cNvPr id="65" name="Straight Connector 64"/>
            <p:cNvCxnSpPr/>
            <p:nvPr/>
          </p:nvCxnSpPr>
          <p:spPr bwMode="auto">
            <a:xfrm>
              <a:off x="1728706" y="3571144"/>
              <a:ext cx="3753135" cy="0"/>
            </a:xfrm>
            <a:prstGeom prst="line">
              <a:avLst/>
            </a:prstGeom>
            <a:solidFill>
              <a:schemeClr val="accent1"/>
            </a:solidFill>
            <a:ln w="38100" cap="flat" cmpd="sng" algn="ctr">
              <a:solidFill>
                <a:srgbClr val="C00000"/>
              </a:solidFill>
              <a:prstDash val="sysDash"/>
              <a:round/>
              <a:headEnd type="none" w="med" len="med"/>
              <a:tailEnd type="none" w="med" len="med"/>
            </a:ln>
            <a:effectLst/>
          </p:spPr>
        </p:cxnSp>
        <p:sp>
          <p:nvSpPr>
            <p:cNvPr id="66" name="TextBox 65"/>
            <p:cNvSpPr txBox="1"/>
            <p:nvPr/>
          </p:nvSpPr>
          <p:spPr>
            <a:xfrm>
              <a:off x="2229628" y="5994773"/>
              <a:ext cx="1428596" cy="369332"/>
            </a:xfrm>
            <a:prstGeom prst="rect">
              <a:avLst/>
            </a:prstGeom>
            <a:noFill/>
          </p:spPr>
          <p:txBody>
            <a:bodyPr wrap="none" rtlCol="0">
              <a:spAutoFit/>
            </a:bodyPr>
            <a:lstStyle/>
            <a:p>
              <a:r>
                <a:rPr lang="en-US" dirty="0" smtClean="0">
                  <a:solidFill>
                    <a:srgbClr val="FFFF00"/>
                  </a:solidFill>
                </a:rPr>
                <a:t>Sub-surface</a:t>
              </a:r>
              <a:endParaRPr lang="en-US" dirty="0">
                <a:solidFill>
                  <a:srgbClr val="FFFF00"/>
                </a:solidFill>
              </a:endParaRPr>
            </a:p>
          </p:txBody>
        </p:sp>
        <p:sp>
          <p:nvSpPr>
            <p:cNvPr id="67" name="TextBox 66"/>
            <p:cNvSpPr txBox="1"/>
            <p:nvPr/>
          </p:nvSpPr>
          <p:spPr>
            <a:xfrm>
              <a:off x="4790173" y="5560317"/>
              <a:ext cx="1069524" cy="369332"/>
            </a:xfrm>
            <a:prstGeom prst="rect">
              <a:avLst/>
            </a:prstGeom>
            <a:noFill/>
          </p:spPr>
          <p:txBody>
            <a:bodyPr wrap="none" rtlCol="0">
              <a:spAutoFit/>
            </a:bodyPr>
            <a:lstStyle/>
            <a:p>
              <a:r>
                <a:rPr lang="en-US" dirty="0" smtClean="0">
                  <a:solidFill>
                    <a:srgbClr val="FFFF00"/>
                  </a:solidFill>
                </a:rPr>
                <a:t>Maritime</a:t>
              </a:r>
              <a:endParaRPr lang="en-US" dirty="0">
                <a:solidFill>
                  <a:srgbClr val="FFFF00"/>
                </a:solidFill>
              </a:endParaRPr>
            </a:p>
          </p:txBody>
        </p:sp>
        <p:sp>
          <p:nvSpPr>
            <p:cNvPr id="68" name="TextBox 67"/>
            <p:cNvSpPr txBox="1"/>
            <p:nvPr/>
          </p:nvSpPr>
          <p:spPr>
            <a:xfrm>
              <a:off x="2898558" y="5012001"/>
              <a:ext cx="697627" cy="369332"/>
            </a:xfrm>
            <a:prstGeom prst="rect">
              <a:avLst/>
            </a:prstGeom>
            <a:noFill/>
          </p:spPr>
          <p:txBody>
            <a:bodyPr wrap="none" rtlCol="0">
              <a:spAutoFit/>
            </a:bodyPr>
            <a:lstStyle/>
            <a:p>
              <a:r>
                <a:rPr lang="en-US" dirty="0" smtClean="0">
                  <a:solidFill>
                    <a:srgbClr val="FFFF00"/>
                  </a:solidFill>
                </a:rPr>
                <a:t>Land</a:t>
              </a:r>
              <a:endParaRPr lang="en-US" dirty="0">
                <a:solidFill>
                  <a:srgbClr val="FFFF00"/>
                </a:solidFill>
              </a:endParaRPr>
            </a:p>
          </p:txBody>
        </p:sp>
        <p:sp>
          <p:nvSpPr>
            <p:cNvPr id="69" name="TextBox 68"/>
            <p:cNvSpPr txBox="1"/>
            <p:nvPr/>
          </p:nvSpPr>
          <p:spPr>
            <a:xfrm>
              <a:off x="2326265" y="4433514"/>
              <a:ext cx="466794" cy="369332"/>
            </a:xfrm>
            <a:prstGeom prst="rect">
              <a:avLst/>
            </a:prstGeom>
            <a:noFill/>
          </p:spPr>
          <p:txBody>
            <a:bodyPr wrap="none" rtlCol="0">
              <a:spAutoFit/>
            </a:bodyPr>
            <a:lstStyle/>
            <a:p>
              <a:r>
                <a:rPr lang="en-US" dirty="0" smtClean="0">
                  <a:solidFill>
                    <a:srgbClr val="FFFF00"/>
                  </a:solidFill>
                </a:rPr>
                <a:t>Air</a:t>
              </a:r>
              <a:endParaRPr lang="en-US" dirty="0">
                <a:solidFill>
                  <a:srgbClr val="FFFF00"/>
                </a:solidFill>
              </a:endParaRPr>
            </a:p>
          </p:txBody>
        </p:sp>
        <p:sp>
          <p:nvSpPr>
            <p:cNvPr id="70" name="TextBox 69"/>
            <p:cNvSpPr txBox="1"/>
            <p:nvPr/>
          </p:nvSpPr>
          <p:spPr>
            <a:xfrm>
              <a:off x="2828025" y="3821388"/>
              <a:ext cx="838691" cy="369332"/>
            </a:xfrm>
            <a:prstGeom prst="rect">
              <a:avLst/>
            </a:prstGeom>
            <a:noFill/>
          </p:spPr>
          <p:txBody>
            <a:bodyPr wrap="none" rtlCol="0">
              <a:spAutoFit/>
            </a:bodyPr>
            <a:lstStyle/>
            <a:p>
              <a:r>
                <a:rPr lang="en-US" dirty="0" smtClean="0">
                  <a:solidFill>
                    <a:srgbClr val="FFFF00"/>
                  </a:solidFill>
                </a:rPr>
                <a:t>Space</a:t>
              </a:r>
              <a:endParaRPr lang="en-US" dirty="0">
                <a:solidFill>
                  <a:srgbClr val="FFFF00"/>
                </a:solidFill>
              </a:endParaRPr>
            </a:p>
          </p:txBody>
        </p:sp>
        <p:sp>
          <p:nvSpPr>
            <p:cNvPr id="71" name="TextBox 70"/>
            <p:cNvSpPr txBox="1"/>
            <p:nvPr/>
          </p:nvSpPr>
          <p:spPr>
            <a:xfrm>
              <a:off x="2828025" y="3167830"/>
              <a:ext cx="800219" cy="369332"/>
            </a:xfrm>
            <a:prstGeom prst="rect">
              <a:avLst/>
            </a:prstGeom>
            <a:noFill/>
          </p:spPr>
          <p:txBody>
            <a:bodyPr wrap="none" rtlCol="0">
              <a:spAutoFit/>
            </a:bodyPr>
            <a:lstStyle/>
            <a:p>
              <a:r>
                <a:rPr lang="en-US" dirty="0" smtClean="0">
                  <a:solidFill>
                    <a:srgbClr val="FFFF00"/>
                  </a:solidFill>
                </a:rPr>
                <a:t>Cyber</a:t>
              </a:r>
              <a:endParaRPr lang="en-US" dirty="0">
                <a:solidFill>
                  <a:srgbClr val="FFFF00"/>
                </a:solidFill>
              </a:endParaRPr>
            </a:p>
          </p:txBody>
        </p:sp>
        <p:pic>
          <p:nvPicPr>
            <p:cNvPr id="90" name="Picture 89"/>
            <p:cNvPicPr>
              <a:picLocks noChangeAspect="1"/>
            </p:cNvPicPr>
            <p:nvPr/>
          </p:nvPicPr>
          <p:blipFill rotWithShape="1">
            <a:blip r:embed="rId16" cstate="print">
              <a:extLst>
                <a:ext uri="{28A0092B-C50C-407E-A947-70E740481C1C}">
                  <a14:useLocalDpi xmlns:a14="http://schemas.microsoft.com/office/drawing/2010/main" val="0"/>
                </a:ext>
              </a:extLst>
            </a:blip>
            <a:srcRect l="10889" r="8077" b="27165"/>
            <a:stretch/>
          </p:blipFill>
          <p:spPr>
            <a:xfrm>
              <a:off x="3696837" y="5828702"/>
              <a:ext cx="967827" cy="695923"/>
            </a:xfrm>
            <a:prstGeom prst="rect">
              <a:avLst/>
            </a:prstGeom>
            <a:ln>
              <a:noFill/>
            </a:ln>
            <a:effectLst>
              <a:softEdge rad="112500"/>
            </a:effectLst>
          </p:spPr>
        </p:pic>
        <p:pic>
          <p:nvPicPr>
            <p:cNvPr id="91" name="Picture 90"/>
            <p:cNvPicPr>
              <a:picLocks noChangeAspect="1"/>
            </p:cNvPicPr>
            <p:nvPr/>
          </p:nvPicPr>
          <p:blipFill rotWithShape="1">
            <a:blip r:embed="rId17" cstate="print">
              <a:extLst>
                <a:ext uri="{28A0092B-C50C-407E-A947-70E740481C1C}">
                  <a14:useLocalDpi xmlns:a14="http://schemas.microsoft.com/office/drawing/2010/main" val="0"/>
                </a:ext>
              </a:extLst>
            </a:blip>
            <a:srcRect l="11426" t="11398" r="20189" b="3731"/>
            <a:stretch/>
          </p:blipFill>
          <p:spPr>
            <a:xfrm>
              <a:off x="5918420" y="5254027"/>
              <a:ext cx="1206540" cy="998269"/>
            </a:xfrm>
            <a:prstGeom prst="rect">
              <a:avLst/>
            </a:prstGeom>
            <a:ln>
              <a:noFill/>
            </a:ln>
            <a:effectLst>
              <a:softEdge rad="112500"/>
            </a:effectLst>
          </p:spPr>
        </p:pic>
        <p:cxnSp>
          <p:nvCxnSpPr>
            <p:cNvPr id="61" name="Straight Connector 60"/>
            <p:cNvCxnSpPr/>
            <p:nvPr/>
          </p:nvCxnSpPr>
          <p:spPr bwMode="auto">
            <a:xfrm>
              <a:off x="1719618" y="5964070"/>
              <a:ext cx="3753135" cy="0"/>
            </a:xfrm>
            <a:prstGeom prst="line">
              <a:avLst/>
            </a:prstGeom>
            <a:solidFill>
              <a:schemeClr val="accent1"/>
            </a:solidFill>
            <a:ln w="38100" cap="flat" cmpd="sng" algn="ctr">
              <a:solidFill>
                <a:srgbClr val="C00000"/>
              </a:solidFill>
              <a:prstDash val="sysDash"/>
              <a:round/>
              <a:headEnd type="none" w="med" len="med"/>
              <a:tailEnd type="none" w="med" len="med"/>
            </a:ln>
            <a:effectLst/>
          </p:spPr>
        </p:cxnSp>
        <p:pic>
          <p:nvPicPr>
            <p:cNvPr id="92" name="Picture 91"/>
            <p:cNvPicPr>
              <a:picLocks noChangeAspect="1"/>
            </p:cNvPicPr>
            <p:nvPr/>
          </p:nvPicPr>
          <p:blipFill rotWithShape="1">
            <a:blip r:embed="rId18" cstate="print">
              <a:extLst>
                <a:ext uri="{28A0092B-C50C-407E-A947-70E740481C1C}">
                  <a14:useLocalDpi xmlns:a14="http://schemas.microsoft.com/office/drawing/2010/main" val="0"/>
                </a:ext>
              </a:extLst>
            </a:blip>
            <a:srcRect t="5721" r="4826" b="23034"/>
            <a:stretch/>
          </p:blipFill>
          <p:spPr>
            <a:xfrm>
              <a:off x="3805165" y="4836636"/>
              <a:ext cx="1251682" cy="702722"/>
            </a:xfrm>
            <a:prstGeom prst="rect">
              <a:avLst/>
            </a:prstGeom>
            <a:ln>
              <a:noFill/>
            </a:ln>
            <a:effectLst>
              <a:softEdge rad="112500"/>
            </a:effectLst>
          </p:spPr>
        </p:pic>
        <p:pic>
          <p:nvPicPr>
            <p:cNvPr id="93" name="Picture 9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675048" y="4865552"/>
              <a:ext cx="1303779" cy="714282"/>
            </a:xfrm>
            <a:prstGeom prst="rect">
              <a:avLst/>
            </a:prstGeom>
          </p:spPr>
        </p:pic>
        <p:pic>
          <p:nvPicPr>
            <p:cNvPr id="94" name="Picture 93"/>
            <p:cNvPicPr>
              <a:picLocks noChangeAspect="1"/>
            </p:cNvPicPr>
            <p:nvPr/>
          </p:nvPicPr>
          <p:blipFill rotWithShape="1">
            <a:blip r:embed="rId20" cstate="print">
              <a:extLst>
                <a:ext uri="{28A0092B-C50C-407E-A947-70E740481C1C}">
                  <a14:useLocalDpi xmlns:a14="http://schemas.microsoft.com/office/drawing/2010/main" val="0"/>
                </a:ext>
              </a:extLst>
            </a:blip>
            <a:srcRect t="16223" b="32330"/>
            <a:stretch/>
          </p:blipFill>
          <p:spPr>
            <a:xfrm flipH="1">
              <a:off x="134252" y="4270992"/>
              <a:ext cx="1840622" cy="532438"/>
            </a:xfrm>
            <a:prstGeom prst="rect">
              <a:avLst/>
            </a:prstGeom>
            <a:ln>
              <a:noFill/>
            </a:ln>
            <a:effectLst>
              <a:outerShdw blurRad="292100" dist="139700" dir="2700000" algn="tl" rotWithShape="0">
                <a:srgbClr val="333333">
                  <a:alpha val="65000"/>
                </a:srgbClr>
              </a:outerShdw>
            </a:effectLst>
          </p:spPr>
        </p:pic>
        <p:pic>
          <p:nvPicPr>
            <p:cNvPr id="186" name="Picture 185"/>
            <p:cNvPicPr>
              <a:picLocks noChangeAspect="1"/>
            </p:cNvPicPr>
            <p:nvPr/>
          </p:nvPicPr>
          <p:blipFill rotWithShape="1">
            <a:blip r:embed="rId21" cstate="print">
              <a:extLst>
                <a:ext uri="{28A0092B-C50C-407E-A947-70E740481C1C}">
                  <a14:useLocalDpi xmlns:a14="http://schemas.microsoft.com/office/drawing/2010/main" val="0"/>
                </a:ext>
              </a:extLst>
            </a:blip>
            <a:srcRect t="21564" b="30206"/>
            <a:stretch/>
          </p:blipFill>
          <p:spPr>
            <a:xfrm>
              <a:off x="886197" y="2945360"/>
              <a:ext cx="2108466" cy="767851"/>
            </a:xfrm>
            <a:prstGeom prst="rect">
              <a:avLst/>
            </a:prstGeom>
            <a:effectLst>
              <a:softEdge rad="317500"/>
            </a:effectLst>
          </p:spPr>
        </p:pic>
        <p:pic>
          <p:nvPicPr>
            <p:cNvPr id="188" name="Picture 18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16794" y="3072851"/>
              <a:ext cx="890526" cy="500921"/>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191" name="Picture 190"/>
            <p:cNvPicPr>
              <a:picLocks noChangeAspect="1"/>
            </p:cNvPicPr>
            <p:nvPr/>
          </p:nvPicPr>
          <p:blipFill rotWithShape="1">
            <a:blip r:embed="rId23">
              <a:extLst>
                <a:ext uri="{28A0092B-C50C-407E-A947-70E740481C1C}">
                  <a14:useLocalDpi xmlns:a14="http://schemas.microsoft.com/office/drawing/2010/main" val="0"/>
                </a:ext>
              </a:extLst>
            </a:blip>
            <a:srcRect l="14369" t="5403" r="10578" b="25105"/>
            <a:stretch/>
          </p:blipFill>
          <p:spPr>
            <a:xfrm rot="20949063">
              <a:off x="1450782" y="3454972"/>
              <a:ext cx="1222417" cy="898291"/>
            </a:xfrm>
            <a:prstGeom prst="rect">
              <a:avLst/>
            </a:prstGeom>
          </p:spPr>
        </p:pic>
      </p:grpSp>
    </p:spTree>
    <p:extLst>
      <p:ext uri="{BB962C8B-B14F-4D97-AF65-F5344CB8AC3E}">
        <p14:creationId xmlns:p14="http://schemas.microsoft.com/office/powerpoint/2010/main" val="27561930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750"/>
                                        <p:tgtEl>
                                          <p:spTgt spid="190"/>
                                        </p:tgtEl>
                                      </p:cBhvr>
                                    </p:animEffect>
                                  </p:childTnLst>
                                </p:cTn>
                              </p:par>
                            </p:childTnLst>
                          </p:cTn>
                        </p:par>
                        <p:par>
                          <p:cTn id="8" fill="hold">
                            <p:stCondLst>
                              <p:cond delay="750"/>
                            </p:stCondLst>
                            <p:childTnLst>
                              <p:par>
                                <p:cTn id="9" presetID="22" presetClass="entr" presetSubtype="4" fill="hold" nodeType="afterEffect">
                                  <p:stCondLst>
                                    <p:cond delay="1500"/>
                                  </p:stCondLst>
                                  <p:childTnLst>
                                    <p:set>
                                      <p:cBhvr>
                                        <p:cTn id="10" dur="1" fill="hold">
                                          <p:stCondLst>
                                            <p:cond delay="0"/>
                                          </p:stCondLst>
                                        </p:cTn>
                                        <p:tgtEl>
                                          <p:spTgt spid="192"/>
                                        </p:tgtEl>
                                        <p:attrNameLst>
                                          <p:attrName>style.visibility</p:attrName>
                                        </p:attrNameLst>
                                      </p:cBhvr>
                                      <p:to>
                                        <p:strVal val="visible"/>
                                      </p:to>
                                    </p:set>
                                    <p:animEffect transition="in" filter="wipe(down)">
                                      <p:cBhvr>
                                        <p:cTn id="11" dur="5000"/>
                                        <p:tgtEl>
                                          <p:spTgt spid="192"/>
                                        </p:tgtEl>
                                      </p:cBhvr>
                                    </p:animEffect>
                                  </p:childTnLst>
                                </p:cTn>
                              </p:par>
                            </p:childTnLst>
                          </p:cTn>
                        </p:par>
                        <p:par>
                          <p:cTn id="12" fill="hold">
                            <p:stCondLst>
                              <p:cond delay="7250"/>
                            </p:stCondLst>
                            <p:childTnLst>
                              <p:par>
                                <p:cTn id="13" presetID="10" presetClass="entr" presetSubtype="0" fill="hold" nodeType="afterEffect">
                                  <p:stCondLst>
                                    <p:cond delay="1500"/>
                                  </p:stCondLst>
                                  <p:childTnLst>
                                    <p:set>
                                      <p:cBhvr>
                                        <p:cTn id="14" dur="1" fill="hold">
                                          <p:stCondLst>
                                            <p:cond delay="0"/>
                                          </p:stCondLst>
                                        </p:cTn>
                                        <p:tgtEl>
                                          <p:spTgt spid="86"/>
                                        </p:tgtEl>
                                        <p:attrNameLst>
                                          <p:attrName>style.visibility</p:attrName>
                                        </p:attrNameLst>
                                      </p:cBhvr>
                                      <p:to>
                                        <p:strVal val="visible"/>
                                      </p:to>
                                    </p:set>
                                    <p:animEffect transition="in" filter="fade">
                                      <p:cBhvr>
                                        <p:cTn id="15" dur="2000"/>
                                        <p:tgtEl>
                                          <p:spTgt spid="86"/>
                                        </p:tgtEl>
                                      </p:cBhvr>
                                    </p:animEffect>
                                  </p:childTnLst>
                                </p:cTn>
                              </p:par>
                            </p:childTnLst>
                          </p:cTn>
                        </p:par>
                        <p:par>
                          <p:cTn id="16" fill="hold">
                            <p:stCondLst>
                              <p:cond delay="10750"/>
                            </p:stCondLst>
                            <p:childTnLst>
                              <p:par>
                                <p:cTn id="17" presetID="10" presetClass="entr" presetSubtype="0" fill="hold" nodeType="afterEffect">
                                  <p:stCondLst>
                                    <p:cond delay="100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2000"/>
                                        <p:tgtEl>
                                          <p:spTgt spid="87"/>
                                        </p:tgtEl>
                                      </p:cBhvr>
                                    </p:animEffect>
                                  </p:childTnLst>
                                </p:cTn>
                              </p:par>
                            </p:childTnLst>
                          </p:cTn>
                        </p:par>
                        <p:par>
                          <p:cTn id="20" fill="hold">
                            <p:stCondLst>
                              <p:cond delay="13750"/>
                            </p:stCondLst>
                            <p:childTnLst>
                              <p:par>
                                <p:cTn id="21" presetID="6" presetClass="entr" presetSubtype="32" fill="hold" nodeType="afterEffect">
                                  <p:stCondLst>
                                    <p:cond delay="1500"/>
                                  </p:stCondLst>
                                  <p:childTnLst>
                                    <p:set>
                                      <p:cBhvr>
                                        <p:cTn id="22" dur="1" fill="hold">
                                          <p:stCondLst>
                                            <p:cond delay="0"/>
                                          </p:stCondLst>
                                        </p:cTn>
                                        <p:tgtEl>
                                          <p:spTgt spid="82"/>
                                        </p:tgtEl>
                                        <p:attrNameLst>
                                          <p:attrName>style.visibility</p:attrName>
                                        </p:attrNameLst>
                                      </p:cBhvr>
                                      <p:to>
                                        <p:strVal val="visible"/>
                                      </p:to>
                                    </p:set>
                                    <p:animEffect transition="in" filter="circle(out)">
                                      <p:cBhvr>
                                        <p:cTn id="23" dur="2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3476730" y="47625"/>
            <a:ext cx="8179339" cy="1143000"/>
          </a:xfrm>
        </p:spPr>
        <p:txBody>
          <a:bodyPr/>
          <a:lstStyle/>
          <a:p>
            <a:r>
              <a:rPr lang="en-US" dirty="0" smtClean="0"/>
              <a:t> Vision for Multi-Domain Operations</a:t>
            </a:r>
            <a:endParaRPr lang="en-US" sz="3200" dirty="0"/>
          </a:p>
        </p:txBody>
      </p:sp>
      <p:sp>
        <p:nvSpPr>
          <p:cNvPr id="2" name="Slide Number Placeholder 1"/>
          <p:cNvSpPr>
            <a:spLocks noGrp="1"/>
          </p:cNvSpPr>
          <p:nvPr>
            <p:ph type="sldNum" sz="quarter" idx="11"/>
          </p:nvPr>
        </p:nvSpPr>
        <p:spPr/>
        <p:txBody>
          <a:bodyPr/>
          <a:lstStyle/>
          <a:p>
            <a:pPr>
              <a:defRPr/>
            </a:pPr>
            <a:fld id="{E8C4CF4F-2ECB-4C54-9552-FB58A436033C}" type="slidenum">
              <a:rPr lang="en-US" smtClean="0"/>
              <a:pPr>
                <a:defRPr/>
              </a:pPr>
              <a:t>6</a:t>
            </a:fld>
            <a:endParaRPr lang="en-US" dirty="0">
              <a:solidFill>
                <a:schemeClr val="bg2"/>
              </a:solidFill>
            </a:endParaRPr>
          </a:p>
        </p:txBody>
      </p:sp>
      <p:sp>
        <p:nvSpPr>
          <p:cNvPr id="5" name="Rectangle 4099"/>
          <p:cNvSpPr txBox="1">
            <a:spLocks noChangeArrowheads="1"/>
          </p:cNvSpPr>
          <p:nvPr/>
        </p:nvSpPr>
        <p:spPr bwMode="auto">
          <a:xfrm>
            <a:off x="495300" y="1239838"/>
            <a:ext cx="11247438"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sz="2400" dirty="0" smtClean="0"/>
              <a:t>MDO leverages </a:t>
            </a:r>
            <a:r>
              <a:rPr lang="en-US" sz="2400" i="1" dirty="0">
                <a:solidFill>
                  <a:schemeClr val="accent2"/>
                </a:solidFill>
              </a:rPr>
              <a:t>seamless, dynamic and continuous </a:t>
            </a:r>
            <a:r>
              <a:rPr lang="en-US" sz="2400" dirty="0"/>
              <a:t>integration of capabilities generating effects in all domains.  </a:t>
            </a:r>
            <a:endParaRPr lang="en-US" sz="2400" dirty="0" smtClean="0"/>
          </a:p>
          <a:p>
            <a:r>
              <a:rPr lang="en-US" sz="2400" dirty="0" smtClean="0"/>
              <a:t>Advanced </a:t>
            </a:r>
            <a:r>
              <a:rPr lang="en-US" sz="2400" dirty="0"/>
              <a:t>multi-domain operations are </a:t>
            </a:r>
            <a:r>
              <a:rPr lang="en-US" sz="2400" i="1" dirty="0">
                <a:solidFill>
                  <a:schemeClr val="accent2"/>
                </a:solidFill>
              </a:rPr>
              <a:t>high velocity, operationally agile </a:t>
            </a:r>
            <a:r>
              <a:rPr lang="en-US" sz="2400" dirty="0"/>
              <a:t>operations that present multiple dilemmas for an adversary at an operational tempo they cannot match.  </a:t>
            </a:r>
            <a:endParaRPr lang="en-US" sz="2400" dirty="0" smtClean="0"/>
          </a:p>
          <a:p>
            <a:r>
              <a:rPr lang="en-US" sz="2400" dirty="0" smtClean="0"/>
              <a:t>As </a:t>
            </a:r>
            <a:r>
              <a:rPr lang="en-US" sz="2400" dirty="0"/>
              <a:t>envisioned, </a:t>
            </a:r>
            <a:r>
              <a:rPr lang="en-US" sz="2400" dirty="0" smtClean="0"/>
              <a:t>the Multi-domain </a:t>
            </a:r>
            <a:r>
              <a:rPr lang="en-US" sz="2400" dirty="0"/>
              <a:t>Operations </a:t>
            </a:r>
            <a:r>
              <a:rPr lang="en-US" sz="2400" dirty="0" smtClean="0"/>
              <a:t>end state is achieved when:</a:t>
            </a:r>
            <a:endParaRPr lang="en-US" sz="2400" dirty="0"/>
          </a:p>
          <a:p>
            <a:pPr lvl="1"/>
            <a:r>
              <a:rPr lang="en-US" dirty="0"/>
              <a:t>Coalition forces have the operational agility to seamlessly shift between levels of war, geographic areas, missions, functions and warfighting domains.</a:t>
            </a:r>
          </a:p>
          <a:p>
            <a:pPr lvl="1"/>
            <a:r>
              <a:rPr lang="en-US" dirty="0"/>
              <a:t>Coalition forces can dynamically create multiple dilemmas for an adversary at an operations tempo they cannot match.</a:t>
            </a:r>
          </a:p>
          <a:p>
            <a:pPr lvl="1"/>
            <a:r>
              <a:rPr lang="en-US" dirty="0"/>
              <a:t>Coalition forces have the support processes and resiliency to conduct sustainable, persistent operations in spite of a contested battlespace.</a:t>
            </a:r>
          </a:p>
          <a:p>
            <a:pPr>
              <a:defRPr/>
            </a:pPr>
            <a:endParaRPr lang="en-US" kern="0" dirty="0" smtClean="0"/>
          </a:p>
          <a:p>
            <a:pPr>
              <a:defRPr/>
            </a:pPr>
            <a:endParaRPr lang="en-US" altLang="en-US" kern="0" dirty="0"/>
          </a:p>
        </p:txBody>
      </p:sp>
    </p:spTree>
    <p:extLst>
      <p:ext uri="{BB962C8B-B14F-4D97-AF65-F5344CB8AC3E}">
        <p14:creationId xmlns:p14="http://schemas.microsoft.com/office/powerpoint/2010/main" val="42285186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933" y="69057"/>
            <a:ext cx="9886749" cy="1143000"/>
          </a:xfrm>
        </p:spPr>
        <p:txBody>
          <a:bodyPr/>
          <a:lstStyle/>
          <a:p>
            <a:r>
              <a:rPr lang="en-US" dirty="0" smtClean="0"/>
              <a:t>What does this mean for operations?</a:t>
            </a:r>
            <a:endParaRPr lang="en-US" dirty="0"/>
          </a:p>
        </p:txBody>
      </p:sp>
      <p:sp>
        <p:nvSpPr>
          <p:cNvPr id="3" name="Content Placeholder 2"/>
          <p:cNvSpPr>
            <a:spLocks noGrp="1"/>
          </p:cNvSpPr>
          <p:nvPr>
            <p:ph idx="1"/>
          </p:nvPr>
        </p:nvSpPr>
        <p:spPr>
          <a:xfrm>
            <a:off x="437576" y="1362293"/>
            <a:ext cx="11197167" cy="4743450"/>
          </a:xfrm>
        </p:spPr>
        <p:txBody>
          <a:bodyPr/>
          <a:lstStyle/>
          <a:p>
            <a:r>
              <a:rPr lang="en-US" sz="1800" dirty="0" smtClean="0">
                <a:solidFill>
                  <a:schemeClr val="accent2"/>
                </a:solidFill>
              </a:rPr>
              <a:t>Future wars will be decided by the side with an information advantage</a:t>
            </a:r>
          </a:p>
          <a:p>
            <a:pPr lvl="1"/>
            <a:r>
              <a:rPr lang="en-US" sz="1800" dirty="0" smtClean="0"/>
              <a:t>I&amp;W, resolving “gray zone” with attribution, intent determination, COG transparency</a:t>
            </a:r>
          </a:p>
          <a:p>
            <a:pPr lvl="1"/>
            <a:r>
              <a:rPr lang="en-US" sz="1800" dirty="0" smtClean="0"/>
              <a:t>Therefore, we must wield information like firepower with C2 software as weapons</a:t>
            </a:r>
          </a:p>
          <a:p>
            <a:r>
              <a:rPr lang="en-US" sz="1800" dirty="0" smtClean="0">
                <a:solidFill>
                  <a:schemeClr val="accent2"/>
                </a:solidFill>
              </a:rPr>
              <a:t>We must be postured to respond to relevant information with high velocity decision-making</a:t>
            </a:r>
          </a:p>
          <a:p>
            <a:pPr lvl="1"/>
            <a:r>
              <a:rPr lang="en-US" sz="1800" dirty="0" smtClean="0"/>
              <a:t>Machine-to-machine decision-making where appropriate</a:t>
            </a:r>
          </a:p>
          <a:p>
            <a:pPr lvl="1"/>
            <a:r>
              <a:rPr lang="en-US" sz="1800" dirty="0" smtClean="0"/>
              <a:t>Systems which “tee up” and prime decision-makers to act on response options</a:t>
            </a:r>
          </a:p>
          <a:p>
            <a:r>
              <a:rPr lang="en-US" sz="1800" dirty="0" smtClean="0">
                <a:solidFill>
                  <a:schemeClr val="accent2"/>
                </a:solidFill>
              </a:rPr>
              <a:t>We must be able to create complex, simultaneous dilemmas for adversary</a:t>
            </a:r>
          </a:p>
          <a:p>
            <a:pPr lvl="1"/>
            <a:r>
              <a:rPr lang="en-US" sz="1800" dirty="0" smtClean="0"/>
              <a:t>Attack vectors must come from all domains to complicate defense</a:t>
            </a:r>
          </a:p>
          <a:p>
            <a:pPr lvl="1"/>
            <a:r>
              <a:rPr lang="en-US" sz="1800" dirty="0" smtClean="0"/>
              <a:t>Response resiliency derived from effects disaggregation across domains</a:t>
            </a:r>
          </a:p>
          <a:p>
            <a:pPr lvl="1"/>
            <a:r>
              <a:rPr lang="en-US" sz="1800" dirty="0" smtClean="0"/>
              <a:t>Synchronized, integrated and massed effects</a:t>
            </a:r>
          </a:p>
          <a:p>
            <a:r>
              <a:rPr lang="en-US" sz="1800" dirty="0" smtClean="0">
                <a:solidFill>
                  <a:schemeClr val="accent2"/>
                </a:solidFill>
              </a:rPr>
              <a:t>We must have self-healing systems with perpetually optimized operations</a:t>
            </a:r>
          </a:p>
          <a:p>
            <a:pPr lvl="1"/>
            <a:r>
              <a:rPr lang="en-US" sz="1800" dirty="0" smtClean="0"/>
              <a:t>Shortfalls and vulnerabilities immediately addressed to create continuous pressure on adversary</a:t>
            </a:r>
            <a:endParaRPr lang="en-US" sz="1800" dirty="0"/>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7</a:t>
            </a:fld>
            <a:endParaRPr lang="en-US" dirty="0">
              <a:solidFill>
                <a:srgbClr val="808080"/>
              </a:solidFill>
            </a:endParaRPr>
          </a:p>
        </p:txBody>
      </p:sp>
    </p:spTree>
    <p:extLst>
      <p:ext uri="{BB962C8B-B14F-4D97-AF65-F5344CB8AC3E}">
        <p14:creationId xmlns:p14="http://schemas.microsoft.com/office/powerpoint/2010/main" val="6696302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Overarching Plan of Attack</a:t>
            </a:r>
            <a:endParaRPr lang="en-US" dirty="0"/>
          </a:p>
        </p:txBody>
      </p:sp>
      <p:sp>
        <p:nvSpPr>
          <p:cNvPr id="3" name="Content Placeholder 2"/>
          <p:cNvSpPr>
            <a:spLocks noGrp="1"/>
          </p:cNvSpPr>
          <p:nvPr>
            <p:ph idx="1"/>
          </p:nvPr>
        </p:nvSpPr>
        <p:spPr>
          <a:xfrm>
            <a:off x="73074" y="1522991"/>
            <a:ext cx="7798718" cy="1950260"/>
          </a:xfrm>
        </p:spPr>
        <p:txBody>
          <a:bodyPr/>
          <a:lstStyle/>
          <a:p>
            <a:r>
              <a:rPr lang="en-US" dirty="0" smtClean="0">
                <a:solidFill>
                  <a:schemeClr val="accent2">
                    <a:lumMod val="75000"/>
                  </a:schemeClr>
                </a:solidFill>
              </a:rPr>
              <a:t>In order to keep multi-domain command and control perpetually optimized to provide high velocity, operationally agile operations, the Air Force will: </a:t>
            </a:r>
          </a:p>
          <a:p>
            <a:pPr marL="0" indent="0">
              <a:buNone/>
            </a:pPr>
            <a:endParaRPr lang="en-US" sz="700" dirty="0" smtClean="0">
              <a:solidFill>
                <a:schemeClr val="accent2">
                  <a:lumMod val="75000"/>
                </a:schemeClr>
              </a:solidFill>
            </a:endParaRPr>
          </a:p>
          <a:p>
            <a:pPr lvl="1"/>
            <a:r>
              <a:rPr lang="en-US" b="0" dirty="0" smtClean="0"/>
              <a:t>Build and formally develop an operational-level C2 Cadre</a:t>
            </a:r>
          </a:p>
          <a:p>
            <a:pPr lvl="1"/>
            <a:r>
              <a:rPr lang="en-US" b="0" dirty="0" smtClean="0"/>
              <a:t>Provide them the tools, data and IT infrastructure on the leading edge of technology</a:t>
            </a:r>
          </a:p>
          <a:p>
            <a:pPr lvl="1"/>
            <a:r>
              <a:rPr lang="en-US" b="0" dirty="0" smtClean="0"/>
              <a:t>Exploit purpose-built opportunities to explore enhanced C2 processes and concepts</a:t>
            </a:r>
            <a:endParaRPr lang="en-US" b="0" dirty="0"/>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8</a:t>
            </a:fld>
            <a:endParaRPr lang="en-US" dirty="0">
              <a:solidFill>
                <a:srgbClr val="808080"/>
              </a:solidFill>
            </a:endParaRPr>
          </a:p>
        </p:txBody>
      </p:sp>
      <p:grpSp>
        <p:nvGrpSpPr>
          <p:cNvPr id="13" name="Group 12"/>
          <p:cNvGrpSpPr/>
          <p:nvPr/>
        </p:nvGrpSpPr>
        <p:grpSpPr>
          <a:xfrm>
            <a:off x="6268279" y="2743200"/>
            <a:ext cx="5764559" cy="3410362"/>
            <a:chOff x="6268279" y="2743200"/>
            <a:chExt cx="5764559" cy="3410362"/>
          </a:xfrm>
        </p:grpSpPr>
        <p:sp>
          <p:nvSpPr>
            <p:cNvPr id="10" name="Freeform 9"/>
            <p:cNvSpPr/>
            <p:nvPr/>
          </p:nvSpPr>
          <p:spPr>
            <a:xfrm>
              <a:off x="8172173" y="2743200"/>
              <a:ext cx="1983408" cy="1172127"/>
            </a:xfrm>
            <a:custGeom>
              <a:avLst/>
              <a:gdLst>
                <a:gd name="connsiteX0" fmla="*/ 0 w 1983408"/>
                <a:gd name="connsiteY0" fmla="*/ 1172127 h 1172127"/>
                <a:gd name="connsiteX1" fmla="*/ 991701 w 1983408"/>
                <a:gd name="connsiteY1" fmla="*/ 0 h 1172127"/>
                <a:gd name="connsiteX2" fmla="*/ 991707 w 1983408"/>
                <a:gd name="connsiteY2" fmla="*/ 0 h 1172127"/>
                <a:gd name="connsiteX3" fmla="*/ 1983408 w 1983408"/>
                <a:gd name="connsiteY3" fmla="*/ 1172127 h 1172127"/>
                <a:gd name="connsiteX4" fmla="*/ 0 w 1983408"/>
                <a:gd name="connsiteY4" fmla="*/ 1172127 h 1172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408" h="1172127">
                  <a:moveTo>
                    <a:pt x="0" y="1172127"/>
                  </a:moveTo>
                  <a:lnTo>
                    <a:pt x="991701" y="0"/>
                  </a:lnTo>
                  <a:lnTo>
                    <a:pt x="991707" y="0"/>
                  </a:lnTo>
                  <a:lnTo>
                    <a:pt x="1983408" y="1172127"/>
                  </a:lnTo>
                  <a:lnTo>
                    <a:pt x="0" y="1172127"/>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shade val="80000"/>
                <a:hueOff val="0"/>
                <a:satOff val="0"/>
                <a:lumOff val="0"/>
                <a:alphaOff val="0"/>
              </a:schemeClr>
            </a:fillRef>
            <a:effectRef idx="2">
              <a:schemeClr val="accent2">
                <a:shade val="80000"/>
                <a:hueOff val="0"/>
                <a:satOff val="0"/>
                <a:lumOff val="0"/>
                <a:alphaOff val="0"/>
              </a:schemeClr>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dirty="0" smtClean="0"/>
            </a:p>
            <a:p>
              <a:pPr lvl="0" algn="ctr" defTabSz="977900">
                <a:lnSpc>
                  <a:spcPct val="90000"/>
                </a:lnSpc>
                <a:spcBef>
                  <a:spcPct val="0"/>
                </a:spcBef>
                <a:spcAft>
                  <a:spcPct val="35000"/>
                </a:spcAft>
              </a:pPr>
              <a:r>
                <a:rPr lang="en-US" sz="2200" kern="1200" dirty="0" smtClean="0"/>
                <a:t>C2</a:t>
              </a:r>
            </a:p>
            <a:p>
              <a:pPr lvl="0" algn="ctr" defTabSz="977900">
                <a:lnSpc>
                  <a:spcPct val="90000"/>
                </a:lnSpc>
                <a:spcBef>
                  <a:spcPct val="0"/>
                </a:spcBef>
                <a:spcAft>
                  <a:spcPct val="35000"/>
                </a:spcAft>
              </a:pPr>
              <a:r>
                <a:rPr lang="en-US" sz="2200" kern="1200" dirty="0" smtClean="0"/>
                <a:t>Concepts</a:t>
              </a:r>
              <a:endParaRPr lang="en-US" sz="2200" kern="1200" dirty="0"/>
            </a:p>
          </p:txBody>
        </p:sp>
        <p:sp>
          <p:nvSpPr>
            <p:cNvPr id="11" name="Freeform 10"/>
            <p:cNvSpPr/>
            <p:nvPr/>
          </p:nvSpPr>
          <p:spPr>
            <a:xfrm>
              <a:off x="7169401" y="3915327"/>
              <a:ext cx="3962453" cy="1172127"/>
            </a:xfrm>
            <a:custGeom>
              <a:avLst/>
              <a:gdLst>
                <a:gd name="connsiteX0" fmla="*/ 0 w 3962453"/>
                <a:gd name="connsiteY0" fmla="*/ 1172127 h 1172127"/>
                <a:gd name="connsiteX1" fmla="*/ 991701 w 3962453"/>
                <a:gd name="connsiteY1" fmla="*/ 0 h 1172127"/>
                <a:gd name="connsiteX2" fmla="*/ 2970752 w 3962453"/>
                <a:gd name="connsiteY2" fmla="*/ 0 h 1172127"/>
                <a:gd name="connsiteX3" fmla="*/ 3962453 w 3962453"/>
                <a:gd name="connsiteY3" fmla="*/ 1172127 h 1172127"/>
                <a:gd name="connsiteX4" fmla="*/ 0 w 3962453"/>
                <a:gd name="connsiteY4" fmla="*/ 1172127 h 1172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453" h="1172127">
                  <a:moveTo>
                    <a:pt x="0" y="1172127"/>
                  </a:moveTo>
                  <a:lnTo>
                    <a:pt x="991701" y="0"/>
                  </a:lnTo>
                  <a:lnTo>
                    <a:pt x="2970752" y="0"/>
                  </a:lnTo>
                  <a:lnTo>
                    <a:pt x="3962453" y="1172127"/>
                  </a:lnTo>
                  <a:lnTo>
                    <a:pt x="0" y="1172127"/>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shade val="80000"/>
                <a:hueOff val="0"/>
                <a:satOff val="-5541"/>
                <a:lumOff val="14224"/>
                <a:alphaOff val="0"/>
              </a:schemeClr>
            </a:fillRef>
            <a:effectRef idx="2">
              <a:schemeClr val="accent2">
                <a:shade val="80000"/>
                <a:hueOff val="0"/>
                <a:satOff val="-5541"/>
                <a:lumOff val="14224"/>
                <a:alphaOff val="0"/>
              </a:schemeClr>
            </a:effectRef>
            <a:fontRef idx="minor">
              <a:schemeClr val="lt1"/>
            </a:fontRef>
          </p:style>
          <p:txBody>
            <a:bodyPr spcFirstLastPara="0" vert="horz" wrap="square" lIns="721370" tIns="27940" rIns="721369" bIns="27940" numCol="1" spcCol="1270" anchor="ctr" anchorCtr="0">
              <a:noAutofit/>
            </a:bodyPr>
            <a:lstStyle/>
            <a:p>
              <a:pPr lvl="0" algn="ctr" defTabSz="977900">
                <a:lnSpc>
                  <a:spcPct val="90000"/>
                </a:lnSpc>
                <a:spcBef>
                  <a:spcPct val="0"/>
                </a:spcBef>
                <a:spcAft>
                  <a:spcPct val="35000"/>
                </a:spcAft>
              </a:pPr>
              <a:r>
                <a:rPr lang="en-US" sz="2200" kern="1200" dirty="0" smtClean="0"/>
                <a:t>Leading Edge</a:t>
              </a:r>
            </a:p>
            <a:p>
              <a:pPr lvl="0" algn="ctr" defTabSz="977900">
                <a:lnSpc>
                  <a:spcPct val="90000"/>
                </a:lnSpc>
                <a:spcBef>
                  <a:spcPct val="0"/>
                </a:spcBef>
                <a:spcAft>
                  <a:spcPct val="35000"/>
                </a:spcAft>
              </a:pPr>
              <a:r>
                <a:rPr lang="en-US" sz="2200" kern="1200" dirty="0" smtClean="0"/>
                <a:t>Technology</a:t>
              </a:r>
              <a:endParaRPr lang="en-US" sz="2200" kern="1200" dirty="0"/>
            </a:p>
          </p:txBody>
        </p:sp>
        <p:sp>
          <p:nvSpPr>
            <p:cNvPr id="12" name="Freeform 11"/>
            <p:cNvSpPr/>
            <p:nvPr/>
          </p:nvSpPr>
          <p:spPr>
            <a:xfrm>
              <a:off x="6268279" y="4981435"/>
              <a:ext cx="5764559" cy="1172127"/>
            </a:xfrm>
            <a:custGeom>
              <a:avLst/>
              <a:gdLst>
                <a:gd name="connsiteX0" fmla="*/ 0 w 5844073"/>
                <a:gd name="connsiteY0" fmla="*/ 1172127 h 1172127"/>
                <a:gd name="connsiteX1" fmla="*/ 991701 w 5844073"/>
                <a:gd name="connsiteY1" fmla="*/ 0 h 1172127"/>
                <a:gd name="connsiteX2" fmla="*/ 4852372 w 5844073"/>
                <a:gd name="connsiteY2" fmla="*/ 0 h 1172127"/>
                <a:gd name="connsiteX3" fmla="*/ 5844073 w 5844073"/>
                <a:gd name="connsiteY3" fmla="*/ 1172127 h 1172127"/>
                <a:gd name="connsiteX4" fmla="*/ 0 w 5844073"/>
                <a:gd name="connsiteY4" fmla="*/ 1172127 h 1172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4073" h="1172127">
                  <a:moveTo>
                    <a:pt x="0" y="1172127"/>
                  </a:moveTo>
                  <a:lnTo>
                    <a:pt x="991701" y="0"/>
                  </a:lnTo>
                  <a:lnTo>
                    <a:pt x="4852372" y="0"/>
                  </a:lnTo>
                  <a:lnTo>
                    <a:pt x="5844073" y="1172127"/>
                  </a:lnTo>
                  <a:lnTo>
                    <a:pt x="0" y="1172127"/>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shade val="80000"/>
                <a:hueOff val="0"/>
                <a:satOff val="-11081"/>
                <a:lumOff val="28449"/>
                <a:alphaOff val="0"/>
              </a:schemeClr>
            </a:fillRef>
            <a:effectRef idx="2">
              <a:schemeClr val="accent2">
                <a:shade val="80000"/>
                <a:hueOff val="0"/>
                <a:satOff val="-11081"/>
                <a:lumOff val="28449"/>
                <a:alphaOff val="0"/>
              </a:schemeClr>
            </a:effectRef>
            <a:fontRef idx="minor">
              <a:schemeClr val="lt1"/>
            </a:fontRef>
          </p:style>
          <p:txBody>
            <a:bodyPr spcFirstLastPara="0" vert="horz" wrap="square" lIns="1050652" tIns="27940" rIns="1050653"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Professionally developed MDC2 Cadre</a:t>
              </a:r>
              <a:endParaRPr lang="en-US" sz="2200" kern="1200" dirty="0">
                <a:solidFill>
                  <a:schemeClr val="tx1"/>
                </a:solidFill>
              </a:endParaRPr>
            </a:p>
          </p:txBody>
        </p:sp>
      </p:grpSp>
      <p:sp>
        <p:nvSpPr>
          <p:cNvPr id="14" name="TextBox 13"/>
          <p:cNvSpPr txBox="1"/>
          <p:nvPr/>
        </p:nvSpPr>
        <p:spPr>
          <a:xfrm>
            <a:off x="265043" y="4828834"/>
            <a:ext cx="5711687" cy="1477328"/>
          </a:xfrm>
          <a:prstGeom prst="rect">
            <a:avLst/>
          </a:prstGeom>
          <a:solidFill>
            <a:schemeClr val="bg1">
              <a:lumMod val="85000"/>
            </a:schemeClr>
          </a:solidFill>
          <a:ln w="28575">
            <a:solidFill>
              <a:schemeClr val="tx1"/>
            </a:solidFill>
          </a:ln>
          <a:effectLst>
            <a:innerShdw blurRad="63500" dist="50800" dir="2700000">
              <a:prstClr val="black">
                <a:alpha val="50000"/>
              </a:prstClr>
            </a:innerShdw>
          </a:effectLst>
        </p:spPr>
        <p:txBody>
          <a:bodyPr wrap="square" rtlCol="0">
            <a:spAutoFit/>
          </a:bodyPr>
          <a:lstStyle/>
          <a:p>
            <a:pPr algn="ctr"/>
            <a:r>
              <a:rPr lang="en-US" b="1" dirty="0" smtClean="0"/>
              <a:t>Key is to build processes, procedures, forums and mechanisms to allow continual development of experts, tools and concepts.</a:t>
            </a:r>
          </a:p>
          <a:p>
            <a:pPr algn="ctr"/>
            <a:endParaRPr lang="en-US" b="1" dirty="0"/>
          </a:p>
          <a:p>
            <a:pPr algn="ctr"/>
            <a:r>
              <a:rPr lang="en-US" b="1" dirty="0" smtClean="0"/>
              <a:t>Success is about processes not products</a:t>
            </a:r>
            <a:endParaRPr lang="en-US" b="1" dirty="0"/>
          </a:p>
        </p:txBody>
      </p:sp>
    </p:spTree>
    <p:extLst>
      <p:ext uri="{BB962C8B-B14F-4D97-AF65-F5344CB8AC3E}">
        <p14:creationId xmlns:p14="http://schemas.microsoft.com/office/powerpoint/2010/main" val="5667727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Enlisted Force</a:t>
            </a:r>
            <a:endParaRPr lang="en-US" dirty="0"/>
          </a:p>
        </p:txBody>
      </p:sp>
      <p:sp>
        <p:nvSpPr>
          <p:cNvPr id="4" name="Content Placeholder 3"/>
          <p:cNvSpPr>
            <a:spLocks noGrp="1"/>
          </p:cNvSpPr>
          <p:nvPr>
            <p:ph idx="1"/>
          </p:nvPr>
        </p:nvSpPr>
        <p:spPr>
          <a:xfrm>
            <a:off x="484515" y="1431235"/>
            <a:ext cx="11197167" cy="4565216"/>
          </a:xfrm>
        </p:spPr>
        <p:txBody>
          <a:bodyPr/>
          <a:lstStyle/>
          <a:p>
            <a:r>
              <a:rPr lang="en-US" dirty="0" smtClean="0"/>
              <a:t>Institutional Competencies</a:t>
            </a:r>
          </a:p>
          <a:p>
            <a:pPr lvl="1"/>
            <a:r>
              <a:rPr lang="en-US" dirty="0" smtClean="0"/>
              <a:t>EPME, Professional Development</a:t>
            </a:r>
          </a:p>
          <a:p>
            <a:r>
              <a:rPr lang="en-US" dirty="0" smtClean="0"/>
              <a:t>Leverage talent management</a:t>
            </a:r>
          </a:p>
          <a:p>
            <a:endParaRPr lang="en-US" dirty="0" smtClean="0"/>
          </a:p>
          <a:p>
            <a:r>
              <a:rPr lang="en-US" dirty="0" smtClean="0"/>
              <a:t>Be creative!     Embrace cultural change!      Think “Yes, if…”</a:t>
            </a:r>
          </a:p>
          <a:p>
            <a:endParaRPr lang="en-US" dirty="0"/>
          </a:p>
          <a:p>
            <a:endParaRPr lang="en-US" dirty="0"/>
          </a:p>
          <a:p>
            <a:endParaRPr lang="en-US" dirty="0"/>
          </a:p>
        </p:txBody>
      </p:sp>
      <p:sp>
        <p:nvSpPr>
          <p:cNvPr id="2" name="Slide Number Placeholder 1"/>
          <p:cNvSpPr>
            <a:spLocks noGrp="1"/>
          </p:cNvSpPr>
          <p:nvPr>
            <p:ph type="sldNum" sz="quarter" idx="11"/>
          </p:nvPr>
        </p:nvSpPr>
        <p:spPr/>
        <p:txBody>
          <a:bodyPr/>
          <a:lstStyle/>
          <a:p>
            <a:pPr>
              <a:defRPr/>
            </a:pPr>
            <a:fld id="{5A3DD686-7489-48DA-B652-1BB4DD80DFD4}" type="slidenum">
              <a:rPr lang="en-US" smtClean="0">
                <a:solidFill>
                  <a:srgbClr val="FFFFFF">
                    <a:lumMod val="50000"/>
                  </a:srgbClr>
                </a:solidFill>
              </a:rPr>
              <a:pPr>
                <a:defRPr/>
              </a:pPr>
              <a:t>9</a:t>
            </a:fld>
            <a:endParaRPr lang="en-US" dirty="0">
              <a:solidFill>
                <a:srgbClr val="808080"/>
              </a:solidFill>
            </a:endParaRPr>
          </a:p>
        </p:txBody>
      </p:sp>
    </p:spTree>
    <p:extLst>
      <p:ext uri="{BB962C8B-B14F-4D97-AF65-F5344CB8AC3E}">
        <p14:creationId xmlns:p14="http://schemas.microsoft.com/office/powerpoint/2010/main" val="16553858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245C33CD292A249A58DE9771B870712" ma:contentTypeVersion="0" ma:contentTypeDescription="Create a new document." ma:contentTypeScope="" ma:versionID="996d2a73d10501995fbed3018439d354">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8D19940-C694-4932-A451-D2479E72328E}">
  <ds:schemaRefs>
    <ds:schemaRef ds:uri="http://schemas.microsoft.com/sharepoint/v3/contenttype/forms"/>
  </ds:schemaRefs>
</ds:datastoreItem>
</file>

<file path=customXml/itemProps2.xml><?xml version="1.0" encoding="utf-8"?>
<ds:datastoreItem xmlns:ds="http://schemas.openxmlformats.org/officeDocument/2006/customXml" ds:itemID="{61353F57-FD9D-4673-843E-3E284516B1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300C353-6312-4C83-933F-A76998AE5D47}">
  <ds:schemaRefs>
    <ds:schemaRef ds:uri="http://purl.org/dc/elements/1.1/"/>
    <ds:schemaRef ds:uri="http://purl.org/dc/dcmitype/"/>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4848</TotalTime>
  <Words>1183</Words>
  <Application>Microsoft Macintosh PowerPoint</Application>
  <PresentationFormat>Custom</PresentationFormat>
  <Paragraphs>150</Paragraphs>
  <Slides>10</Slides>
  <Notes>3</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USAF(Unclas)</vt:lpstr>
      <vt:lpstr>PowerPoint Presentation</vt:lpstr>
      <vt:lpstr>As a reminder…</vt:lpstr>
      <vt:lpstr>Challenge</vt:lpstr>
      <vt:lpstr>Attributes of critical C2 functions</vt:lpstr>
      <vt:lpstr>Future Warfare</vt:lpstr>
      <vt:lpstr> Vision for Multi-Domain Operations</vt:lpstr>
      <vt:lpstr>What does this mean for operations?</vt:lpstr>
      <vt:lpstr>Overarching Plan of Attack</vt:lpstr>
      <vt:lpstr>Enlisted Force</vt:lpstr>
      <vt:lpstr>QUESTIONS?</vt:lpstr>
    </vt:vector>
  </TitlesOfParts>
  <Company>U.S. Air Force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 #2 Recent Accomplishments</dc:title>
  <dc:creator>Eric Peterson</dc:creator>
  <cp:lastModifiedBy>Henry Davis Baird</cp:lastModifiedBy>
  <cp:revision>240</cp:revision>
  <cp:lastPrinted>2017-05-22T15:34:32Z</cp:lastPrinted>
  <dcterms:created xsi:type="dcterms:W3CDTF">2017-05-05T22:20:19Z</dcterms:created>
  <dcterms:modified xsi:type="dcterms:W3CDTF">2017-08-21T20:19:24Z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0x0101002245C33CD292A249A58DE9771B870712</vt:lpwstr>
  </property>
</Properties>
</file>