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65" r:id="rId5"/>
    <p:sldId id="399" r:id="rId6"/>
    <p:sldId id="280" r:id="rId7"/>
    <p:sldId id="328" r:id="rId8"/>
    <p:sldId id="404" r:id="rId9"/>
    <p:sldId id="406" r:id="rId10"/>
    <p:sldId id="400" r:id="rId11"/>
    <p:sldId id="392" r:id="rId12"/>
    <p:sldId id="396" r:id="rId13"/>
    <p:sldId id="397" r:id="rId14"/>
    <p:sldId id="394" r:id="rId15"/>
    <p:sldId id="395" r:id="rId16"/>
    <p:sldId id="372" r:id="rId17"/>
    <p:sldId id="390" r:id="rId18"/>
    <p:sldId id="402" r:id="rId19"/>
    <p:sldId id="403" r:id="rId20"/>
    <p:sldId id="405"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5E5E"/>
    <a:srgbClr val="FFFF99"/>
    <a:srgbClr val="9966FF"/>
    <a:srgbClr val="000000"/>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1" autoAdjust="0"/>
    <p:restoredTop sz="86032" autoAdjust="0"/>
  </p:normalViewPr>
  <p:slideViewPr>
    <p:cSldViewPr snapToGrid="0">
      <p:cViewPr varScale="1">
        <p:scale>
          <a:sx n="88" d="100"/>
          <a:sy n="88" d="100"/>
        </p:scale>
        <p:origin x="-408" y="-11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CC0E7FD-CA45-4D5C-A8CB-86C8506FD15A}" type="datetimeFigureOut">
              <a:rPr lang="en-US" smtClean="0"/>
              <a:t>8/21/17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05DADF9-7DC8-48C2-8EB9-54684AB2295F}" type="slidenum">
              <a:rPr lang="en-US" smtClean="0"/>
              <a:t>‹#›</a:t>
            </a:fld>
            <a:endParaRPr lang="en-US"/>
          </a:p>
        </p:txBody>
      </p:sp>
    </p:spTree>
    <p:extLst>
      <p:ext uri="{BB962C8B-B14F-4D97-AF65-F5344CB8AC3E}">
        <p14:creationId xmlns:p14="http://schemas.microsoft.com/office/powerpoint/2010/main" val="2245572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3FB7272-D954-4397-B612-A34B18275158}" type="slidenum">
              <a:rPr lang="en-US" smtClean="0">
                <a:solidFill>
                  <a:srgbClr val="000000"/>
                </a:solidFill>
                <a:latin typeface="Arial" pitchFamily="34" charset="0"/>
              </a:rPr>
              <a:pPr/>
              <a:t>1</a:t>
            </a:fld>
            <a:endParaRPr lang="en-US" dirty="0" smtClean="0">
              <a:solidFill>
                <a:srgbClr val="000000"/>
              </a:solidFill>
              <a:latin typeface="Arial" pitchFamily="34" charset="0"/>
            </a:endParaRPr>
          </a:p>
        </p:txBody>
      </p:sp>
      <p:sp>
        <p:nvSpPr>
          <p:cNvPr id="40963" name="Rectangle 2"/>
          <p:cNvSpPr>
            <a:spLocks noGrp="1" noRot="1" noChangeAspect="1" noChangeArrowheads="1" noTextEdit="1"/>
          </p:cNvSpPr>
          <p:nvPr>
            <p:ph type="sldImg"/>
          </p:nvPr>
        </p:nvSpPr>
        <p:spPr>
          <a:xfrm>
            <a:off x="431800" y="708025"/>
            <a:ext cx="6302375" cy="3544888"/>
          </a:xfrm>
          <a:ln/>
        </p:spPr>
      </p:sp>
      <p:sp>
        <p:nvSpPr>
          <p:cNvPr id="40964" name="Rectangle 3"/>
          <p:cNvSpPr>
            <a:spLocks noGrp="1" noChangeArrowheads="1"/>
          </p:cNvSpPr>
          <p:nvPr>
            <p:ph type="body" idx="1"/>
          </p:nvPr>
        </p:nvSpPr>
        <p:spPr>
          <a:noFill/>
          <a:ln/>
        </p:spPr>
        <p:txBody>
          <a:bodyPr/>
          <a:lstStyle/>
          <a:p>
            <a:endParaRPr lang="ru-RU" dirty="0" smtClean="0"/>
          </a:p>
        </p:txBody>
      </p:sp>
    </p:spTree>
    <p:extLst>
      <p:ext uri="{BB962C8B-B14F-4D97-AF65-F5344CB8AC3E}">
        <p14:creationId xmlns:p14="http://schemas.microsoft.com/office/powerpoint/2010/main" val="2337324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Primary Reason for Change is the Security Environment</a:t>
            </a:r>
            <a:r>
              <a:rPr lang="en-US" altLang="en-US" sz="1200" baseline="0" dirty="0" smtClean="0"/>
              <a:t> that we expect in 2030 and beyond</a:t>
            </a:r>
          </a:p>
          <a:p>
            <a:endParaRPr lang="en-US" altLang="en-US" sz="1200" dirty="0" smtClean="0"/>
          </a:p>
          <a:p>
            <a:r>
              <a:rPr lang="en-US" altLang="en-US" sz="1200" dirty="0" smtClean="0"/>
              <a:t>Security Environment of 2030 will have “Increased threats to negate our advantages in space domain, increased quantity and sophistication of cyber threats and air threats including hypersonic weapons, low observable cruise missiles and sophisticated conventional ballistic missile systems</a:t>
            </a:r>
            <a:endParaRPr lang="en-US" dirty="0"/>
          </a:p>
        </p:txBody>
      </p:sp>
      <p:sp>
        <p:nvSpPr>
          <p:cNvPr id="4" name="Slide Number Placeholder 3"/>
          <p:cNvSpPr>
            <a:spLocks noGrp="1"/>
          </p:cNvSpPr>
          <p:nvPr>
            <p:ph type="sldNum" sz="quarter" idx="10"/>
          </p:nvPr>
        </p:nvSpPr>
        <p:spPr/>
        <p:txBody>
          <a:bodyPr/>
          <a:lstStyle/>
          <a:p>
            <a:fld id="{705DADF9-7DC8-48C2-8EB9-54684AB2295F}" type="slidenum">
              <a:rPr lang="en-US" smtClean="0"/>
              <a:t>2</a:t>
            </a:fld>
            <a:endParaRPr lang="en-US"/>
          </a:p>
        </p:txBody>
      </p:sp>
    </p:spTree>
    <p:extLst>
      <p:ext uri="{BB962C8B-B14F-4D97-AF65-F5344CB8AC3E}">
        <p14:creationId xmlns:p14="http://schemas.microsoft.com/office/powerpoint/2010/main" val="614554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en-US" sz="1200" dirty="0" smtClean="0"/>
              <a:t>“Projected AF force structure is not capable of fighting and winning against this array of potential adversary capabilities”</a:t>
            </a:r>
          </a:p>
          <a:p>
            <a:pPr marL="0" indent="0">
              <a:buNone/>
            </a:pPr>
            <a:r>
              <a:rPr lang="en-US" altLang="en-US" sz="1200" dirty="0" smtClean="0"/>
              <a:t>AF must develop “multi-domain capabilities and capacity”</a:t>
            </a:r>
          </a:p>
          <a:p>
            <a:pPr marL="0" indent="0">
              <a:buNone/>
            </a:pPr>
            <a:r>
              <a:rPr lang="en-US" altLang="en-US" sz="1200" u="sng" dirty="0" smtClean="0">
                <a:solidFill>
                  <a:schemeClr val="accent2"/>
                </a:solidFill>
              </a:rPr>
              <a:t>Future War</a:t>
            </a:r>
            <a:r>
              <a:rPr lang="en-US" altLang="en-US" sz="1200" dirty="0" smtClean="0">
                <a:solidFill>
                  <a:schemeClr val="accent2"/>
                </a:solidFill>
              </a:rPr>
              <a:t>: </a:t>
            </a:r>
            <a:r>
              <a:rPr lang="en-US" altLang="en-US" sz="1200" dirty="0" smtClean="0"/>
              <a:t>Multi-regional, Multi-domain, Joint, Coalition and High</a:t>
            </a:r>
            <a:r>
              <a:rPr lang="en-US" altLang="en-US" sz="1200" baseline="0" dirty="0" smtClean="0"/>
              <a:t> Velocity Ops Tempo</a:t>
            </a:r>
            <a:endParaRPr lang="en-US" altLang="en-US" sz="1200" dirty="0" smtClean="0"/>
          </a:p>
          <a:p>
            <a:pPr marL="0" indent="0">
              <a:buNone/>
            </a:pPr>
            <a:endParaRPr lang="en-US" altLang="en-US" sz="1200" dirty="0" smtClean="0"/>
          </a:p>
          <a:p>
            <a:pPr marL="0" indent="0">
              <a:buNone/>
            </a:pPr>
            <a:r>
              <a:rPr lang="en-US" altLang="en-US" sz="1200" dirty="0" smtClean="0"/>
              <a:t>4</a:t>
            </a:r>
            <a:r>
              <a:rPr lang="en-US" altLang="en-US" sz="1200" baseline="0" dirty="0" smtClean="0"/>
              <a:t> of these features create seams that must be managed…and the high velocity feature will require us to have the operational agility to navigate these seams expertly and thereby mitigate any operational impact they may otherwise cause</a:t>
            </a: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fld id="{705DADF9-7DC8-48C2-8EB9-54684AB2295F}" type="slidenum">
              <a:rPr lang="en-US" smtClean="0"/>
              <a:t>3</a:t>
            </a:fld>
            <a:endParaRPr lang="en-US"/>
          </a:p>
        </p:txBody>
      </p:sp>
    </p:spTree>
    <p:extLst>
      <p:ext uri="{BB962C8B-B14F-4D97-AF65-F5344CB8AC3E}">
        <p14:creationId xmlns:p14="http://schemas.microsoft.com/office/powerpoint/2010/main" val="1247445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solidFill>
                  <a:schemeClr val="accent2"/>
                </a:solidFill>
              </a:rPr>
              <a:t>Future wars will be decided by the side with an information advantage</a:t>
            </a:r>
          </a:p>
          <a:p>
            <a:pPr lvl="1"/>
            <a:r>
              <a:rPr lang="en-US" sz="1800" dirty="0" smtClean="0"/>
              <a:t>I&amp;W, resolving “gray zone” with attribution, intent determination, COG transparency</a:t>
            </a:r>
          </a:p>
          <a:p>
            <a:pPr lvl="1"/>
            <a:r>
              <a:rPr lang="en-US" sz="1800" dirty="0" smtClean="0"/>
              <a:t>Therefore, we must wield information like firepower with C2 software as weapons</a:t>
            </a:r>
          </a:p>
          <a:p>
            <a:r>
              <a:rPr lang="en-US" sz="1800" dirty="0" smtClean="0">
                <a:solidFill>
                  <a:schemeClr val="accent2"/>
                </a:solidFill>
              </a:rPr>
              <a:t>We must be postured to respond to relevant information with high velocity decision-making</a:t>
            </a:r>
          </a:p>
          <a:p>
            <a:pPr lvl="1"/>
            <a:r>
              <a:rPr lang="en-US" sz="1800" dirty="0" smtClean="0"/>
              <a:t>Machine-to-machine decision-making where appropriate</a:t>
            </a:r>
          </a:p>
          <a:p>
            <a:pPr lvl="1"/>
            <a:r>
              <a:rPr lang="en-US" sz="1800" dirty="0" smtClean="0"/>
              <a:t>Systems which “tee up” and prime decision-makers to act on response options</a:t>
            </a:r>
          </a:p>
          <a:p>
            <a:r>
              <a:rPr lang="en-US" sz="1800" dirty="0" smtClean="0">
                <a:solidFill>
                  <a:schemeClr val="accent2"/>
                </a:solidFill>
              </a:rPr>
              <a:t>We must be able to create complex, simultaneous dilemmas for adversary</a:t>
            </a:r>
          </a:p>
          <a:p>
            <a:pPr lvl="1"/>
            <a:r>
              <a:rPr lang="en-US" sz="1800" dirty="0" smtClean="0"/>
              <a:t>Attack vectors must come from all domains to complicate defense</a:t>
            </a:r>
          </a:p>
          <a:p>
            <a:pPr lvl="1"/>
            <a:r>
              <a:rPr lang="en-US" sz="1800" dirty="0" smtClean="0"/>
              <a:t>Response resiliency derived from effects disaggregation across domains</a:t>
            </a:r>
          </a:p>
          <a:p>
            <a:pPr lvl="1"/>
            <a:r>
              <a:rPr lang="en-US" sz="1800" dirty="0" smtClean="0"/>
              <a:t>Synchronized, integrated and massed effects</a:t>
            </a:r>
          </a:p>
          <a:p>
            <a:r>
              <a:rPr lang="en-US" sz="1800" dirty="0" smtClean="0">
                <a:solidFill>
                  <a:schemeClr val="accent2"/>
                </a:solidFill>
              </a:rPr>
              <a:t>We must have self-healing systems with perpetually optimized operations</a:t>
            </a:r>
          </a:p>
          <a:p>
            <a:pPr lvl="1"/>
            <a:r>
              <a:rPr lang="en-US" sz="1800" dirty="0" smtClean="0"/>
              <a:t>Shortfalls and vulnerabilities immediately addressed to create continuous pressure on adversary</a:t>
            </a:r>
          </a:p>
          <a:p>
            <a:endParaRPr lang="en-US" dirty="0"/>
          </a:p>
        </p:txBody>
      </p:sp>
      <p:sp>
        <p:nvSpPr>
          <p:cNvPr id="4" name="Slide Number Placeholder 3"/>
          <p:cNvSpPr>
            <a:spLocks noGrp="1"/>
          </p:cNvSpPr>
          <p:nvPr>
            <p:ph type="sldNum" sz="quarter" idx="10"/>
          </p:nvPr>
        </p:nvSpPr>
        <p:spPr/>
        <p:txBody>
          <a:bodyPr/>
          <a:lstStyle/>
          <a:p>
            <a:fld id="{705DADF9-7DC8-48C2-8EB9-54684AB2295F}" type="slidenum">
              <a:rPr lang="en-US" smtClean="0"/>
              <a:t>4</a:t>
            </a:fld>
            <a:endParaRPr lang="en-US"/>
          </a:p>
        </p:txBody>
      </p:sp>
    </p:spTree>
    <p:extLst>
      <p:ext uri="{BB962C8B-B14F-4D97-AF65-F5344CB8AC3E}">
        <p14:creationId xmlns:p14="http://schemas.microsoft.com/office/powerpoint/2010/main" val="155657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508000" y="6451600"/>
            <a:ext cx="11176000" cy="0"/>
          </a:xfrm>
          <a:prstGeom prst="line">
            <a:avLst/>
          </a:prstGeom>
          <a:noFill/>
          <a:ln w="57150">
            <a:solidFill>
              <a:srgbClr val="0C2D83"/>
            </a:solidFill>
            <a:round/>
            <a:headEnd/>
            <a:tailEnd/>
          </a:ln>
          <a:effectLst/>
        </p:spPr>
        <p:txBody>
          <a:bodyPr wrap="none" anchor="ctr"/>
          <a:lstStyle/>
          <a:p>
            <a:pPr algn="ctr" eaLnBrk="0" fontAlgn="base" hangingPunct="0">
              <a:spcBef>
                <a:spcPct val="0"/>
              </a:spcBef>
              <a:spcAft>
                <a:spcPct val="0"/>
              </a:spcAft>
              <a:defRPr/>
            </a:pPr>
            <a:endParaRPr lang="en-US" sz="1400" dirty="0">
              <a:solidFill>
                <a:srgbClr val="000000"/>
              </a:solidFill>
            </a:endParaRPr>
          </a:p>
        </p:txBody>
      </p:sp>
      <p:sp>
        <p:nvSpPr>
          <p:cNvPr id="4" name="Text Box 3"/>
          <p:cNvSpPr txBox="1">
            <a:spLocks noChangeArrowheads="1"/>
          </p:cNvSpPr>
          <p:nvPr/>
        </p:nvSpPr>
        <p:spPr bwMode="auto">
          <a:xfrm>
            <a:off x="1693333" y="1233489"/>
            <a:ext cx="8737600" cy="396875"/>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r>
              <a:rPr lang="en-US" sz="2000" b="1" i="1" dirty="0">
                <a:solidFill>
                  <a:srgbClr val="000000"/>
                </a:solidFill>
                <a:latin typeface="Century Schoolbook" pitchFamily="18" charset="0"/>
              </a:rPr>
              <a:t>I n t e g r i t y  -  S e r v i c e  -  E x c e l l e n c e</a:t>
            </a:r>
          </a:p>
        </p:txBody>
      </p:sp>
      <p:sp>
        <p:nvSpPr>
          <p:cNvPr id="5" name="Line 5"/>
          <p:cNvSpPr>
            <a:spLocks noChangeShapeType="1"/>
          </p:cNvSpPr>
          <p:nvPr/>
        </p:nvSpPr>
        <p:spPr bwMode="auto">
          <a:xfrm>
            <a:off x="508000" y="1231900"/>
            <a:ext cx="11176000" cy="0"/>
          </a:xfrm>
          <a:prstGeom prst="line">
            <a:avLst/>
          </a:prstGeom>
          <a:noFill/>
          <a:ln w="57150">
            <a:solidFill>
              <a:srgbClr val="0C2D83"/>
            </a:solidFill>
            <a:round/>
            <a:headEnd/>
            <a:tailEnd/>
          </a:ln>
          <a:effectLst/>
        </p:spPr>
        <p:txBody>
          <a:bodyPr wrap="none" anchor="ctr"/>
          <a:lstStyle/>
          <a:p>
            <a:pPr algn="ctr" eaLnBrk="0" fontAlgn="base" hangingPunct="0">
              <a:spcBef>
                <a:spcPct val="0"/>
              </a:spcBef>
              <a:spcAft>
                <a:spcPct val="0"/>
              </a:spcAft>
              <a:defRPr/>
            </a:pPr>
            <a:endParaRPr lang="en-US" sz="1400" dirty="0">
              <a:solidFill>
                <a:srgbClr val="000000"/>
              </a:solidFill>
            </a:endParaRPr>
          </a:p>
        </p:txBody>
      </p:sp>
      <p:sp>
        <p:nvSpPr>
          <p:cNvPr id="7" name="Text Box 14"/>
          <p:cNvSpPr txBox="1">
            <a:spLocks noChangeArrowheads="1"/>
          </p:cNvSpPr>
          <p:nvPr/>
        </p:nvSpPr>
        <p:spPr bwMode="auto">
          <a:xfrm>
            <a:off x="2900595" y="500063"/>
            <a:ext cx="6323077" cy="646331"/>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defRPr/>
            </a:pPr>
            <a:r>
              <a:rPr lang="en-US" sz="3600" b="1" i="1" dirty="0">
                <a:solidFill>
                  <a:srgbClr val="000000"/>
                </a:solidFill>
              </a:rPr>
              <a:t>Headquarters U.S. Air Force</a:t>
            </a:r>
          </a:p>
        </p:txBody>
      </p:sp>
      <p:sp>
        <p:nvSpPr>
          <p:cNvPr id="50191" name="Rectangle 15"/>
          <p:cNvSpPr>
            <a:spLocks noGrp="1" noChangeArrowheads="1"/>
          </p:cNvSpPr>
          <p:nvPr>
            <p:ph type="ctrTitle"/>
          </p:nvPr>
        </p:nvSpPr>
        <p:spPr>
          <a:xfrm>
            <a:off x="368301" y="1962150"/>
            <a:ext cx="11315700" cy="1600200"/>
          </a:xfrm>
        </p:spPr>
        <p:txBody>
          <a:bodyPr/>
          <a:lstStyle>
            <a:lvl1pPr>
              <a:defRPr sz="4400" i="0"/>
            </a:lvl1pPr>
          </a:lstStyle>
          <a:p>
            <a:r>
              <a:rPr lang="en-US"/>
              <a:t>Click to edit Master title style</a:t>
            </a:r>
          </a:p>
        </p:txBody>
      </p:sp>
      <p:sp>
        <p:nvSpPr>
          <p:cNvPr id="9" name="Rectangle 7"/>
          <p:cNvSpPr>
            <a:spLocks noGrp="1" noChangeArrowheads="1"/>
          </p:cNvSpPr>
          <p:nvPr>
            <p:ph type="sldNum" sz="quarter" idx="11"/>
          </p:nvPr>
        </p:nvSpPr>
        <p:spPr/>
        <p:txBody>
          <a:bodyPr/>
          <a:lstStyle>
            <a:lvl1pPr>
              <a:defRPr/>
            </a:lvl1pPr>
          </a:lstStyle>
          <a:p>
            <a:pPr>
              <a:defRPr/>
            </a:pPr>
            <a:fld id="{0C8B3FFA-99AC-4324-BD10-92BBEB903BFC}" type="slidenum">
              <a:rPr lang="en-US" smtClean="0">
                <a:solidFill>
                  <a:srgbClr val="FFFFFF">
                    <a:lumMod val="50000"/>
                  </a:srgbClr>
                </a:solidFill>
              </a:rPr>
              <a:pPr>
                <a:defRPr/>
              </a:pPr>
              <a:t>‹#›</a:t>
            </a:fld>
            <a:endParaRPr lang="en-US" dirty="0">
              <a:solidFill>
                <a:srgbClr val="808080"/>
              </a:solidFill>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7826" y="3177308"/>
            <a:ext cx="2896466" cy="3093927"/>
          </a:xfrm>
          <a:prstGeom prst="rect">
            <a:avLst/>
          </a:prstGeom>
        </p:spPr>
      </p:pic>
      <p:sp>
        <p:nvSpPr>
          <p:cNvPr id="13" name="TextBox 12"/>
          <p:cNvSpPr txBox="1"/>
          <p:nvPr userDrawn="1"/>
        </p:nvSpPr>
        <p:spPr>
          <a:xfrm>
            <a:off x="0" y="6581002"/>
            <a:ext cx="2641600" cy="276999"/>
          </a:xfrm>
          <a:prstGeom prst="rect">
            <a:avLst/>
          </a:prstGeom>
          <a:noFill/>
        </p:spPr>
        <p:txBody>
          <a:bodyPr wrap="square" rtlCol="0">
            <a:spAutoFit/>
          </a:bodyPr>
          <a:lstStyle/>
          <a:p>
            <a:r>
              <a:rPr lang="en-US" sz="1200" b="1" dirty="0" smtClean="0">
                <a:solidFill>
                  <a:srgbClr val="00B050"/>
                </a:solidFill>
              </a:rPr>
              <a:t>UNCLASSIFIED</a:t>
            </a:r>
            <a:endParaRPr lang="en-US" sz="1200" b="1" dirty="0">
              <a:solidFill>
                <a:srgbClr val="00B050"/>
              </a:solidFill>
            </a:endParaRPr>
          </a:p>
        </p:txBody>
      </p:sp>
      <p:sp>
        <p:nvSpPr>
          <p:cNvPr id="14" name="TextBox 13"/>
          <p:cNvSpPr txBox="1"/>
          <p:nvPr userDrawn="1"/>
        </p:nvSpPr>
        <p:spPr>
          <a:xfrm>
            <a:off x="9550400" y="0"/>
            <a:ext cx="2641600" cy="276999"/>
          </a:xfrm>
          <a:prstGeom prst="rect">
            <a:avLst/>
          </a:prstGeom>
          <a:noFill/>
        </p:spPr>
        <p:txBody>
          <a:bodyPr wrap="square" rtlCol="0">
            <a:spAutoFit/>
          </a:bodyPr>
          <a:lstStyle/>
          <a:p>
            <a:pPr algn="r"/>
            <a:r>
              <a:rPr lang="en-US" sz="1200" b="1" dirty="0" smtClean="0">
                <a:solidFill>
                  <a:srgbClr val="00B050"/>
                </a:solidFill>
              </a:rPr>
              <a:t>UNCLASSIFIED</a:t>
            </a:r>
            <a:endParaRPr lang="en-US" sz="1200" b="1" dirty="0">
              <a:solidFill>
                <a:srgbClr val="00B050"/>
              </a:solidFill>
            </a:endParaRPr>
          </a:p>
        </p:txBody>
      </p:sp>
    </p:spTree>
    <p:extLst>
      <p:ext uri="{BB962C8B-B14F-4D97-AF65-F5344CB8AC3E}">
        <p14:creationId xmlns:p14="http://schemas.microsoft.com/office/powerpoint/2010/main" val="414805278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As of: </a:t>
            </a:r>
            <a:endParaRPr lang="en-US"/>
          </a:p>
        </p:txBody>
      </p:sp>
      <p:sp>
        <p:nvSpPr>
          <p:cNvPr id="5" name="Slide Number Placeholder 4"/>
          <p:cNvSpPr>
            <a:spLocks noGrp="1"/>
          </p:cNvSpPr>
          <p:nvPr>
            <p:ph type="sldNum" sz="quarter" idx="11"/>
          </p:nvPr>
        </p:nvSpPr>
        <p:spPr/>
        <p:txBody>
          <a:bodyPr/>
          <a:lstStyle>
            <a:lvl1pPr>
              <a:defRPr/>
            </a:lvl1pPr>
          </a:lstStyle>
          <a:p>
            <a:pPr>
              <a:defRPr/>
            </a:pPr>
            <a:fld id="{9B7483F6-0877-46A1-B7C0-D21571CD92A6}" type="slidenum">
              <a:rPr lang="en-US">
                <a:solidFill>
                  <a:srgbClr val="FFFFFF">
                    <a:lumMod val="50000"/>
                  </a:srgbClr>
                </a:solidFill>
              </a:rPr>
              <a:pPr>
                <a:defRPr/>
              </a:pPr>
              <a:t>‹#›</a:t>
            </a:fld>
            <a:endParaRPr lang="en-US" dirty="0">
              <a:solidFill>
                <a:srgbClr val="808080"/>
              </a:solidFill>
            </a:endParaRPr>
          </a:p>
        </p:txBody>
      </p:sp>
    </p:spTree>
    <p:extLst>
      <p:ext uri="{BB962C8B-B14F-4D97-AF65-F5344CB8AC3E}">
        <p14:creationId xmlns:p14="http://schemas.microsoft.com/office/powerpoint/2010/main" val="3389362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0584" y="76200"/>
            <a:ext cx="2842683"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8301" y="76200"/>
            <a:ext cx="8329084"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As of: </a:t>
            </a:r>
            <a:endParaRPr lang="en-US"/>
          </a:p>
        </p:txBody>
      </p:sp>
      <p:sp>
        <p:nvSpPr>
          <p:cNvPr id="5" name="Slide Number Placeholder 4"/>
          <p:cNvSpPr>
            <a:spLocks noGrp="1"/>
          </p:cNvSpPr>
          <p:nvPr>
            <p:ph type="sldNum" sz="quarter" idx="11"/>
          </p:nvPr>
        </p:nvSpPr>
        <p:spPr/>
        <p:txBody>
          <a:bodyPr/>
          <a:lstStyle>
            <a:lvl1pPr>
              <a:defRPr/>
            </a:lvl1pPr>
          </a:lstStyle>
          <a:p>
            <a:pPr>
              <a:defRPr/>
            </a:pPr>
            <a:fld id="{87CF53EA-732D-479B-AB95-4E99C6C16B68}" type="slidenum">
              <a:rPr lang="en-US">
                <a:solidFill>
                  <a:srgbClr val="FFFFFF">
                    <a:lumMod val="50000"/>
                  </a:srgbClr>
                </a:solidFill>
              </a:rPr>
              <a:pPr>
                <a:defRPr/>
              </a:pPr>
              <a:t>‹#›</a:t>
            </a:fld>
            <a:endParaRPr lang="en-US" dirty="0">
              <a:solidFill>
                <a:srgbClr val="808080"/>
              </a:solidFill>
            </a:endParaRPr>
          </a:p>
        </p:txBody>
      </p:sp>
    </p:spTree>
    <p:extLst>
      <p:ext uri="{BB962C8B-B14F-4D97-AF65-F5344CB8AC3E}">
        <p14:creationId xmlns:p14="http://schemas.microsoft.com/office/powerpoint/2010/main" val="3383867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pPr>
              <a:defRPr/>
            </a:pPr>
            <a:fld id="{E8C4CF4F-2ECB-4C54-9552-FB58A436033C}" type="slidenum">
              <a:rPr lang="en-US">
                <a:solidFill>
                  <a:srgbClr val="FFFFFF">
                    <a:lumMod val="50000"/>
                  </a:srgbClr>
                </a:solidFill>
              </a:rPr>
              <a:pPr>
                <a:defRPr/>
              </a:pPr>
              <a:t>‹#›</a:t>
            </a:fld>
            <a:endParaRPr lang="en-US" dirty="0">
              <a:solidFill>
                <a:srgbClr val="808080"/>
              </a:solidFill>
            </a:endParaRPr>
          </a:p>
        </p:txBody>
      </p:sp>
      <p:sp>
        <p:nvSpPr>
          <p:cNvPr id="6" name="TextBox 5"/>
          <p:cNvSpPr txBox="1"/>
          <p:nvPr userDrawn="1"/>
        </p:nvSpPr>
        <p:spPr>
          <a:xfrm>
            <a:off x="0" y="6581002"/>
            <a:ext cx="2641600" cy="276999"/>
          </a:xfrm>
          <a:prstGeom prst="rect">
            <a:avLst/>
          </a:prstGeom>
          <a:noFill/>
        </p:spPr>
        <p:txBody>
          <a:bodyPr wrap="square" rtlCol="0">
            <a:spAutoFit/>
          </a:bodyPr>
          <a:lstStyle/>
          <a:p>
            <a:r>
              <a:rPr lang="en-US" sz="1200" b="1" dirty="0" smtClean="0">
                <a:solidFill>
                  <a:srgbClr val="00B050"/>
                </a:solidFill>
              </a:rPr>
              <a:t>UNCLASSIFIED</a:t>
            </a:r>
            <a:endParaRPr lang="en-US" sz="1200" b="1" dirty="0">
              <a:solidFill>
                <a:srgbClr val="00B050"/>
              </a:solidFill>
            </a:endParaRPr>
          </a:p>
        </p:txBody>
      </p:sp>
      <p:sp>
        <p:nvSpPr>
          <p:cNvPr id="7" name="TextBox 6"/>
          <p:cNvSpPr txBox="1"/>
          <p:nvPr userDrawn="1"/>
        </p:nvSpPr>
        <p:spPr>
          <a:xfrm>
            <a:off x="9550400" y="0"/>
            <a:ext cx="2641600" cy="276999"/>
          </a:xfrm>
          <a:prstGeom prst="rect">
            <a:avLst/>
          </a:prstGeom>
          <a:noFill/>
        </p:spPr>
        <p:txBody>
          <a:bodyPr wrap="square" rtlCol="0">
            <a:spAutoFit/>
          </a:bodyPr>
          <a:lstStyle/>
          <a:p>
            <a:pPr algn="r"/>
            <a:r>
              <a:rPr lang="en-US" sz="1200" b="1" dirty="0" smtClean="0">
                <a:solidFill>
                  <a:srgbClr val="00B050"/>
                </a:solidFill>
              </a:rPr>
              <a:t>UNCLASSIFIED</a:t>
            </a:r>
            <a:endParaRPr lang="en-US" sz="1200" b="1" dirty="0">
              <a:solidFill>
                <a:srgbClr val="00B050"/>
              </a:solidFill>
            </a:endParaRPr>
          </a:p>
        </p:txBody>
      </p:sp>
    </p:spTree>
    <p:extLst>
      <p:ext uri="{BB962C8B-B14F-4D97-AF65-F5344CB8AC3E}">
        <p14:creationId xmlns:p14="http://schemas.microsoft.com/office/powerpoint/2010/main" val="3758246290"/>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As of: </a:t>
            </a:r>
            <a:endParaRPr lang="en-US"/>
          </a:p>
        </p:txBody>
      </p:sp>
      <p:sp>
        <p:nvSpPr>
          <p:cNvPr id="5" name="Slide Number Placeholder 4"/>
          <p:cNvSpPr>
            <a:spLocks noGrp="1"/>
          </p:cNvSpPr>
          <p:nvPr>
            <p:ph type="sldNum" sz="quarter" idx="11"/>
          </p:nvPr>
        </p:nvSpPr>
        <p:spPr/>
        <p:txBody>
          <a:bodyPr/>
          <a:lstStyle>
            <a:lvl1pPr>
              <a:defRPr/>
            </a:lvl1pPr>
          </a:lstStyle>
          <a:p>
            <a:pPr>
              <a:defRPr/>
            </a:pPr>
            <a:fld id="{C1CEF84F-E84D-4D5C-90AD-DD20F5FFBEC7}" type="slidenum">
              <a:rPr lang="en-US">
                <a:solidFill>
                  <a:srgbClr val="FFFFFF">
                    <a:lumMod val="50000"/>
                  </a:srgbClr>
                </a:solidFill>
              </a:rPr>
              <a:pPr>
                <a:defRPr/>
              </a:pPr>
              <a:t>‹#›</a:t>
            </a:fld>
            <a:endParaRPr lang="en-US" dirty="0">
              <a:solidFill>
                <a:srgbClr val="808080"/>
              </a:solidFill>
            </a:endParaRPr>
          </a:p>
        </p:txBody>
      </p:sp>
    </p:spTree>
    <p:extLst>
      <p:ext uri="{BB962C8B-B14F-4D97-AF65-F5344CB8AC3E}">
        <p14:creationId xmlns:p14="http://schemas.microsoft.com/office/powerpoint/2010/main" val="407995432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8300" y="1504950"/>
            <a:ext cx="5496984"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68485" y="1504950"/>
            <a:ext cx="5496983"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r>
              <a:rPr lang="en-US" smtClean="0"/>
              <a:t>As of: </a:t>
            </a:r>
            <a:endParaRPr lang="en-US"/>
          </a:p>
        </p:txBody>
      </p:sp>
      <p:sp>
        <p:nvSpPr>
          <p:cNvPr id="6" name="Slide Number Placeholder 5"/>
          <p:cNvSpPr>
            <a:spLocks noGrp="1"/>
          </p:cNvSpPr>
          <p:nvPr>
            <p:ph type="sldNum" sz="quarter" idx="11"/>
          </p:nvPr>
        </p:nvSpPr>
        <p:spPr/>
        <p:txBody>
          <a:bodyPr/>
          <a:lstStyle>
            <a:lvl1pPr>
              <a:defRPr/>
            </a:lvl1pPr>
          </a:lstStyle>
          <a:p>
            <a:pPr>
              <a:defRPr/>
            </a:pPr>
            <a:fld id="{EEA2B2E2-0FEA-4F72-89A8-11A3A8E946C8}" type="slidenum">
              <a:rPr lang="en-US">
                <a:solidFill>
                  <a:srgbClr val="FFFFFF">
                    <a:lumMod val="50000"/>
                  </a:srgbClr>
                </a:solidFill>
              </a:rPr>
              <a:pPr>
                <a:defRPr/>
              </a:pPr>
              <a:t>‹#›</a:t>
            </a:fld>
            <a:endParaRPr lang="en-US" dirty="0">
              <a:solidFill>
                <a:srgbClr val="808080"/>
              </a:solidFill>
            </a:endParaRPr>
          </a:p>
        </p:txBody>
      </p:sp>
    </p:spTree>
    <p:extLst>
      <p:ext uri="{BB962C8B-B14F-4D97-AF65-F5344CB8AC3E}">
        <p14:creationId xmlns:p14="http://schemas.microsoft.com/office/powerpoint/2010/main" val="4157532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5020" y="8066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r>
              <a:rPr lang="en-US" smtClean="0"/>
              <a:t>As of: </a:t>
            </a:r>
            <a:endParaRPr lang="en-US"/>
          </a:p>
        </p:txBody>
      </p:sp>
      <p:sp>
        <p:nvSpPr>
          <p:cNvPr id="8" name="Slide Number Placeholder 7"/>
          <p:cNvSpPr>
            <a:spLocks noGrp="1"/>
          </p:cNvSpPr>
          <p:nvPr>
            <p:ph type="sldNum" sz="quarter" idx="11"/>
          </p:nvPr>
        </p:nvSpPr>
        <p:spPr/>
        <p:txBody>
          <a:bodyPr/>
          <a:lstStyle>
            <a:lvl1pPr>
              <a:defRPr/>
            </a:lvl1pPr>
          </a:lstStyle>
          <a:p>
            <a:pPr>
              <a:defRPr/>
            </a:pPr>
            <a:fld id="{A6783460-22CE-41FC-80F8-C340C03D4962}" type="slidenum">
              <a:rPr lang="en-US">
                <a:solidFill>
                  <a:srgbClr val="FFFFFF">
                    <a:lumMod val="50000"/>
                  </a:srgbClr>
                </a:solidFill>
              </a:rPr>
              <a:pPr>
                <a:defRPr/>
              </a:pPr>
              <a:t>‹#›</a:t>
            </a:fld>
            <a:endParaRPr lang="en-US" dirty="0">
              <a:solidFill>
                <a:srgbClr val="808080"/>
              </a:solidFill>
            </a:endParaRPr>
          </a:p>
        </p:txBody>
      </p:sp>
    </p:spTree>
    <p:extLst>
      <p:ext uri="{BB962C8B-B14F-4D97-AF65-F5344CB8AC3E}">
        <p14:creationId xmlns:p14="http://schemas.microsoft.com/office/powerpoint/2010/main" val="2646636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smtClean="0"/>
              <a:t>As of: </a:t>
            </a:r>
            <a:endParaRPr lang="en-US"/>
          </a:p>
        </p:txBody>
      </p:sp>
      <p:sp>
        <p:nvSpPr>
          <p:cNvPr id="4" name="Slide Number Placeholder 3"/>
          <p:cNvSpPr>
            <a:spLocks noGrp="1"/>
          </p:cNvSpPr>
          <p:nvPr>
            <p:ph type="sldNum" sz="quarter" idx="11"/>
          </p:nvPr>
        </p:nvSpPr>
        <p:spPr/>
        <p:txBody>
          <a:bodyPr/>
          <a:lstStyle>
            <a:lvl1pPr>
              <a:defRPr/>
            </a:lvl1pPr>
          </a:lstStyle>
          <a:p>
            <a:pPr>
              <a:defRPr/>
            </a:pPr>
            <a:fld id="{06EC7D82-2055-4339-8CC9-F29A7C5867A4}" type="slidenum">
              <a:rPr lang="en-US">
                <a:solidFill>
                  <a:srgbClr val="FFFFFF">
                    <a:lumMod val="50000"/>
                  </a:srgbClr>
                </a:solidFill>
              </a:rPr>
              <a:pPr>
                <a:defRPr/>
              </a:pPr>
              <a:t>‹#›</a:t>
            </a:fld>
            <a:endParaRPr lang="en-US" dirty="0">
              <a:solidFill>
                <a:srgbClr val="808080"/>
              </a:solidFill>
            </a:endParaRPr>
          </a:p>
        </p:txBody>
      </p:sp>
    </p:spTree>
    <p:extLst>
      <p:ext uri="{BB962C8B-B14F-4D97-AF65-F5344CB8AC3E}">
        <p14:creationId xmlns:p14="http://schemas.microsoft.com/office/powerpoint/2010/main" val="770192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smtClean="0"/>
              <a:t>As of: </a:t>
            </a:r>
            <a:endParaRPr lang="en-US"/>
          </a:p>
        </p:txBody>
      </p:sp>
      <p:sp>
        <p:nvSpPr>
          <p:cNvPr id="3" name="Slide Number Placeholder 2"/>
          <p:cNvSpPr>
            <a:spLocks noGrp="1"/>
          </p:cNvSpPr>
          <p:nvPr>
            <p:ph type="sldNum" sz="quarter" idx="11"/>
          </p:nvPr>
        </p:nvSpPr>
        <p:spPr/>
        <p:txBody>
          <a:bodyPr/>
          <a:lstStyle>
            <a:lvl1pPr>
              <a:defRPr/>
            </a:lvl1pPr>
          </a:lstStyle>
          <a:p>
            <a:pPr>
              <a:defRPr/>
            </a:pPr>
            <a:fld id="{5A3DD686-7489-48DA-B652-1BB4DD80DFD4}" type="slidenum">
              <a:rPr lang="en-US">
                <a:solidFill>
                  <a:srgbClr val="FFFFFF">
                    <a:lumMod val="50000"/>
                  </a:srgbClr>
                </a:solidFill>
              </a:rPr>
              <a:pPr>
                <a:defRPr/>
              </a:pPr>
              <a:t>‹#›</a:t>
            </a:fld>
            <a:endParaRPr lang="en-US" dirty="0">
              <a:solidFill>
                <a:srgbClr val="808080"/>
              </a:solidFill>
            </a:endParaRPr>
          </a:p>
        </p:txBody>
      </p:sp>
    </p:spTree>
    <p:extLst>
      <p:ext uri="{BB962C8B-B14F-4D97-AF65-F5344CB8AC3E}">
        <p14:creationId xmlns:p14="http://schemas.microsoft.com/office/powerpoint/2010/main" val="2984060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smtClean="0"/>
              <a:t>As of: </a:t>
            </a:r>
            <a:endParaRPr lang="en-US"/>
          </a:p>
        </p:txBody>
      </p:sp>
      <p:sp>
        <p:nvSpPr>
          <p:cNvPr id="6" name="Slide Number Placeholder 5"/>
          <p:cNvSpPr>
            <a:spLocks noGrp="1"/>
          </p:cNvSpPr>
          <p:nvPr>
            <p:ph type="sldNum" sz="quarter" idx="11"/>
          </p:nvPr>
        </p:nvSpPr>
        <p:spPr/>
        <p:txBody>
          <a:bodyPr/>
          <a:lstStyle>
            <a:lvl1pPr>
              <a:defRPr/>
            </a:lvl1pPr>
          </a:lstStyle>
          <a:p>
            <a:pPr>
              <a:defRPr/>
            </a:pPr>
            <a:fld id="{DE518B27-62F7-4C1A-A37F-3A413F07B3CC}" type="slidenum">
              <a:rPr lang="en-US">
                <a:solidFill>
                  <a:srgbClr val="FFFFFF">
                    <a:lumMod val="50000"/>
                  </a:srgbClr>
                </a:solidFill>
              </a:rPr>
              <a:pPr>
                <a:defRPr/>
              </a:pPr>
              <a:t>‹#›</a:t>
            </a:fld>
            <a:endParaRPr lang="en-US" dirty="0">
              <a:solidFill>
                <a:srgbClr val="808080"/>
              </a:solidFill>
            </a:endParaRPr>
          </a:p>
        </p:txBody>
      </p:sp>
    </p:spTree>
    <p:extLst>
      <p:ext uri="{BB962C8B-B14F-4D97-AF65-F5344CB8AC3E}">
        <p14:creationId xmlns:p14="http://schemas.microsoft.com/office/powerpoint/2010/main" val="418611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smtClean="0"/>
              <a:t>As of: </a:t>
            </a:r>
            <a:endParaRPr lang="en-US"/>
          </a:p>
        </p:txBody>
      </p:sp>
      <p:sp>
        <p:nvSpPr>
          <p:cNvPr id="6" name="Slide Number Placeholder 5"/>
          <p:cNvSpPr>
            <a:spLocks noGrp="1"/>
          </p:cNvSpPr>
          <p:nvPr>
            <p:ph type="sldNum" sz="quarter" idx="11"/>
          </p:nvPr>
        </p:nvSpPr>
        <p:spPr/>
        <p:txBody>
          <a:bodyPr/>
          <a:lstStyle>
            <a:lvl1pPr>
              <a:defRPr/>
            </a:lvl1pPr>
          </a:lstStyle>
          <a:p>
            <a:pPr>
              <a:defRPr/>
            </a:pPr>
            <a:fld id="{5218B0B0-C180-4A75-9CAD-EA9C5D5F863B}" type="slidenum">
              <a:rPr lang="en-US">
                <a:solidFill>
                  <a:srgbClr val="FFFFFF">
                    <a:lumMod val="50000"/>
                  </a:srgbClr>
                </a:solidFill>
              </a:rPr>
              <a:pPr>
                <a:defRPr/>
              </a:pPr>
              <a:t>‹#›</a:t>
            </a:fld>
            <a:endParaRPr lang="en-US" dirty="0">
              <a:solidFill>
                <a:srgbClr val="808080"/>
              </a:solidFill>
            </a:endParaRPr>
          </a:p>
        </p:txBody>
      </p:sp>
    </p:spTree>
    <p:extLst>
      <p:ext uri="{BB962C8B-B14F-4D97-AF65-F5344CB8AC3E}">
        <p14:creationId xmlns:p14="http://schemas.microsoft.com/office/powerpoint/2010/main" val="7074624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62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969696"/>
                </a:solidFill>
              </a:defRPr>
            </a:lvl1pPr>
          </a:lstStyle>
          <a:p>
            <a:pPr eaLnBrk="0" fontAlgn="base" hangingPunct="0">
              <a:spcBef>
                <a:spcPct val="0"/>
              </a:spcBef>
              <a:spcAft>
                <a:spcPct val="0"/>
              </a:spcAft>
              <a:defRPr/>
            </a:pPr>
            <a:r>
              <a:rPr lang="en-US" smtClean="0"/>
              <a:t>As of: </a:t>
            </a:r>
            <a:endParaRPr lang="en-US"/>
          </a:p>
        </p:txBody>
      </p:sp>
      <p:sp>
        <p:nvSpPr>
          <p:cNvPr id="49156" name="Rectangle 1028"/>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solidFill>
                  <a:schemeClr val="bg1">
                    <a:lumMod val="50000"/>
                  </a:schemeClr>
                </a:solidFill>
              </a:defRPr>
            </a:lvl1pPr>
          </a:lstStyle>
          <a:p>
            <a:pPr eaLnBrk="0" fontAlgn="base" hangingPunct="0">
              <a:spcBef>
                <a:spcPct val="0"/>
              </a:spcBef>
              <a:spcAft>
                <a:spcPct val="0"/>
              </a:spcAft>
              <a:defRPr/>
            </a:pPr>
            <a:fld id="{B5E6CACA-09AB-49BC-8429-8308382B75D4}" type="slidenum">
              <a:rPr lang="en-US">
                <a:solidFill>
                  <a:srgbClr val="FFFFFF">
                    <a:lumMod val="50000"/>
                  </a:srgbClr>
                </a:solidFill>
              </a:rPr>
              <a:pPr eaLnBrk="0" fontAlgn="base" hangingPunct="0">
                <a:spcBef>
                  <a:spcPct val="0"/>
                </a:spcBef>
                <a:spcAft>
                  <a:spcPct val="0"/>
                </a:spcAft>
                <a:defRPr/>
              </a:pPr>
              <a:t>‹#›</a:t>
            </a:fld>
            <a:endParaRPr lang="en-US" dirty="0">
              <a:solidFill>
                <a:srgbClr val="FFFFFF">
                  <a:lumMod val="50000"/>
                </a:srgbClr>
              </a:solidFill>
            </a:endParaRPr>
          </a:p>
        </p:txBody>
      </p:sp>
      <p:sp>
        <p:nvSpPr>
          <p:cNvPr id="49157" name="Text Box 1029"/>
          <p:cNvSpPr txBox="1">
            <a:spLocks noChangeArrowheads="1"/>
          </p:cNvSpPr>
          <p:nvPr/>
        </p:nvSpPr>
        <p:spPr bwMode="auto">
          <a:xfrm>
            <a:off x="1727200" y="6491288"/>
            <a:ext cx="8737600" cy="33655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r>
              <a:rPr lang="en-US" sz="1600" b="1" i="1" dirty="0">
                <a:solidFill>
                  <a:srgbClr val="000000"/>
                </a:solidFill>
                <a:latin typeface="Century Schoolbook" pitchFamily="18" charset="0"/>
              </a:rPr>
              <a:t>B r e a k </a:t>
            </a:r>
            <a:r>
              <a:rPr lang="en-US" sz="1600" b="1" i="1" dirty="0" err="1">
                <a:solidFill>
                  <a:srgbClr val="000000"/>
                </a:solidFill>
                <a:latin typeface="Century Schoolbook" pitchFamily="18" charset="0"/>
              </a:rPr>
              <a:t>i</a:t>
            </a:r>
            <a:r>
              <a:rPr lang="en-US" sz="1600" b="1" i="1" dirty="0">
                <a:solidFill>
                  <a:srgbClr val="000000"/>
                </a:solidFill>
                <a:latin typeface="Century Schoolbook" pitchFamily="18" charset="0"/>
              </a:rPr>
              <a:t> n g  B a r </a:t>
            </a:r>
            <a:r>
              <a:rPr lang="en-US" sz="1600" b="1" i="1" dirty="0" err="1">
                <a:solidFill>
                  <a:srgbClr val="000000"/>
                </a:solidFill>
                <a:latin typeface="Century Schoolbook" pitchFamily="18" charset="0"/>
              </a:rPr>
              <a:t>r</a:t>
            </a:r>
            <a:r>
              <a:rPr lang="en-US" sz="1600" b="1" i="1" dirty="0">
                <a:solidFill>
                  <a:srgbClr val="000000"/>
                </a:solidFill>
                <a:latin typeface="Century Schoolbook" pitchFamily="18" charset="0"/>
              </a:rPr>
              <a:t> </a:t>
            </a:r>
            <a:r>
              <a:rPr lang="en-US" sz="1600" b="1" i="1" dirty="0" err="1">
                <a:solidFill>
                  <a:srgbClr val="000000"/>
                </a:solidFill>
                <a:latin typeface="Century Schoolbook" pitchFamily="18" charset="0"/>
              </a:rPr>
              <a:t>i</a:t>
            </a:r>
            <a:r>
              <a:rPr lang="en-US" sz="1600" b="1" i="1" dirty="0">
                <a:solidFill>
                  <a:srgbClr val="000000"/>
                </a:solidFill>
                <a:latin typeface="Century Schoolbook" pitchFamily="18" charset="0"/>
              </a:rPr>
              <a:t> e r s  …  S </a:t>
            </a:r>
            <a:r>
              <a:rPr lang="en-US" sz="1600" b="1" i="1" dirty="0" err="1">
                <a:solidFill>
                  <a:srgbClr val="000000"/>
                </a:solidFill>
                <a:latin typeface="Century Schoolbook" pitchFamily="18" charset="0"/>
              </a:rPr>
              <a:t>i</a:t>
            </a:r>
            <a:r>
              <a:rPr lang="en-US" sz="1600" b="1" i="1" dirty="0">
                <a:solidFill>
                  <a:srgbClr val="000000"/>
                </a:solidFill>
                <a:latin typeface="Century Schoolbook" pitchFamily="18" charset="0"/>
              </a:rPr>
              <a:t> n c e  1 9 4 7</a:t>
            </a:r>
          </a:p>
        </p:txBody>
      </p:sp>
      <p:sp>
        <p:nvSpPr>
          <p:cNvPr id="1029" name="Rectangle 1030"/>
          <p:cNvSpPr>
            <a:spLocks noGrp="1" noChangeArrowheads="1"/>
          </p:cNvSpPr>
          <p:nvPr>
            <p:ph type="title"/>
          </p:nvPr>
        </p:nvSpPr>
        <p:spPr bwMode="auto">
          <a:xfrm>
            <a:off x="2156682" y="69057"/>
            <a:ext cx="9525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9163" name="Line 1035"/>
          <p:cNvSpPr>
            <a:spLocks noChangeShapeType="1"/>
          </p:cNvSpPr>
          <p:nvPr/>
        </p:nvSpPr>
        <p:spPr bwMode="auto">
          <a:xfrm>
            <a:off x="508000" y="6451600"/>
            <a:ext cx="11176000" cy="0"/>
          </a:xfrm>
          <a:prstGeom prst="line">
            <a:avLst/>
          </a:prstGeom>
          <a:noFill/>
          <a:ln w="57150">
            <a:solidFill>
              <a:srgbClr val="0C2D83"/>
            </a:solidFill>
            <a:round/>
            <a:headEnd/>
            <a:tailEnd/>
          </a:ln>
          <a:effectLst/>
        </p:spPr>
        <p:txBody>
          <a:bodyPr wrap="none" anchor="ctr"/>
          <a:lstStyle/>
          <a:p>
            <a:pPr algn="ctr" eaLnBrk="0" fontAlgn="base" hangingPunct="0">
              <a:spcBef>
                <a:spcPct val="0"/>
              </a:spcBef>
              <a:spcAft>
                <a:spcPct val="0"/>
              </a:spcAft>
              <a:defRPr/>
            </a:pPr>
            <a:endParaRPr lang="en-US" sz="1400" dirty="0">
              <a:solidFill>
                <a:srgbClr val="000000"/>
              </a:solidFill>
            </a:endParaRPr>
          </a:p>
        </p:txBody>
      </p:sp>
      <p:sp>
        <p:nvSpPr>
          <p:cNvPr id="49164" name="Line 1036"/>
          <p:cNvSpPr>
            <a:spLocks noChangeShapeType="1"/>
          </p:cNvSpPr>
          <p:nvPr/>
        </p:nvSpPr>
        <p:spPr bwMode="auto">
          <a:xfrm>
            <a:off x="508000" y="1231900"/>
            <a:ext cx="11176000" cy="0"/>
          </a:xfrm>
          <a:prstGeom prst="line">
            <a:avLst/>
          </a:prstGeom>
          <a:noFill/>
          <a:ln w="57150">
            <a:solidFill>
              <a:srgbClr val="0C2D83"/>
            </a:solidFill>
            <a:round/>
            <a:headEnd/>
            <a:tailEnd/>
          </a:ln>
          <a:effectLst/>
        </p:spPr>
        <p:txBody>
          <a:bodyPr wrap="none" anchor="ctr"/>
          <a:lstStyle/>
          <a:p>
            <a:pPr algn="ctr" eaLnBrk="0" fontAlgn="base" hangingPunct="0">
              <a:spcBef>
                <a:spcPct val="0"/>
              </a:spcBef>
              <a:spcAft>
                <a:spcPct val="0"/>
              </a:spcAft>
              <a:defRPr/>
            </a:pPr>
            <a:endParaRPr lang="en-US" sz="1400" dirty="0">
              <a:solidFill>
                <a:srgbClr val="000000"/>
              </a:solidFill>
            </a:endParaRPr>
          </a:p>
        </p:txBody>
      </p:sp>
      <p:sp>
        <p:nvSpPr>
          <p:cNvPr id="1033" name="Rectangle 1040"/>
          <p:cNvSpPr>
            <a:spLocks noGrp="1" noChangeArrowheads="1"/>
          </p:cNvSpPr>
          <p:nvPr>
            <p:ph type="body" idx="1"/>
          </p:nvPr>
        </p:nvSpPr>
        <p:spPr bwMode="auto">
          <a:xfrm>
            <a:off x="437576" y="1283270"/>
            <a:ext cx="11197167"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0"/>
            <a:r>
              <a:rPr lang="en-US" dirty="0" smtClean="0"/>
              <a:t>2nd Bullet</a:t>
            </a:r>
          </a:p>
        </p:txBody>
      </p:sp>
      <p:pic>
        <p:nvPicPr>
          <p:cNvPr id="11" name="Picture 10"/>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388079" y="95320"/>
            <a:ext cx="932724" cy="1006279"/>
          </a:xfrm>
          <a:prstGeom prst="rect">
            <a:avLst/>
          </a:prstGeom>
        </p:spPr>
      </p:pic>
    </p:spTree>
    <p:extLst>
      <p:ext uri="{BB962C8B-B14F-4D97-AF65-F5344CB8AC3E}">
        <p14:creationId xmlns:p14="http://schemas.microsoft.com/office/powerpoint/2010/main" val="2013549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 Id="rId3" Type="http://schemas.openxmlformats.org/officeDocument/2006/relationships/image" Target="../media/image5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g"/></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1" Type="http://schemas.openxmlformats.org/officeDocument/2006/relationships/slideLayout" Target="../slideLayouts/slideLayout7.xml"/><Relationship Id="rId2" Type="http://schemas.openxmlformats.org/officeDocument/2006/relationships/image" Target="../media/image52.jpg"/></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jpeg"/><Relationship Id="rId1" Type="http://schemas.openxmlformats.org/officeDocument/2006/relationships/slideLayout" Target="../slideLayouts/slideLayout6.xml"/><Relationship Id="rId2" Type="http://schemas.openxmlformats.org/officeDocument/2006/relationships/image" Target="../media/image55.jpeg"/></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55.jpeg"/><Relationship Id="rId5" Type="http://schemas.openxmlformats.org/officeDocument/2006/relationships/image" Target="../media/image61.jpeg"/><Relationship Id="rId6" Type="http://schemas.openxmlformats.org/officeDocument/2006/relationships/image" Target="../media/image62.jpeg"/><Relationship Id="rId7" Type="http://schemas.openxmlformats.org/officeDocument/2006/relationships/image" Target="../media/image63.jpg"/><Relationship Id="rId8" Type="http://schemas.openxmlformats.org/officeDocument/2006/relationships/image" Target="../media/image64.png"/><Relationship Id="rId9" Type="http://schemas.openxmlformats.org/officeDocument/2006/relationships/image" Target="../media/image65.jpg"/><Relationship Id="rId10" Type="http://schemas.openxmlformats.org/officeDocument/2006/relationships/image" Target="../media/image66.jpg"/><Relationship Id="rId11" Type="http://schemas.openxmlformats.org/officeDocument/2006/relationships/image" Target="../media/image67.jpg"/><Relationship Id="rId1" Type="http://schemas.openxmlformats.org/officeDocument/2006/relationships/slideLayout" Target="../slideLayouts/slideLayout2.xml"/><Relationship Id="rId2" Type="http://schemas.openxmlformats.org/officeDocument/2006/relationships/image" Target="../media/image5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1" Type="http://schemas.openxmlformats.org/officeDocument/2006/relationships/image" Target="../media/image11.gif"/><Relationship Id="rId12" Type="http://schemas.openxmlformats.org/officeDocument/2006/relationships/image" Target="../media/image12.jpg"/><Relationship Id="rId13" Type="http://schemas.openxmlformats.org/officeDocument/2006/relationships/image" Target="../media/image13.jpg"/><Relationship Id="rId14" Type="http://schemas.openxmlformats.org/officeDocument/2006/relationships/image" Target="../media/image14.png"/><Relationship Id="rId15" Type="http://schemas.openxmlformats.org/officeDocument/2006/relationships/image" Target="../media/image15.jpeg"/><Relationship Id="rId16"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eg"/><Relationship Id="rId6" Type="http://schemas.openxmlformats.org/officeDocument/2006/relationships/image" Target="../media/image6.png"/><Relationship Id="rId7" Type="http://schemas.openxmlformats.org/officeDocument/2006/relationships/image" Target="../media/image7.jpg"/><Relationship Id="rId8" Type="http://schemas.openxmlformats.org/officeDocument/2006/relationships/image" Target="../media/image8.jpg"/><Relationship Id="rId9" Type="http://schemas.openxmlformats.org/officeDocument/2006/relationships/image" Target="../media/image9.png"/><Relationship Id="rId10" Type="http://schemas.openxmlformats.org/officeDocument/2006/relationships/image" Target="../media/image10.jpg"/></Relationships>
</file>

<file path=ppt/slides/_rels/slide3.xml.rels><?xml version="1.0" encoding="UTF-8" standalone="yes"?>
<Relationships xmlns="http://schemas.openxmlformats.org/package/2006/relationships"><Relationship Id="rId9" Type="http://schemas.openxmlformats.org/officeDocument/2006/relationships/image" Target="../media/image23.png"/><Relationship Id="rId20" Type="http://schemas.openxmlformats.org/officeDocument/2006/relationships/image" Target="../media/image34.png"/><Relationship Id="rId21" Type="http://schemas.openxmlformats.org/officeDocument/2006/relationships/image" Target="../media/image35.jpeg"/><Relationship Id="rId22" Type="http://schemas.openxmlformats.org/officeDocument/2006/relationships/image" Target="../media/image36.jpeg"/><Relationship Id="rId23" Type="http://schemas.openxmlformats.org/officeDocument/2006/relationships/image" Target="../media/image37.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image" Target="../media/image27.png"/><Relationship Id="rId14" Type="http://schemas.openxmlformats.org/officeDocument/2006/relationships/image" Target="../media/image28.gif"/><Relationship Id="rId15" Type="http://schemas.openxmlformats.org/officeDocument/2006/relationships/image" Target="../media/image29.png"/><Relationship Id="rId16" Type="http://schemas.openxmlformats.org/officeDocument/2006/relationships/image" Target="../media/image30.jpeg"/><Relationship Id="rId17" Type="http://schemas.openxmlformats.org/officeDocument/2006/relationships/image" Target="../media/image31.jpeg"/><Relationship Id="rId18" Type="http://schemas.openxmlformats.org/officeDocument/2006/relationships/image" Target="../media/image32.jpg"/><Relationship Id="rId19"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18.jpeg"/><Relationship Id="rId5" Type="http://schemas.openxmlformats.org/officeDocument/2006/relationships/image" Target="../media/image19.jpg"/><Relationship Id="rId6" Type="http://schemas.openxmlformats.org/officeDocument/2006/relationships/image" Target="../media/image20.jpg"/><Relationship Id="rId7" Type="http://schemas.openxmlformats.org/officeDocument/2006/relationships/image" Target="../media/image21.png"/><Relationship Id="rId8"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9.jpg"/><Relationship Id="rId4" Type="http://schemas.openxmlformats.org/officeDocument/2006/relationships/image" Target="../media/image40.jpeg"/><Relationship Id="rId5" Type="http://schemas.openxmlformats.org/officeDocument/2006/relationships/image" Target="../media/image11.gif"/><Relationship Id="rId6" Type="http://schemas.openxmlformats.org/officeDocument/2006/relationships/image" Target="../media/image41.png"/><Relationship Id="rId7" Type="http://schemas.openxmlformats.org/officeDocument/2006/relationships/image" Target="../media/image42.jpeg"/><Relationship Id="rId8" Type="http://schemas.openxmlformats.org/officeDocument/2006/relationships/image" Target="../media/image43.jpg"/><Relationship Id="rId9"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image" Target="../media/image3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jpg"/><Relationship Id="rId5" Type="http://schemas.openxmlformats.org/officeDocument/2006/relationships/image" Target="../media/image48.jpg"/><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 Id="rId3"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93333" y="1906131"/>
            <a:ext cx="10011285" cy="1510585"/>
          </a:xfrm>
          <a:prstGeom prst="rect">
            <a:avLst/>
          </a:prstGeom>
          <a:noFill/>
          <a:ln w="9525">
            <a:noFill/>
            <a:miter lim="800000"/>
            <a:headEnd/>
            <a:tailEnd/>
          </a:ln>
        </p:spPr>
        <p:txBody>
          <a:bodyPr anchor="ctr"/>
          <a:lstStyle/>
          <a:p>
            <a:pPr algn="r" eaLnBrk="0" fontAlgn="base" hangingPunct="0">
              <a:spcBef>
                <a:spcPct val="0"/>
              </a:spcBef>
              <a:spcAft>
                <a:spcPct val="0"/>
              </a:spcAft>
            </a:pPr>
            <a:r>
              <a:rPr lang="en-US" sz="4400" b="1" dirty="0" smtClean="0">
                <a:solidFill>
                  <a:srgbClr val="151C77"/>
                </a:solidFill>
              </a:rPr>
              <a:t>Multi-domain Command &amp; Control</a:t>
            </a:r>
          </a:p>
          <a:p>
            <a:pPr algn="r" eaLnBrk="0" hangingPunct="0"/>
            <a:endParaRPr lang="en-US" sz="1200" kern="0" dirty="0" smtClean="0"/>
          </a:p>
        </p:txBody>
      </p:sp>
      <p:sp>
        <p:nvSpPr>
          <p:cNvPr id="6" name="Subtitle 1"/>
          <p:cNvSpPr txBox="1">
            <a:spLocks/>
          </p:cNvSpPr>
          <p:nvPr/>
        </p:nvSpPr>
        <p:spPr>
          <a:xfrm>
            <a:off x="3528204" y="2936100"/>
            <a:ext cx="7929323" cy="1047750"/>
          </a:xfrm>
          <a:prstGeom prst="rect">
            <a:avLst/>
          </a:prstGeom>
        </p:spPr>
        <p:txBody>
          <a:bodyPr/>
          <a:lst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lgn="r">
              <a:buNone/>
            </a:pPr>
            <a:endParaRPr lang="en-US" sz="2400" b="0" kern="0" dirty="0"/>
          </a:p>
        </p:txBody>
      </p:sp>
      <p:sp>
        <p:nvSpPr>
          <p:cNvPr id="7" name="Rectangle 6"/>
          <p:cNvSpPr>
            <a:spLocks noChangeArrowheads="1"/>
          </p:cNvSpPr>
          <p:nvPr/>
        </p:nvSpPr>
        <p:spPr bwMode="auto">
          <a:xfrm>
            <a:off x="5670134" y="5086192"/>
            <a:ext cx="6189188" cy="1649145"/>
          </a:xfrm>
          <a:prstGeom prst="rect">
            <a:avLst/>
          </a:prstGeom>
          <a:noFill/>
          <a:ln w="9525">
            <a:noFill/>
            <a:miter lim="800000"/>
            <a:headEnd/>
            <a:tailEnd/>
          </a:ln>
        </p:spPr>
        <p:txBody>
          <a:bodyPr/>
          <a:lstStyle/>
          <a:p>
            <a:pPr algn="r" eaLnBrk="0" fontAlgn="base" hangingPunct="0">
              <a:spcBef>
                <a:spcPct val="0"/>
              </a:spcBef>
              <a:spcAft>
                <a:spcPct val="0"/>
              </a:spcAft>
            </a:pPr>
            <a:r>
              <a:rPr lang="en-US" sz="2000" dirty="0" smtClean="0">
                <a:solidFill>
                  <a:srgbClr val="000000"/>
                </a:solidFill>
              </a:rPr>
              <a:t>Brig Gen Chance “Salty” Saltzman</a:t>
            </a:r>
            <a:endParaRPr lang="en-US" sz="2000" dirty="0">
              <a:solidFill>
                <a:srgbClr val="000000"/>
              </a:solidFill>
            </a:endParaRPr>
          </a:p>
          <a:p>
            <a:pPr algn="r" eaLnBrk="0" fontAlgn="base" hangingPunct="0">
              <a:spcBef>
                <a:spcPct val="0"/>
              </a:spcBef>
              <a:spcAft>
                <a:spcPct val="0"/>
              </a:spcAft>
            </a:pPr>
            <a:r>
              <a:rPr lang="en-US" sz="2000" dirty="0" smtClean="0">
                <a:solidFill>
                  <a:srgbClr val="000000"/>
                </a:solidFill>
              </a:rPr>
              <a:t>Director of Current Operations</a:t>
            </a:r>
            <a:endParaRPr lang="en-US" sz="2000" dirty="0">
              <a:solidFill>
                <a:srgbClr val="000000"/>
              </a:solidFill>
            </a:endParaRPr>
          </a:p>
          <a:p>
            <a:pPr algn="r" eaLnBrk="0" fontAlgn="base" hangingPunct="0">
              <a:spcBef>
                <a:spcPct val="0"/>
              </a:spcBef>
              <a:spcAft>
                <a:spcPct val="0"/>
              </a:spcAft>
            </a:pPr>
            <a:r>
              <a:rPr lang="en-US" sz="2000" dirty="0" smtClean="0">
                <a:solidFill>
                  <a:srgbClr val="000000"/>
                </a:solidFill>
              </a:rPr>
              <a:t>24 Aug 17</a:t>
            </a:r>
            <a:endParaRPr lang="en-US" sz="2000" dirty="0">
              <a:solidFill>
                <a:srgbClr val="000000"/>
              </a:solidFill>
            </a:endParaRPr>
          </a:p>
        </p:txBody>
      </p:sp>
    </p:spTree>
    <p:extLst>
      <p:ext uri="{BB962C8B-B14F-4D97-AF65-F5344CB8AC3E}">
        <p14:creationId xmlns:p14="http://schemas.microsoft.com/office/powerpoint/2010/main" val="1425038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10</a:t>
            </a:fld>
            <a:endParaRPr lang="en-US" dirty="0">
              <a:solidFill>
                <a:srgbClr val="808080"/>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46611" t="53076" r="30493" b="24859"/>
          <a:stretch/>
        </p:blipFill>
        <p:spPr>
          <a:xfrm>
            <a:off x="2730550" y="947355"/>
            <a:ext cx="6506818" cy="5577270"/>
          </a:xfrm>
          <a:prstGeom prst="rect">
            <a:avLst/>
          </a:prstGeom>
        </p:spPr>
      </p:pic>
      <p:sp>
        <p:nvSpPr>
          <p:cNvPr id="3" name="Oval 2"/>
          <p:cNvSpPr/>
          <p:nvPr/>
        </p:nvSpPr>
        <p:spPr bwMode="auto">
          <a:xfrm rot="20381237">
            <a:off x="6009713" y="3486850"/>
            <a:ext cx="725189" cy="278296"/>
          </a:xfrm>
          <a:prstGeom prst="ellipse">
            <a:avLst/>
          </a:prstGeom>
          <a:solidFill>
            <a:schemeClr val="bg1">
              <a:lumMod val="50000"/>
            </a:schemeClr>
          </a:solid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pic>
        <p:nvPicPr>
          <p:cNvPr id="8" name="Picture 7"/>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6204587" y="2909944"/>
            <a:ext cx="900109" cy="732715"/>
          </a:xfrm>
          <a:prstGeom prst="rect">
            <a:avLst/>
          </a:prstGeom>
        </p:spPr>
      </p:pic>
    </p:spTree>
    <p:extLst>
      <p:ext uri="{BB962C8B-B14F-4D97-AF65-F5344CB8AC3E}">
        <p14:creationId xmlns:p14="http://schemas.microsoft.com/office/powerpoint/2010/main" val="330169987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11</a:t>
            </a:fld>
            <a:endParaRPr lang="en-US" dirty="0">
              <a:solidFill>
                <a:srgbClr val="808080"/>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3757" y="1077126"/>
            <a:ext cx="8136834" cy="5309010"/>
          </a:xfrm>
          <a:prstGeom prst="rect">
            <a:avLst/>
          </a:prstGeom>
        </p:spPr>
      </p:pic>
    </p:spTree>
    <p:extLst>
      <p:ext uri="{BB962C8B-B14F-4D97-AF65-F5344CB8AC3E}">
        <p14:creationId xmlns:p14="http://schemas.microsoft.com/office/powerpoint/2010/main" val="217786037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5A3DD686-7489-48DA-B652-1BB4DD80DFD4}" type="slidenum">
              <a:rPr lang="en-US" smtClean="0">
                <a:solidFill>
                  <a:srgbClr val="FFFFFF">
                    <a:lumMod val="50000"/>
                  </a:srgbClr>
                </a:solidFill>
              </a:rPr>
              <a:pPr>
                <a:defRPr/>
              </a:pPr>
              <a:t>12</a:t>
            </a:fld>
            <a:endParaRPr lang="en-US" dirty="0">
              <a:solidFill>
                <a:srgbClr val="808080"/>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2266" t="20151" r="40912" b="38741"/>
          <a:stretch/>
        </p:blipFill>
        <p:spPr>
          <a:xfrm>
            <a:off x="2411895" y="176838"/>
            <a:ext cx="6652591" cy="6652587"/>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5665" t="10847" r="36246" b="26508"/>
          <a:stretch/>
        </p:blipFill>
        <p:spPr>
          <a:xfrm rot="19912136">
            <a:off x="4982816" y="1902517"/>
            <a:ext cx="1510748" cy="1662317"/>
          </a:xfrm>
          <a:prstGeom prst="rect">
            <a:avLst/>
          </a:prstGeom>
        </p:spPr>
      </p:pic>
      <p:pic>
        <p:nvPicPr>
          <p:cNvPr id="6" name="Picture 5"/>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5895876" y="2427612"/>
            <a:ext cx="783219" cy="637563"/>
          </a:xfrm>
          <a:prstGeom prst="rect">
            <a:avLst/>
          </a:prstGeom>
        </p:spPr>
      </p:pic>
    </p:spTree>
    <p:extLst>
      <p:ext uri="{BB962C8B-B14F-4D97-AF65-F5344CB8AC3E}">
        <p14:creationId xmlns:p14="http://schemas.microsoft.com/office/powerpoint/2010/main" val="12795903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7353746" y="1393348"/>
            <a:ext cx="4821321" cy="3451081"/>
          </a:xfrm>
          <a:prstGeom prst="rect">
            <a:avLst/>
          </a:prstGeom>
          <a:solidFill>
            <a:srgbClr val="FFC000">
              <a:alpha val="29804"/>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100" name="Right Arrow 99"/>
          <p:cNvSpPr/>
          <p:nvPr/>
        </p:nvSpPr>
        <p:spPr bwMode="auto">
          <a:xfrm rot="1660574">
            <a:off x="6890375" y="2606976"/>
            <a:ext cx="911471" cy="348726"/>
          </a:xfrm>
          <a:prstGeom prst="rightArrow">
            <a:avLst/>
          </a:prstGeom>
          <a:solidFill>
            <a:srgbClr val="7030A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a:off x="3708049" y="3771527"/>
            <a:ext cx="4276733" cy="2672514"/>
          </a:xfrm>
          <a:prstGeom prst="rect">
            <a:avLst/>
          </a:prstGeom>
          <a:solidFill>
            <a:srgbClr val="3333CC">
              <a:alpha val="30196"/>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97" name="Right Arrow 96"/>
          <p:cNvSpPr/>
          <p:nvPr/>
        </p:nvSpPr>
        <p:spPr bwMode="auto">
          <a:xfrm rot="3918919">
            <a:off x="4538115" y="3884791"/>
            <a:ext cx="911471" cy="348726"/>
          </a:xfrm>
          <a:prstGeom prst="rightArrow">
            <a:avLst/>
          </a:prstGeom>
          <a:solidFill>
            <a:srgbClr val="7030A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52193" y="1230409"/>
            <a:ext cx="3921924" cy="3234077"/>
          </a:xfrm>
          <a:prstGeom prst="rect">
            <a:avLst/>
          </a:prstGeom>
          <a:solidFill>
            <a:srgbClr val="00B050">
              <a:alpha val="30196"/>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98" name="Right Arrow 97"/>
          <p:cNvSpPr/>
          <p:nvPr/>
        </p:nvSpPr>
        <p:spPr bwMode="auto">
          <a:xfrm rot="10389537">
            <a:off x="3676740" y="1743557"/>
            <a:ext cx="911471" cy="348726"/>
          </a:xfrm>
          <a:prstGeom prst="rightArrow">
            <a:avLst/>
          </a:prstGeom>
          <a:solidFill>
            <a:srgbClr val="7030A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49" name="Oval 48"/>
          <p:cNvSpPr/>
          <p:nvPr/>
        </p:nvSpPr>
        <p:spPr bwMode="auto">
          <a:xfrm>
            <a:off x="4055961" y="1406501"/>
            <a:ext cx="3213372" cy="2523184"/>
          </a:xfrm>
          <a:prstGeom prst="ellipse">
            <a:avLst/>
          </a:prstGeom>
          <a:blipFill>
            <a:blip r:embed="rId2"/>
            <a:tile tx="0" ty="0" sx="100000" sy="100000" flip="none" algn="tl"/>
          </a:blipFill>
          <a:ln w="12700"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a:t>Adding CACTECH Model to WEPTAC</a:t>
            </a:r>
          </a:p>
        </p:txBody>
      </p:sp>
      <p:sp>
        <p:nvSpPr>
          <p:cNvPr id="3" name="Slide Number Placeholder 2"/>
          <p:cNvSpPr>
            <a:spLocks noGrp="1"/>
          </p:cNvSpPr>
          <p:nvPr>
            <p:ph type="sldNum" sz="quarter" idx="11"/>
          </p:nvPr>
        </p:nvSpPr>
        <p:spPr/>
        <p:txBody>
          <a:bodyPr/>
          <a:lstStyle/>
          <a:p>
            <a:pPr>
              <a:defRPr/>
            </a:pPr>
            <a:fld id="{06EC7D82-2055-4339-8CC9-F29A7C5867A4}" type="slidenum">
              <a:rPr lang="en-US" smtClean="0">
                <a:solidFill>
                  <a:srgbClr val="FFFFFF">
                    <a:lumMod val="50000"/>
                  </a:srgbClr>
                </a:solidFill>
              </a:rPr>
              <a:pPr>
                <a:defRPr/>
              </a:pPr>
              <a:t>13</a:t>
            </a:fld>
            <a:endParaRPr lang="en-US" dirty="0">
              <a:solidFill>
                <a:srgbClr val="808080"/>
              </a:solidFill>
            </a:endParaRPr>
          </a:p>
        </p:txBody>
      </p:sp>
      <p:sp>
        <p:nvSpPr>
          <p:cNvPr id="8" name="TextBox 7"/>
          <p:cNvSpPr txBox="1"/>
          <p:nvPr/>
        </p:nvSpPr>
        <p:spPr>
          <a:xfrm>
            <a:off x="5165589" y="4824196"/>
            <a:ext cx="574196" cy="523220"/>
          </a:xfrm>
          <a:prstGeom prst="rect">
            <a:avLst/>
          </a:prstGeom>
          <a:noFill/>
        </p:spPr>
        <p:txBody>
          <a:bodyPr wrap="none" rtlCol="0">
            <a:spAutoFit/>
          </a:bodyPr>
          <a:lstStyle>
            <a:defPPr>
              <a:defRPr lang="en-US"/>
            </a:defPPr>
            <a:lvl1pPr>
              <a:defRPr b="1"/>
            </a:lvl1pPr>
          </a:lstStyle>
          <a:p>
            <a:pPr algn="ctr"/>
            <a:r>
              <a:rPr lang="en-US" dirty="0" smtClean="0"/>
              <a:t>CAC</a:t>
            </a:r>
            <a:endParaRPr lang="en-US" dirty="0"/>
          </a:p>
          <a:p>
            <a:pPr algn="ctr"/>
            <a:r>
              <a:rPr lang="en-US" dirty="0"/>
              <a:t>OPS</a:t>
            </a:r>
          </a:p>
        </p:txBody>
      </p:sp>
      <p:sp>
        <p:nvSpPr>
          <p:cNvPr id="9" name="Isosceles Triangle 8"/>
          <p:cNvSpPr/>
          <p:nvPr/>
        </p:nvSpPr>
        <p:spPr bwMode="auto">
          <a:xfrm>
            <a:off x="4651019" y="4244622"/>
            <a:ext cx="1580444" cy="1354667"/>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5053576" y="3988180"/>
            <a:ext cx="766107" cy="276999"/>
          </a:xfrm>
          <a:prstGeom prst="rect">
            <a:avLst/>
          </a:prstGeom>
          <a:noFill/>
        </p:spPr>
        <p:txBody>
          <a:bodyPr wrap="none" rtlCol="0">
            <a:spAutoFit/>
          </a:bodyPr>
          <a:lstStyle/>
          <a:p>
            <a:r>
              <a:rPr lang="en-US" sz="1200" b="1" i="1" dirty="0" smtClean="0">
                <a:solidFill>
                  <a:schemeClr val="accent2"/>
                </a:solidFill>
              </a:rPr>
              <a:t>Validate</a:t>
            </a:r>
            <a:endParaRPr lang="en-US" sz="1200" b="1" i="1" dirty="0">
              <a:solidFill>
                <a:schemeClr val="accent2"/>
              </a:solidFill>
            </a:endParaRPr>
          </a:p>
        </p:txBody>
      </p:sp>
      <p:sp>
        <p:nvSpPr>
          <p:cNvPr id="11" name="TextBox 10"/>
          <p:cNvSpPr txBox="1"/>
          <p:nvPr/>
        </p:nvSpPr>
        <p:spPr>
          <a:xfrm>
            <a:off x="3888568" y="5479039"/>
            <a:ext cx="817853" cy="276999"/>
          </a:xfrm>
          <a:prstGeom prst="rect">
            <a:avLst/>
          </a:prstGeom>
          <a:noFill/>
        </p:spPr>
        <p:txBody>
          <a:bodyPr wrap="none" rtlCol="0">
            <a:spAutoFit/>
          </a:bodyPr>
          <a:lstStyle/>
          <a:p>
            <a:r>
              <a:rPr lang="en-US" sz="1200" b="1" i="1" dirty="0" smtClean="0">
                <a:solidFill>
                  <a:schemeClr val="accent2"/>
                </a:solidFill>
              </a:rPr>
              <a:t>Innovate</a:t>
            </a:r>
            <a:endParaRPr lang="en-US" sz="1200" b="1" i="1" dirty="0">
              <a:solidFill>
                <a:schemeClr val="accent2"/>
              </a:solidFill>
            </a:endParaRPr>
          </a:p>
        </p:txBody>
      </p:sp>
      <p:sp>
        <p:nvSpPr>
          <p:cNvPr id="12" name="TextBox 11"/>
          <p:cNvSpPr txBox="1"/>
          <p:nvPr/>
        </p:nvSpPr>
        <p:spPr>
          <a:xfrm>
            <a:off x="6174284" y="5497125"/>
            <a:ext cx="558614" cy="276999"/>
          </a:xfrm>
          <a:prstGeom prst="rect">
            <a:avLst/>
          </a:prstGeom>
          <a:noFill/>
        </p:spPr>
        <p:txBody>
          <a:bodyPr wrap="none" rtlCol="0">
            <a:spAutoFit/>
          </a:bodyPr>
          <a:lstStyle/>
          <a:p>
            <a:r>
              <a:rPr lang="en-US" sz="1200" b="1" i="1" dirty="0" smtClean="0">
                <a:solidFill>
                  <a:schemeClr val="accent2"/>
                </a:solidFill>
              </a:rPr>
              <a:t>Train</a:t>
            </a:r>
            <a:endParaRPr lang="en-US" sz="1200" b="1" i="1" dirty="0">
              <a:solidFill>
                <a:schemeClr val="accent2"/>
              </a:solidFill>
            </a:endParaRPr>
          </a:p>
        </p:txBody>
      </p:sp>
      <p:sp>
        <p:nvSpPr>
          <p:cNvPr id="15" name="TextBox 14"/>
          <p:cNvSpPr txBox="1"/>
          <p:nvPr/>
        </p:nvSpPr>
        <p:spPr>
          <a:xfrm>
            <a:off x="2314299" y="2188732"/>
            <a:ext cx="1140056" cy="307777"/>
          </a:xfrm>
          <a:prstGeom prst="rect">
            <a:avLst/>
          </a:prstGeom>
          <a:noFill/>
        </p:spPr>
        <p:txBody>
          <a:bodyPr wrap="none" rtlCol="0">
            <a:spAutoFit/>
          </a:bodyPr>
          <a:lstStyle/>
          <a:p>
            <a:r>
              <a:rPr lang="en-US" b="1" dirty="0" err="1" smtClean="0"/>
              <a:t>ShadowOC</a:t>
            </a:r>
            <a:endParaRPr lang="en-US" b="1" dirty="0"/>
          </a:p>
        </p:txBody>
      </p:sp>
      <p:sp>
        <p:nvSpPr>
          <p:cNvPr id="16" name="TextBox 15"/>
          <p:cNvSpPr txBox="1"/>
          <p:nvPr/>
        </p:nvSpPr>
        <p:spPr>
          <a:xfrm>
            <a:off x="324538" y="1342811"/>
            <a:ext cx="1300356" cy="369332"/>
          </a:xfrm>
          <a:prstGeom prst="rect">
            <a:avLst/>
          </a:prstGeom>
          <a:noFill/>
        </p:spPr>
        <p:txBody>
          <a:bodyPr wrap="none" rtlCol="0">
            <a:spAutoFit/>
          </a:bodyPr>
          <a:lstStyle/>
          <a:p>
            <a:r>
              <a:rPr lang="en-US" dirty="0" smtClean="0"/>
              <a:t>SPO/ Labs</a:t>
            </a:r>
            <a:endParaRPr lang="en-US" dirty="0"/>
          </a:p>
        </p:txBody>
      </p:sp>
      <p:sp>
        <p:nvSpPr>
          <p:cNvPr id="17" name="TextBox 16"/>
          <p:cNvSpPr txBox="1"/>
          <p:nvPr/>
        </p:nvSpPr>
        <p:spPr>
          <a:xfrm>
            <a:off x="155521" y="3097822"/>
            <a:ext cx="1556901" cy="646331"/>
          </a:xfrm>
          <a:prstGeom prst="rect">
            <a:avLst/>
          </a:prstGeom>
          <a:noFill/>
        </p:spPr>
        <p:txBody>
          <a:bodyPr wrap="none" rtlCol="0">
            <a:spAutoFit/>
          </a:bodyPr>
          <a:lstStyle/>
          <a:p>
            <a:r>
              <a:rPr lang="en-US" dirty="0" smtClean="0"/>
              <a:t>Commercial</a:t>
            </a:r>
          </a:p>
          <a:p>
            <a:r>
              <a:rPr lang="en-US" dirty="0" smtClean="0"/>
              <a:t>Tech Industry</a:t>
            </a:r>
            <a:endParaRPr lang="en-US" dirty="0"/>
          </a:p>
        </p:txBody>
      </p:sp>
      <p:sp>
        <p:nvSpPr>
          <p:cNvPr id="19" name="TextBox 18"/>
          <p:cNvSpPr txBox="1"/>
          <p:nvPr/>
        </p:nvSpPr>
        <p:spPr>
          <a:xfrm>
            <a:off x="6415909" y="5797710"/>
            <a:ext cx="1303562" cy="646331"/>
          </a:xfrm>
          <a:prstGeom prst="rect">
            <a:avLst/>
          </a:prstGeom>
          <a:noFill/>
        </p:spPr>
        <p:txBody>
          <a:bodyPr wrap="none" rtlCol="0">
            <a:spAutoFit/>
          </a:bodyPr>
          <a:lstStyle/>
          <a:p>
            <a:r>
              <a:rPr lang="en-US" sz="1200" b="1" dirty="0" smtClean="0"/>
              <a:t>Blue Flag</a:t>
            </a:r>
          </a:p>
          <a:p>
            <a:r>
              <a:rPr lang="en-US" sz="1200" b="1" dirty="0" smtClean="0"/>
              <a:t>MDO Exercises</a:t>
            </a:r>
          </a:p>
          <a:p>
            <a:r>
              <a:rPr lang="en-US" sz="1200" b="1" dirty="0" smtClean="0"/>
              <a:t>505</a:t>
            </a:r>
            <a:r>
              <a:rPr lang="en-US" sz="1200" b="1" baseline="30000" dirty="0" smtClean="0"/>
              <a:t>th</a:t>
            </a:r>
            <a:r>
              <a:rPr lang="en-US" sz="1200" b="1" dirty="0" smtClean="0"/>
              <a:t> Courses</a:t>
            </a:r>
            <a:endParaRPr lang="en-US" sz="1200" b="1" dirty="0"/>
          </a:p>
        </p:txBody>
      </p:sp>
      <p:sp>
        <p:nvSpPr>
          <p:cNvPr id="20" name="TextBox 19"/>
          <p:cNvSpPr txBox="1"/>
          <p:nvPr/>
        </p:nvSpPr>
        <p:spPr>
          <a:xfrm>
            <a:off x="3662417" y="5672499"/>
            <a:ext cx="1390124" cy="461665"/>
          </a:xfrm>
          <a:prstGeom prst="rect">
            <a:avLst/>
          </a:prstGeom>
          <a:noFill/>
        </p:spPr>
        <p:txBody>
          <a:bodyPr wrap="none" rtlCol="0">
            <a:spAutoFit/>
          </a:bodyPr>
          <a:lstStyle/>
          <a:p>
            <a:r>
              <a:rPr lang="en-US" sz="1200" b="1" dirty="0" smtClean="0"/>
              <a:t>Experimentation</a:t>
            </a:r>
          </a:p>
          <a:p>
            <a:r>
              <a:rPr lang="en-US" sz="1200" b="1" dirty="0" smtClean="0"/>
              <a:t>Wargames</a:t>
            </a:r>
            <a:endParaRPr lang="en-US" sz="1200" b="1" dirty="0"/>
          </a:p>
        </p:txBody>
      </p:sp>
      <p:sp>
        <p:nvSpPr>
          <p:cNvPr id="22" name="TextBox 21"/>
          <p:cNvSpPr txBox="1"/>
          <p:nvPr/>
        </p:nvSpPr>
        <p:spPr>
          <a:xfrm>
            <a:off x="47631" y="2857953"/>
            <a:ext cx="817853" cy="276999"/>
          </a:xfrm>
          <a:prstGeom prst="rect">
            <a:avLst/>
          </a:prstGeom>
          <a:noFill/>
        </p:spPr>
        <p:txBody>
          <a:bodyPr wrap="none" rtlCol="0">
            <a:spAutoFit/>
          </a:bodyPr>
          <a:lstStyle/>
          <a:p>
            <a:r>
              <a:rPr lang="en-US" sz="1200" b="1" i="1" dirty="0" smtClean="0">
                <a:solidFill>
                  <a:schemeClr val="accent2"/>
                </a:solidFill>
              </a:rPr>
              <a:t>Innovate</a:t>
            </a:r>
            <a:endParaRPr lang="en-US" sz="1200" b="1" i="1" dirty="0">
              <a:solidFill>
                <a:schemeClr val="accent2"/>
              </a:solidFill>
            </a:endParaRPr>
          </a:p>
        </p:txBody>
      </p:sp>
      <p:sp>
        <p:nvSpPr>
          <p:cNvPr id="24" name="TextBox 23"/>
          <p:cNvSpPr txBox="1"/>
          <p:nvPr/>
        </p:nvSpPr>
        <p:spPr>
          <a:xfrm>
            <a:off x="2650811" y="2814560"/>
            <a:ext cx="782587" cy="276999"/>
          </a:xfrm>
          <a:prstGeom prst="rect">
            <a:avLst/>
          </a:prstGeom>
          <a:noFill/>
        </p:spPr>
        <p:txBody>
          <a:bodyPr wrap="none" rtlCol="0">
            <a:spAutoFit/>
          </a:bodyPr>
          <a:lstStyle/>
          <a:p>
            <a:r>
              <a:rPr lang="en-US" sz="1200" b="1" i="1" dirty="0" smtClean="0">
                <a:solidFill>
                  <a:schemeClr val="accent2"/>
                </a:solidFill>
              </a:rPr>
              <a:t>Develop</a:t>
            </a:r>
            <a:endParaRPr lang="en-US" sz="1200" b="1" i="1" dirty="0">
              <a:solidFill>
                <a:schemeClr val="accent2"/>
              </a:solidFill>
            </a:endParaRPr>
          </a:p>
        </p:txBody>
      </p:sp>
      <p:sp>
        <p:nvSpPr>
          <p:cNvPr id="50" name="Isosceles Triangle 49"/>
          <p:cNvSpPr/>
          <p:nvPr/>
        </p:nvSpPr>
        <p:spPr bwMode="auto">
          <a:xfrm>
            <a:off x="9195346" y="2386323"/>
            <a:ext cx="1850929" cy="1528465"/>
          </a:xfrm>
          <a:prstGeom prst="triangle">
            <a:avLst/>
          </a:pr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0" fontAlgn="auto" latinLnBrk="0" hangingPunct="0">
              <a:lnSpc>
                <a:spcPct val="100000"/>
              </a:lnSpc>
              <a:spcBef>
                <a:spcPct val="50000"/>
              </a:spcBef>
              <a:spcAft>
                <a:spcPts val="0"/>
              </a:spcAft>
              <a:buClrTx/>
              <a:buSzTx/>
              <a:buFontTx/>
              <a:buNone/>
              <a:tabLst>
                <a:tab pos="852488" algn="l"/>
                <a:tab pos="1830388" algn="l"/>
                <a:tab pos="2795588" algn="l"/>
                <a:tab pos="3948113" algn="l"/>
              </a:tabLst>
              <a:defRPr/>
            </a:pPr>
            <a:endParaRPr kumimoji="0" lang="en-US" sz="1050" b="1" i="1" u="none" strike="noStrike" kern="0" cap="none" spc="0" normalizeH="0" baseline="0" noProof="0" dirty="0" smtClean="0">
              <a:ln>
                <a:noFill/>
              </a:ln>
              <a:solidFill>
                <a:srgbClr val="000000"/>
              </a:solidFill>
              <a:effectLst/>
              <a:uLnTx/>
              <a:uFillTx/>
              <a:cs typeface="Arial" charset="0"/>
            </a:endParaRPr>
          </a:p>
          <a:p>
            <a:pPr marL="0" marR="0" lvl="0" indent="0" defTabSz="914400" eaLnBrk="0" fontAlgn="auto" latinLnBrk="0" hangingPunct="0">
              <a:lnSpc>
                <a:spcPct val="100000"/>
              </a:lnSpc>
              <a:spcBef>
                <a:spcPct val="50000"/>
              </a:spcBef>
              <a:spcAft>
                <a:spcPts val="0"/>
              </a:spcAft>
              <a:buClrTx/>
              <a:buSzTx/>
              <a:buFontTx/>
              <a:buNone/>
              <a:tabLst>
                <a:tab pos="852488" algn="l"/>
                <a:tab pos="1830388" algn="l"/>
                <a:tab pos="2795588" algn="l"/>
                <a:tab pos="3948113" algn="l"/>
              </a:tabLst>
              <a:defRPr/>
            </a:pPr>
            <a:endParaRPr lang="en-US" sz="1050" b="1" i="1" kern="0" dirty="0">
              <a:solidFill>
                <a:srgbClr val="000000"/>
              </a:solidFill>
              <a:cs typeface="Arial" charset="0"/>
            </a:endParaRPr>
          </a:p>
          <a:p>
            <a:pPr marL="0" marR="0" lvl="0" indent="0" defTabSz="914400" eaLnBrk="0" fontAlgn="auto" latinLnBrk="0" hangingPunct="0">
              <a:lnSpc>
                <a:spcPct val="100000"/>
              </a:lnSpc>
              <a:spcBef>
                <a:spcPct val="50000"/>
              </a:spcBef>
              <a:spcAft>
                <a:spcPts val="0"/>
              </a:spcAft>
              <a:buClrTx/>
              <a:buSzTx/>
              <a:buFontTx/>
              <a:buNone/>
              <a:tabLst>
                <a:tab pos="852488" algn="l"/>
                <a:tab pos="1830388" algn="l"/>
                <a:tab pos="2795588" algn="l"/>
                <a:tab pos="3948113" algn="l"/>
              </a:tabLst>
              <a:defRPr/>
            </a:pPr>
            <a:endParaRPr kumimoji="0" lang="en-US" sz="1050" b="1" i="1" u="none" strike="noStrike" kern="0" cap="none" spc="0" normalizeH="0" baseline="0" noProof="0" dirty="0" smtClean="0">
              <a:ln>
                <a:noFill/>
              </a:ln>
              <a:solidFill>
                <a:srgbClr val="000000"/>
              </a:solidFill>
              <a:effectLst/>
              <a:uLnTx/>
              <a:uFillTx/>
              <a:cs typeface="Arial" charset="0"/>
            </a:endParaRPr>
          </a:p>
        </p:txBody>
      </p:sp>
      <p:sp>
        <p:nvSpPr>
          <p:cNvPr id="51" name="TextBox 50"/>
          <p:cNvSpPr txBox="1"/>
          <p:nvPr/>
        </p:nvSpPr>
        <p:spPr>
          <a:xfrm>
            <a:off x="9887781" y="2110956"/>
            <a:ext cx="551754"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smtClean="0">
                <a:ln>
                  <a:noFill/>
                </a:ln>
                <a:solidFill>
                  <a:srgbClr val="000000"/>
                </a:solidFill>
                <a:effectLst/>
                <a:uLnTx/>
                <a:uFillTx/>
                <a:cs typeface="Arial" charset="0"/>
              </a:rPr>
              <a:t>Test</a:t>
            </a:r>
          </a:p>
        </p:txBody>
      </p:sp>
      <p:sp>
        <p:nvSpPr>
          <p:cNvPr id="52" name="TextBox 51"/>
          <p:cNvSpPr txBox="1"/>
          <p:nvPr/>
        </p:nvSpPr>
        <p:spPr>
          <a:xfrm>
            <a:off x="11013153" y="3724335"/>
            <a:ext cx="800219"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smtClean="0">
                <a:ln>
                  <a:noFill/>
                </a:ln>
                <a:solidFill>
                  <a:srgbClr val="000000"/>
                </a:solidFill>
                <a:effectLst/>
                <a:uLnTx/>
                <a:uFillTx/>
                <a:cs typeface="Arial" charset="0"/>
              </a:rPr>
              <a:t>Tactics</a:t>
            </a:r>
          </a:p>
        </p:txBody>
      </p:sp>
      <p:sp>
        <p:nvSpPr>
          <p:cNvPr id="53" name="TextBox 52"/>
          <p:cNvSpPr txBox="1"/>
          <p:nvPr/>
        </p:nvSpPr>
        <p:spPr>
          <a:xfrm>
            <a:off x="8654112" y="3813446"/>
            <a:ext cx="622286"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smtClean="0">
                <a:ln>
                  <a:noFill/>
                </a:ln>
                <a:solidFill>
                  <a:srgbClr val="000000"/>
                </a:solidFill>
                <a:effectLst/>
                <a:uLnTx/>
                <a:uFillTx/>
                <a:cs typeface="Arial" charset="0"/>
              </a:rPr>
              <a:t>Train</a:t>
            </a:r>
          </a:p>
        </p:txBody>
      </p:sp>
      <p:sp>
        <p:nvSpPr>
          <p:cNvPr id="55" name="TextBox 54"/>
          <p:cNvSpPr txBox="1"/>
          <p:nvPr/>
        </p:nvSpPr>
        <p:spPr>
          <a:xfrm flipH="1">
            <a:off x="7667240" y="2751243"/>
            <a:ext cx="1087156" cy="461665"/>
          </a:xfrm>
          <a:prstGeom prst="rect">
            <a:avLst/>
          </a:prstGeom>
          <a:noFill/>
        </p:spPr>
        <p:txBody>
          <a:bodyPr wrap="none" rtlCol="0">
            <a:spAutoFit/>
          </a:bodyPr>
          <a:lstStyle/>
          <a:p>
            <a:pPr algn="ctr">
              <a:defRPr/>
            </a:pPr>
            <a:r>
              <a:rPr lang="en-US" sz="1200" b="1" i="1" kern="0" dirty="0" smtClean="0">
                <a:solidFill>
                  <a:srgbClr val="3333CC"/>
                </a:solidFill>
                <a:cs typeface="Arial" charset="0"/>
              </a:rPr>
              <a:t>Threat</a:t>
            </a:r>
            <a:endParaRPr lang="en-US" sz="1200" b="1" i="1" kern="0" dirty="0">
              <a:solidFill>
                <a:srgbClr val="3333CC"/>
              </a:solidFill>
              <a:cs typeface="Arial" charset="0"/>
            </a:endParaRPr>
          </a:p>
          <a:p>
            <a:pPr algn="ctr">
              <a:defRPr/>
            </a:pPr>
            <a:r>
              <a:rPr lang="en-US" sz="1200" b="1" i="1" kern="0" dirty="0">
                <a:solidFill>
                  <a:srgbClr val="3333CC"/>
                </a:solidFill>
                <a:cs typeface="Arial" charset="0"/>
              </a:rPr>
              <a:t>Assessment</a:t>
            </a:r>
          </a:p>
        </p:txBody>
      </p:sp>
      <p:sp>
        <p:nvSpPr>
          <p:cNvPr id="56" name="TextBox 55"/>
          <p:cNvSpPr txBox="1"/>
          <p:nvPr/>
        </p:nvSpPr>
        <p:spPr>
          <a:xfrm flipH="1">
            <a:off x="8101815" y="4198098"/>
            <a:ext cx="1627369" cy="63094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smtClean="0">
                <a:ln>
                  <a:noFill/>
                </a:ln>
                <a:solidFill>
                  <a:srgbClr val="3333CC"/>
                </a:solidFill>
                <a:effectLst/>
                <a:uLnTx/>
                <a:uFillTx/>
                <a:cs typeface="Arial" charset="0"/>
              </a:rPr>
              <a:t>Resource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smtClean="0">
                <a:ln>
                  <a:noFill/>
                </a:ln>
                <a:solidFill>
                  <a:srgbClr val="3333CC"/>
                </a:solidFill>
                <a:effectLst/>
                <a:uLnTx/>
                <a:uFillTx/>
                <a:cs typeface="Arial" charset="0"/>
              </a:rPr>
              <a:t>Operational</a:t>
            </a:r>
          </a:p>
          <a:p>
            <a:pPr marL="0" marR="0" lvl="0" indent="0" defTabSz="914400" eaLnBrk="1" fontAlgn="auto" latinLnBrk="0" hangingPunct="1">
              <a:lnSpc>
                <a:spcPct val="100000"/>
              </a:lnSpc>
              <a:spcBef>
                <a:spcPts val="0"/>
              </a:spcBef>
              <a:spcAft>
                <a:spcPts val="0"/>
              </a:spcAft>
              <a:buClrTx/>
              <a:buSzTx/>
              <a:buFontTx/>
              <a:buNone/>
              <a:tabLst/>
              <a:defRPr/>
            </a:pPr>
            <a:r>
              <a:rPr lang="en-US" sz="1050" b="1" i="1" kern="0" dirty="0" smtClean="0">
                <a:solidFill>
                  <a:srgbClr val="3333CC"/>
                </a:solidFill>
                <a:cs typeface="Arial" charset="0"/>
              </a:rPr>
              <a:t>Training Infrastructure</a:t>
            </a:r>
            <a:endParaRPr kumimoji="0" lang="en-US" sz="1050" b="1" i="1" u="none" strike="noStrike" kern="0" cap="none" spc="0" normalizeH="0" baseline="0" noProof="0" dirty="0" smtClean="0">
              <a:ln>
                <a:noFill/>
              </a:ln>
              <a:solidFill>
                <a:srgbClr val="3333CC"/>
              </a:solidFill>
              <a:effectLst/>
              <a:uLnTx/>
              <a:uFillTx/>
              <a:cs typeface="Arial" charset="0"/>
            </a:endParaRPr>
          </a:p>
        </p:txBody>
      </p:sp>
      <p:sp>
        <p:nvSpPr>
          <p:cNvPr id="57" name="TextBox 56"/>
          <p:cNvSpPr txBox="1"/>
          <p:nvPr/>
        </p:nvSpPr>
        <p:spPr>
          <a:xfrm flipH="1">
            <a:off x="9626836" y="3965205"/>
            <a:ext cx="1122423" cy="79252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smtClean="0">
                <a:ln>
                  <a:noFill/>
                </a:ln>
                <a:solidFill>
                  <a:srgbClr val="3333CC"/>
                </a:solidFill>
                <a:effectLst/>
                <a:uLnTx/>
                <a:uFillTx/>
                <a:cs typeface="Arial" charset="0"/>
              </a:rPr>
              <a:t>Training</a:t>
            </a:r>
          </a:p>
          <a:p>
            <a:pPr marR="0" lvl="0" algn="ctr" defTabSz="914400" eaLnBrk="1" fontAlgn="auto" latinLnBrk="0" hangingPunct="1">
              <a:lnSpc>
                <a:spcPct val="100000"/>
              </a:lnSpc>
              <a:spcBef>
                <a:spcPts val="0"/>
              </a:spcBef>
              <a:spcAft>
                <a:spcPts val="0"/>
              </a:spcAft>
              <a:buClrTx/>
              <a:buSzTx/>
              <a:tabLst/>
              <a:defRPr/>
            </a:pPr>
            <a:r>
              <a:rPr kumimoji="0" lang="en-US" sz="1050" b="1" i="1" u="none" strike="noStrike" kern="0" cap="none" spc="0" normalizeH="0" baseline="0" noProof="0" dirty="0" smtClean="0">
                <a:ln>
                  <a:noFill/>
                </a:ln>
                <a:solidFill>
                  <a:srgbClr val="3333CC"/>
                </a:solidFill>
                <a:effectLst/>
                <a:uLnTx/>
                <a:uFillTx/>
                <a:cs typeface="Arial" charset="0"/>
              </a:rPr>
              <a:t>Ready Aircrew</a:t>
            </a:r>
          </a:p>
          <a:p>
            <a:pPr marR="0" lvl="0" algn="ctr" defTabSz="914400" eaLnBrk="1" fontAlgn="auto" latinLnBrk="0" hangingPunct="1">
              <a:lnSpc>
                <a:spcPct val="100000"/>
              </a:lnSpc>
              <a:spcBef>
                <a:spcPts val="0"/>
              </a:spcBef>
              <a:spcAft>
                <a:spcPts val="0"/>
              </a:spcAft>
              <a:buClrTx/>
              <a:buSzTx/>
              <a:tabLst/>
              <a:defRPr/>
            </a:pPr>
            <a:r>
              <a:rPr kumimoji="0" lang="en-US" sz="1050" b="1" i="1" u="none" strike="noStrike" kern="0" cap="none" spc="0" normalizeH="0" baseline="0" noProof="0" dirty="0" smtClean="0">
                <a:ln>
                  <a:noFill/>
                </a:ln>
                <a:solidFill>
                  <a:srgbClr val="3333CC"/>
                </a:solidFill>
                <a:effectLst/>
                <a:uLnTx/>
                <a:uFillTx/>
                <a:cs typeface="Arial" charset="0"/>
              </a:rPr>
              <a:t> Program</a:t>
            </a:r>
          </a:p>
          <a:p>
            <a:pPr marR="0" lvl="0" algn="ctr" defTabSz="914400" eaLnBrk="1" fontAlgn="auto" latinLnBrk="0" hangingPunct="1">
              <a:lnSpc>
                <a:spcPct val="100000"/>
              </a:lnSpc>
              <a:spcBef>
                <a:spcPts val="0"/>
              </a:spcBef>
              <a:spcAft>
                <a:spcPts val="0"/>
              </a:spcAft>
              <a:buClrTx/>
              <a:buSzTx/>
              <a:tabLst/>
              <a:defRPr/>
            </a:pPr>
            <a:r>
              <a:rPr kumimoji="0" lang="en-US" sz="1050" b="1" i="1" u="none" strike="noStrike" kern="0" cap="none" spc="0" normalizeH="0" baseline="0" noProof="0" dirty="0" smtClean="0">
                <a:ln>
                  <a:noFill/>
                </a:ln>
                <a:solidFill>
                  <a:srgbClr val="3333CC"/>
                </a:solidFill>
                <a:effectLst/>
                <a:uLnTx/>
                <a:uFillTx/>
                <a:cs typeface="Arial" charset="0"/>
              </a:rPr>
              <a:t>&amp; Flags</a:t>
            </a:r>
          </a:p>
        </p:txBody>
      </p:sp>
      <p:sp>
        <p:nvSpPr>
          <p:cNvPr id="58" name="TextBox 57"/>
          <p:cNvSpPr txBox="1"/>
          <p:nvPr/>
        </p:nvSpPr>
        <p:spPr>
          <a:xfrm flipH="1">
            <a:off x="7758489" y="3338880"/>
            <a:ext cx="1675459"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i="1" kern="0" dirty="0">
                <a:solidFill>
                  <a:srgbClr val="3333CC"/>
                </a:solidFill>
                <a:cs typeface="Arial" charset="0"/>
              </a:rPr>
              <a:t>Realistic Training</a:t>
            </a:r>
          </a:p>
          <a:p>
            <a:pPr marL="0" marR="0" lvl="0" indent="0" defTabSz="914400" eaLnBrk="1" fontAlgn="auto" latinLnBrk="0" hangingPunct="1">
              <a:lnSpc>
                <a:spcPct val="100000"/>
              </a:lnSpc>
              <a:spcBef>
                <a:spcPts val="0"/>
              </a:spcBef>
              <a:spcAft>
                <a:spcPts val="0"/>
              </a:spcAft>
              <a:buClrTx/>
              <a:buSzTx/>
              <a:buFontTx/>
              <a:buNone/>
              <a:tabLst/>
              <a:defRPr/>
            </a:pPr>
            <a:r>
              <a:rPr lang="en-US" sz="1400" b="1" i="1" kern="0" dirty="0">
                <a:solidFill>
                  <a:srgbClr val="3333CC"/>
                </a:solidFill>
                <a:cs typeface="Arial" charset="0"/>
              </a:rPr>
              <a:t>Review Board</a:t>
            </a:r>
          </a:p>
        </p:txBody>
      </p:sp>
      <p:sp>
        <p:nvSpPr>
          <p:cNvPr id="62" name="TextBox 61"/>
          <p:cNvSpPr txBox="1"/>
          <p:nvPr/>
        </p:nvSpPr>
        <p:spPr>
          <a:xfrm>
            <a:off x="10729696" y="4039302"/>
            <a:ext cx="1309974" cy="73866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smtClean="0">
                <a:ln>
                  <a:noFill/>
                </a:ln>
                <a:solidFill>
                  <a:schemeClr val="accent2"/>
                </a:solidFill>
                <a:effectLst/>
                <a:uLnTx/>
                <a:uFillTx/>
                <a:cs typeface="Arial" charset="0"/>
              </a:rPr>
              <a:t>Tactics</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i="1" kern="0" dirty="0" smtClean="0">
                <a:solidFill>
                  <a:schemeClr val="accent2"/>
                </a:solidFill>
                <a:cs typeface="Arial" charset="0"/>
              </a:rPr>
              <a:t>Improvement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smtClean="0">
                <a:ln>
                  <a:noFill/>
                </a:ln>
                <a:solidFill>
                  <a:schemeClr val="accent2"/>
                </a:solidFill>
                <a:effectLst/>
                <a:uLnTx/>
                <a:uFillTx/>
                <a:cs typeface="Arial" charset="0"/>
              </a:rPr>
              <a:t>Process</a:t>
            </a:r>
            <a:endParaRPr kumimoji="0" lang="en-US" sz="1050" b="1" i="1" u="none" strike="noStrike" kern="0" cap="none" spc="0" normalizeH="0" baseline="0" noProof="0" dirty="0" smtClean="0">
              <a:ln>
                <a:noFill/>
              </a:ln>
              <a:solidFill>
                <a:schemeClr val="accent2"/>
              </a:solidFill>
              <a:effectLst/>
              <a:uLnTx/>
              <a:uFillTx/>
              <a:cs typeface="Arial" charset="0"/>
            </a:endParaRPr>
          </a:p>
        </p:txBody>
      </p:sp>
      <p:sp>
        <p:nvSpPr>
          <p:cNvPr id="64" name="TextBox 63"/>
          <p:cNvSpPr txBox="1"/>
          <p:nvPr/>
        </p:nvSpPr>
        <p:spPr>
          <a:xfrm>
            <a:off x="8785951" y="2554792"/>
            <a:ext cx="1059906" cy="63094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smtClean="0">
                <a:ln>
                  <a:noFill/>
                </a:ln>
                <a:solidFill>
                  <a:schemeClr val="accent2"/>
                </a:solidFill>
                <a:effectLst/>
                <a:uLnTx/>
                <a:uFillTx/>
                <a:cs typeface="Arial" charset="0"/>
              </a:rPr>
              <a:t>Document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smtClean="0">
                <a:ln>
                  <a:noFill/>
                </a:ln>
                <a:solidFill>
                  <a:schemeClr val="accent2"/>
                </a:solidFill>
                <a:effectLst/>
                <a:uLnTx/>
                <a:uFillTx/>
                <a:cs typeface="Arial" charset="0"/>
              </a:rPr>
              <a:t>Tactics</a:t>
            </a:r>
          </a:p>
          <a:p>
            <a:pPr marL="0" marR="0" lvl="0" indent="0" algn="ctr" defTabSz="914400" eaLnBrk="1" fontAlgn="auto" latinLnBrk="0" hangingPunct="1">
              <a:lnSpc>
                <a:spcPct val="100000"/>
              </a:lnSpc>
              <a:spcBef>
                <a:spcPts val="0"/>
              </a:spcBef>
              <a:spcAft>
                <a:spcPts val="0"/>
              </a:spcAft>
              <a:buClrTx/>
              <a:buSzTx/>
              <a:buFontTx/>
              <a:buNone/>
              <a:tabLst/>
              <a:defRPr/>
            </a:pPr>
            <a:r>
              <a:rPr lang="en-US" sz="1050" b="1" i="1" kern="0" dirty="0" smtClean="0">
                <a:solidFill>
                  <a:schemeClr val="accent2"/>
                </a:solidFill>
                <a:cs typeface="Arial" charset="0"/>
              </a:rPr>
              <a:t>Procedures</a:t>
            </a:r>
            <a:endParaRPr kumimoji="0" lang="en-US" sz="1050" b="1" i="1" u="none" strike="noStrike" kern="0" cap="none" spc="0" normalizeH="0" baseline="0" noProof="0" dirty="0" smtClean="0">
              <a:ln>
                <a:noFill/>
              </a:ln>
              <a:solidFill>
                <a:schemeClr val="accent2"/>
              </a:solidFill>
              <a:effectLst/>
              <a:uLnTx/>
              <a:uFillTx/>
              <a:cs typeface="Arial" charset="0"/>
            </a:endParaRPr>
          </a:p>
        </p:txBody>
      </p:sp>
      <p:sp>
        <p:nvSpPr>
          <p:cNvPr id="65" name="TextBox 64"/>
          <p:cNvSpPr txBox="1"/>
          <p:nvPr/>
        </p:nvSpPr>
        <p:spPr>
          <a:xfrm>
            <a:off x="11317786" y="2982076"/>
            <a:ext cx="801823" cy="73866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smtClean="0">
                <a:ln>
                  <a:noFill/>
                </a:ln>
                <a:solidFill>
                  <a:schemeClr val="accent2"/>
                </a:solidFill>
                <a:effectLst/>
                <a:uLnTx/>
                <a:uFillTx/>
                <a:cs typeface="Arial" charset="0"/>
              </a:rPr>
              <a:t>Tactics</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i="1" kern="0" dirty="0">
                <a:solidFill>
                  <a:schemeClr val="accent2"/>
                </a:solidFill>
                <a:cs typeface="Arial" charset="0"/>
              </a:rPr>
              <a:t>Review</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i="1" kern="0" dirty="0">
                <a:solidFill>
                  <a:schemeClr val="accent2"/>
                </a:solidFill>
                <a:cs typeface="Arial" charset="0"/>
              </a:rPr>
              <a:t>Board</a:t>
            </a:r>
          </a:p>
        </p:txBody>
      </p:sp>
      <p:sp>
        <p:nvSpPr>
          <p:cNvPr id="70" name="TextBox 69"/>
          <p:cNvSpPr txBox="1"/>
          <p:nvPr/>
        </p:nvSpPr>
        <p:spPr>
          <a:xfrm>
            <a:off x="10317057" y="2441300"/>
            <a:ext cx="1268296" cy="523220"/>
          </a:xfrm>
          <a:prstGeom prst="rect">
            <a:avLst/>
          </a:prstGeom>
          <a:noFill/>
        </p:spPr>
        <p:txBody>
          <a:bodyPr wrap="none" rtlCol="0">
            <a:spAutoFit/>
          </a:bodyPr>
          <a:lstStyle>
            <a:defPPr>
              <a:defRPr lang="en-US"/>
            </a:defPPr>
            <a:lvl1pPr marR="0" lvl="0" indent="0" algn="ctr" fontAlgn="auto">
              <a:lnSpc>
                <a:spcPct val="100000"/>
              </a:lnSpc>
              <a:spcBef>
                <a:spcPts val="0"/>
              </a:spcBef>
              <a:spcAft>
                <a:spcPts val="0"/>
              </a:spcAft>
              <a:buClrTx/>
              <a:buSzTx/>
              <a:buFontTx/>
              <a:buNone/>
              <a:tabLst/>
              <a:defRPr kumimoji="0" sz="2000" b="0" i="1" u="none" strike="noStrike" kern="0" cap="none" spc="0" normalizeH="0" baseline="0">
                <a:ln>
                  <a:noFill/>
                </a:ln>
                <a:solidFill>
                  <a:srgbClr val="AAE2CA">
                    <a:lumMod val="50000"/>
                  </a:srgbClr>
                </a:solidFill>
                <a:effectLst/>
                <a:uLnTx/>
                <a:uFillTx/>
                <a:cs typeface="Arial" charset="0"/>
              </a:defRPr>
            </a:lvl1pPr>
          </a:lstStyle>
          <a:p>
            <a:r>
              <a:rPr lang="en-US" sz="1400" b="1" dirty="0">
                <a:solidFill>
                  <a:schemeClr val="accent2"/>
                </a:solidFill>
              </a:rPr>
              <a:t>WEPTAC</a:t>
            </a:r>
          </a:p>
          <a:p>
            <a:r>
              <a:rPr lang="en-US" sz="1400" b="1" dirty="0">
                <a:solidFill>
                  <a:schemeClr val="accent2"/>
                </a:solidFill>
              </a:rPr>
              <a:t>Conferences</a:t>
            </a:r>
          </a:p>
        </p:txBody>
      </p:sp>
      <p:sp>
        <p:nvSpPr>
          <p:cNvPr id="71" name="TextBox 70"/>
          <p:cNvSpPr txBox="1"/>
          <p:nvPr/>
        </p:nvSpPr>
        <p:spPr>
          <a:xfrm>
            <a:off x="8601336" y="1738916"/>
            <a:ext cx="1178528"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smtClean="0">
                <a:ln>
                  <a:noFill/>
                </a:ln>
                <a:solidFill>
                  <a:schemeClr val="accent2"/>
                </a:solidFill>
                <a:effectLst/>
                <a:uLnTx/>
                <a:uFillTx/>
                <a:cs typeface="Arial" charset="0"/>
              </a:rPr>
              <a:t>Operational</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i="1" kern="0" dirty="0" smtClean="0">
                <a:solidFill>
                  <a:schemeClr val="accent2"/>
                </a:solidFill>
                <a:cs typeface="Arial" charset="0"/>
              </a:rPr>
              <a:t>Test &amp; </a:t>
            </a:r>
            <a:r>
              <a:rPr lang="en-US" sz="1400" b="1" i="1" kern="0" dirty="0" err="1" smtClean="0">
                <a:solidFill>
                  <a:schemeClr val="accent2"/>
                </a:solidFill>
                <a:cs typeface="Arial" charset="0"/>
              </a:rPr>
              <a:t>Eval</a:t>
            </a:r>
            <a:endParaRPr kumimoji="0" lang="en-US" sz="1050" b="1" i="1" u="none" strike="noStrike" kern="0" cap="none" spc="0" normalizeH="0" baseline="0" noProof="0" dirty="0" smtClean="0">
              <a:ln>
                <a:noFill/>
              </a:ln>
              <a:solidFill>
                <a:schemeClr val="accent2"/>
              </a:solidFill>
              <a:effectLst/>
              <a:uLnTx/>
              <a:uFillTx/>
              <a:cs typeface="Arial" charset="0"/>
            </a:endParaRPr>
          </a:p>
        </p:txBody>
      </p:sp>
      <p:sp>
        <p:nvSpPr>
          <p:cNvPr id="72" name="TextBox 71"/>
          <p:cNvSpPr txBox="1"/>
          <p:nvPr/>
        </p:nvSpPr>
        <p:spPr>
          <a:xfrm>
            <a:off x="9848534" y="3162816"/>
            <a:ext cx="595035" cy="738664"/>
          </a:xfrm>
          <a:prstGeom prst="rect">
            <a:avLst/>
          </a:prstGeom>
          <a:noFill/>
        </p:spPr>
        <p:txBody>
          <a:bodyPr wrap="none" rtlCol="0">
            <a:spAutoFit/>
          </a:bodyPr>
          <a:lstStyle/>
          <a:p>
            <a:r>
              <a:rPr lang="en-US" b="1" dirty="0" smtClean="0"/>
              <a:t>WEP</a:t>
            </a:r>
          </a:p>
          <a:p>
            <a:r>
              <a:rPr lang="en-US" b="1" dirty="0" smtClean="0"/>
              <a:t>TAC</a:t>
            </a:r>
          </a:p>
          <a:p>
            <a:endParaRPr lang="en-US" b="1" dirty="0"/>
          </a:p>
        </p:txBody>
      </p:sp>
      <p:sp>
        <p:nvSpPr>
          <p:cNvPr id="75" name="Rectangle 74"/>
          <p:cNvSpPr/>
          <p:nvPr/>
        </p:nvSpPr>
        <p:spPr>
          <a:xfrm>
            <a:off x="2602753" y="1433757"/>
            <a:ext cx="6096000" cy="646331"/>
          </a:xfrm>
          <a:prstGeom prst="rect">
            <a:avLst/>
          </a:prstGeom>
        </p:spPr>
        <p:txBody>
          <a:bodyPr>
            <a:spAutoFit/>
          </a:bodyPr>
          <a:lstStyle/>
          <a:p>
            <a:pPr algn="ctr"/>
            <a:r>
              <a:rPr lang="en-US" b="1" u="sng" dirty="0" smtClean="0">
                <a:solidFill>
                  <a:srgbClr val="FFFF00"/>
                </a:solidFill>
              </a:rPr>
              <a:t>CURRENT</a:t>
            </a:r>
          </a:p>
          <a:p>
            <a:pPr algn="ctr"/>
            <a:r>
              <a:rPr lang="en-US" b="1" u="sng" dirty="0" smtClean="0">
                <a:solidFill>
                  <a:srgbClr val="FFFF00"/>
                </a:solidFill>
              </a:rPr>
              <a:t>OPERATIONS</a:t>
            </a:r>
            <a:endParaRPr lang="en-US" b="1" u="sng" dirty="0">
              <a:solidFill>
                <a:srgbClr val="FFFF00"/>
              </a:solidFill>
            </a:endParaRPr>
          </a:p>
        </p:txBody>
      </p:sp>
      <p:sp>
        <p:nvSpPr>
          <p:cNvPr id="80" name="TextBox 79"/>
          <p:cNvSpPr txBox="1"/>
          <p:nvPr/>
        </p:nvSpPr>
        <p:spPr>
          <a:xfrm>
            <a:off x="4117071" y="4850106"/>
            <a:ext cx="936475" cy="646331"/>
          </a:xfrm>
          <a:prstGeom prst="rect">
            <a:avLst/>
          </a:prstGeom>
          <a:noFill/>
        </p:spPr>
        <p:txBody>
          <a:bodyPr wrap="none" rtlCol="0">
            <a:spAutoFit/>
          </a:bodyPr>
          <a:lstStyle/>
          <a:p>
            <a:r>
              <a:rPr lang="en-US" sz="1200" b="1" dirty="0" smtClean="0"/>
              <a:t>Document</a:t>
            </a:r>
          </a:p>
          <a:p>
            <a:r>
              <a:rPr lang="en-US" sz="1200" b="1" dirty="0" smtClean="0"/>
              <a:t>AFOTTP</a:t>
            </a:r>
          </a:p>
          <a:p>
            <a:r>
              <a:rPr lang="en-US" sz="1200" b="1" dirty="0" smtClean="0"/>
              <a:t>Vol 2-1</a:t>
            </a:r>
            <a:endParaRPr lang="en-US" sz="1200" b="1" dirty="0"/>
          </a:p>
        </p:txBody>
      </p:sp>
      <p:sp>
        <p:nvSpPr>
          <p:cNvPr id="86" name="TextBox 85"/>
          <p:cNvSpPr txBox="1"/>
          <p:nvPr/>
        </p:nvSpPr>
        <p:spPr>
          <a:xfrm>
            <a:off x="6011818" y="4921955"/>
            <a:ext cx="808235" cy="461665"/>
          </a:xfrm>
          <a:prstGeom prst="rect">
            <a:avLst/>
          </a:prstGeom>
          <a:noFill/>
        </p:spPr>
        <p:txBody>
          <a:bodyPr wrap="none" rtlCol="0">
            <a:spAutoFit/>
          </a:bodyPr>
          <a:lstStyle/>
          <a:p>
            <a:r>
              <a:rPr lang="en-US" sz="1200" b="1" dirty="0" smtClean="0"/>
              <a:t>Lessons</a:t>
            </a:r>
          </a:p>
          <a:p>
            <a:r>
              <a:rPr lang="en-US" sz="1200" b="1" dirty="0" smtClean="0"/>
              <a:t>Learned</a:t>
            </a:r>
            <a:endParaRPr lang="en-US" sz="1200" b="1" dirty="0"/>
          </a:p>
        </p:txBody>
      </p:sp>
      <p:sp>
        <p:nvSpPr>
          <p:cNvPr id="88" name="TextBox 87"/>
          <p:cNvSpPr txBox="1"/>
          <p:nvPr/>
        </p:nvSpPr>
        <p:spPr>
          <a:xfrm>
            <a:off x="7568727" y="1634907"/>
            <a:ext cx="933269"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smtClean="0">
                <a:ln>
                  <a:noFill/>
                </a:ln>
                <a:solidFill>
                  <a:schemeClr val="accent2"/>
                </a:solidFill>
                <a:effectLst/>
                <a:uLnTx/>
                <a:uFillTx/>
                <a:cs typeface="Arial" charset="0"/>
              </a:rPr>
              <a:t>READY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smtClean="0">
                <a:ln>
                  <a:noFill/>
                </a:ln>
                <a:solidFill>
                  <a:schemeClr val="accent2"/>
                </a:solidFill>
                <a:effectLst/>
                <a:uLnTx/>
                <a:uFillTx/>
                <a:cs typeface="Arial" charset="0"/>
              </a:rPr>
              <a:t>FORCES</a:t>
            </a:r>
            <a:endParaRPr kumimoji="0" lang="en-US" sz="1050" b="1" i="1" u="none" strike="noStrike" kern="0" cap="none" spc="0" normalizeH="0" baseline="0" noProof="0" dirty="0" smtClean="0">
              <a:ln>
                <a:noFill/>
              </a:ln>
              <a:solidFill>
                <a:schemeClr val="accent2"/>
              </a:solidFill>
              <a:effectLst/>
              <a:uLnTx/>
              <a:uFillTx/>
              <a:cs typeface="Arial" charset="0"/>
            </a:endParaRPr>
          </a:p>
        </p:txBody>
      </p:sp>
      <p:sp>
        <p:nvSpPr>
          <p:cNvPr id="89" name="TextBox 88"/>
          <p:cNvSpPr txBox="1"/>
          <p:nvPr/>
        </p:nvSpPr>
        <p:spPr>
          <a:xfrm>
            <a:off x="2199834" y="3194759"/>
            <a:ext cx="1410707" cy="954107"/>
          </a:xfrm>
          <a:prstGeom prst="rect">
            <a:avLst/>
          </a:prstGeom>
          <a:noFill/>
        </p:spPr>
        <p:txBody>
          <a:bodyPr wrap="none" rtlCol="0">
            <a:spAutoFit/>
          </a:bodyPr>
          <a:lstStyle/>
          <a:p>
            <a:pPr algn="ctr"/>
            <a:r>
              <a:rPr lang="en-US" sz="1400" b="1" dirty="0" smtClean="0">
                <a:solidFill>
                  <a:schemeClr val="accent2"/>
                </a:solidFill>
              </a:rPr>
              <a:t>Improved</a:t>
            </a:r>
          </a:p>
          <a:p>
            <a:pPr algn="ctr"/>
            <a:r>
              <a:rPr lang="en-US" sz="1400" b="1" dirty="0" smtClean="0">
                <a:solidFill>
                  <a:schemeClr val="accent2"/>
                </a:solidFill>
              </a:rPr>
              <a:t>Mission Apps</a:t>
            </a:r>
          </a:p>
          <a:p>
            <a:pPr algn="ctr"/>
            <a:r>
              <a:rPr lang="en-US" sz="1400" b="1" dirty="0" smtClean="0">
                <a:solidFill>
                  <a:schemeClr val="accent2"/>
                </a:solidFill>
              </a:rPr>
              <a:t>Data Analytics</a:t>
            </a:r>
          </a:p>
          <a:p>
            <a:pPr algn="ctr"/>
            <a:r>
              <a:rPr lang="en-US" sz="1400" b="1" dirty="0" smtClean="0">
                <a:solidFill>
                  <a:schemeClr val="accent2"/>
                </a:solidFill>
              </a:rPr>
              <a:t>C2 Systems</a:t>
            </a:r>
            <a:endParaRPr lang="en-US" sz="1400" b="1" dirty="0">
              <a:solidFill>
                <a:schemeClr val="accent2"/>
              </a:solidFill>
            </a:endParaRPr>
          </a:p>
        </p:txBody>
      </p:sp>
      <p:sp>
        <p:nvSpPr>
          <p:cNvPr id="90" name="TextBox 89"/>
          <p:cNvSpPr txBox="1"/>
          <p:nvPr/>
        </p:nvSpPr>
        <p:spPr>
          <a:xfrm>
            <a:off x="3877997" y="3782550"/>
            <a:ext cx="1138453" cy="523220"/>
          </a:xfrm>
          <a:prstGeom prst="rect">
            <a:avLst/>
          </a:prstGeom>
          <a:noFill/>
        </p:spPr>
        <p:txBody>
          <a:bodyPr wrap="none" rtlCol="0">
            <a:spAutoFit/>
          </a:bodyPr>
          <a:lstStyle/>
          <a:p>
            <a:r>
              <a:rPr lang="en-US" sz="1400" b="1" dirty="0" smtClean="0">
                <a:solidFill>
                  <a:srgbClr val="7030A0"/>
                </a:solidFill>
              </a:rPr>
              <a:t>C2 Ops</a:t>
            </a:r>
          </a:p>
          <a:p>
            <a:r>
              <a:rPr lang="en-US" sz="1400" b="1" dirty="0" smtClean="0">
                <a:solidFill>
                  <a:srgbClr val="7030A0"/>
                </a:solidFill>
              </a:rPr>
              <a:t>Challenges</a:t>
            </a:r>
            <a:endParaRPr lang="en-US" sz="1400" b="1" dirty="0">
              <a:solidFill>
                <a:srgbClr val="7030A0"/>
              </a:solidFill>
            </a:endParaRPr>
          </a:p>
        </p:txBody>
      </p:sp>
      <p:sp>
        <p:nvSpPr>
          <p:cNvPr id="94" name="TextBox 93"/>
          <p:cNvSpPr txBox="1"/>
          <p:nvPr/>
        </p:nvSpPr>
        <p:spPr>
          <a:xfrm>
            <a:off x="2871291" y="1214094"/>
            <a:ext cx="1205266" cy="523220"/>
          </a:xfrm>
          <a:prstGeom prst="rect">
            <a:avLst/>
          </a:prstGeom>
          <a:noFill/>
        </p:spPr>
        <p:txBody>
          <a:bodyPr wrap="none" rtlCol="0">
            <a:spAutoFit/>
          </a:bodyPr>
          <a:lstStyle/>
          <a:p>
            <a:r>
              <a:rPr lang="en-US" sz="1400" b="1" dirty="0" smtClean="0">
                <a:solidFill>
                  <a:srgbClr val="7030A0"/>
                </a:solidFill>
              </a:rPr>
              <a:t>Tech &amp; Data</a:t>
            </a:r>
          </a:p>
          <a:p>
            <a:r>
              <a:rPr lang="en-US" sz="1400" b="1" dirty="0" smtClean="0">
                <a:solidFill>
                  <a:srgbClr val="7030A0"/>
                </a:solidFill>
              </a:rPr>
              <a:t>Challenges</a:t>
            </a:r>
            <a:endParaRPr lang="en-US" sz="1400" b="1" dirty="0">
              <a:solidFill>
                <a:srgbClr val="7030A0"/>
              </a:solidFill>
            </a:endParaRPr>
          </a:p>
        </p:txBody>
      </p:sp>
      <p:sp>
        <p:nvSpPr>
          <p:cNvPr id="4" name="Oval 3"/>
          <p:cNvSpPr/>
          <p:nvPr/>
        </p:nvSpPr>
        <p:spPr bwMode="auto">
          <a:xfrm>
            <a:off x="7514544" y="1393348"/>
            <a:ext cx="1026670" cy="992059"/>
          </a:xfrm>
          <a:prstGeom prst="ellipse">
            <a:avLst/>
          </a:prstGeom>
          <a:no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grpSp>
        <p:nvGrpSpPr>
          <p:cNvPr id="18" name="Group 17"/>
          <p:cNvGrpSpPr/>
          <p:nvPr/>
        </p:nvGrpSpPr>
        <p:grpSpPr>
          <a:xfrm>
            <a:off x="5827219" y="4134815"/>
            <a:ext cx="1175776" cy="801779"/>
            <a:chOff x="6266974" y="3886647"/>
            <a:chExt cx="1175776" cy="801779"/>
          </a:xfrm>
        </p:grpSpPr>
        <p:sp>
          <p:nvSpPr>
            <p:cNvPr id="81" name="TextBox 80"/>
            <p:cNvSpPr txBox="1"/>
            <p:nvPr/>
          </p:nvSpPr>
          <p:spPr>
            <a:xfrm>
              <a:off x="6399278" y="3928255"/>
              <a:ext cx="920445" cy="461665"/>
            </a:xfrm>
            <a:prstGeom prst="rect">
              <a:avLst/>
            </a:prstGeom>
            <a:noFill/>
          </p:spPr>
          <p:txBody>
            <a:bodyPr wrap="none" rtlCol="0">
              <a:spAutoFit/>
            </a:bodyPr>
            <a:lstStyle/>
            <a:p>
              <a:pPr algn="ctr"/>
              <a:r>
                <a:rPr lang="en-US" sz="1200" b="1" dirty="0" smtClean="0">
                  <a:solidFill>
                    <a:schemeClr val="accent2"/>
                  </a:solidFill>
                </a:rPr>
                <a:t>Enhanced</a:t>
              </a:r>
            </a:p>
            <a:p>
              <a:pPr algn="ctr"/>
              <a:r>
                <a:rPr lang="en-US" sz="1200" b="1" dirty="0" smtClean="0">
                  <a:solidFill>
                    <a:schemeClr val="accent2"/>
                  </a:solidFill>
                </a:rPr>
                <a:t>C2 TPPs</a:t>
              </a:r>
              <a:endParaRPr lang="en-US" sz="1200" b="1" dirty="0">
                <a:solidFill>
                  <a:schemeClr val="accent2"/>
                </a:solidFill>
              </a:endParaRPr>
            </a:p>
          </p:txBody>
        </p:sp>
        <p:sp>
          <p:nvSpPr>
            <p:cNvPr id="73" name="Oval 72"/>
            <p:cNvSpPr/>
            <p:nvPr/>
          </p:nvSpPr>
          <p:spPr bwMode="auto">
            <a:xfrm>
              <a:off x="6266974" y="3886647"/>
              <a:ext cx="1175776" cy="801779"/>
            </a:xfrm>
            <a:prstGeom prst="ellipse">
              <a:avLst/>
            </a:prstGeom>
            <a:no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grpSp>
      <p:sp>
        <p:nvSpPr>
          <p:cNvPr id="99" name="Oval 98"/>
          <p:cNvSpPr/>
          <p:nvPr/>
        </p:nvSpPr>
        <p:spPr bwMode="auto">
          <a:xfrm>
            <a:off x="2096035" y="3136579"/>
            <a:ext cx="1578385" cy="1152377"/>
          </a:xfrm>
          <a:prstGeom prst="ellipse">
            <a:avLst/>
          </a:prstGeom>
          <a:no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pic>
        <p:nvPicPr>
          <p:cNvPr id="103" name="Picture 3" descr="C:\Users\1043648507A\Desktop\AFSPC Personnel in Action\Cyber Airmen 24th AF Joint Base San Antonio-Lackland.bm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05943" y="2889051"/>
            <a:ext cx="1293196" cy="8588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96" name="Picture 95"/>
          <p:cNvPicPr>
            <a:picLocks noChangeAspect="1"/>
          </p:cNvPicPr>
          <p:nvPr/>
        </p:nvPicPr>
        <p:blipFill rotWithShape="1">
          <a:blip r:embed="rId4"/>
          <a:srcRect l="23909" t="38866" r="5385" b="11386"/>
          <a:stretch/>
        </p:blipFill>
        <p:spPr>
          <a:xfrm>
            <a:off x="4508043" y="1961869"/>
            <a:ext cx="2325501" cy="985643"/>
          </a:xfrm>
          <a:prstGeom prst="rect">
            <a:avLst/>
          </a:prstGeom>
          <a:ln>
            <a:noFill/>
          </a:ln>
          <a:effectLst>
            <a:softEdge rad="112500"/>
          </a:effectLst>
        </p:spPr>
      </p:pic>
      <p:pic>
        <p:nvPicPr>
          <p:cNvPr id="102" name="Picture 2" descr="Y:\JPEG Files\07 JSpOC3 Training Facility-03.jpg"/>
          <p:cNvPicPr>
            <a:picLocks noChangeAspect="1" noChangeArrowheads="1"/>
          </p:cNvPicPr>
          <p:nvPr/>
        </p:nvPicPr>
        <p:blipFill>
          <a:blip r:embed="rId5" cstate="email"/>
          <a:srcRect/>
          <a:stretch>
            <a:fillRect/>
          </a:stretch>
        </p:blipFill>
        <p:spPr bwMode="auto">
          <a:xfrm>
            <a:off x="5966042" y="2534345"/>
            <a:ext cx="1238020" cy="8980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4" name="Left-Right Arrow 103"/>
          <p:cNvSpPr/>
          <p:nvPr/>
        </p:nvSpPr>
        <p:spPr bwMode="auto">
          <a:xfrm rot="10800000">
            <a:off x="9385367" y="3727023"/>
            <a:ext cx="1356695" cy="112527"/>
          </a:xfrm>
          <a:prstGeom prst="leftRightArrow">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05" name="Left-Right Arrow 104"/>
          <p:cNvSpPr/>
          <p:nvPr/>
        </p:nvSpPr>
        <p:spPr bwMode="auto">
          <a:xfrm rot="7245718">
            <a:off x="9125019" y="3083106"/>
            <a:ext cx="1310612" cy="103692"/>
          </a:xfrm>
          <a:prstGeom prst="leftRightArrow">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06" name="Left-Right Arrow 105"/>
          <p:cNvSpPr/>
          <p:nvPr/>
        </p:nvSpPr>
        <p:spPr bwMode="auto">
          <a:xfrm rot="14333801">
            <a:off x="9907574" y="3199049"/>
            <a:ext cx="1235495" cy="120715"/>
          </a:xfrm>
          <a:prstGeom prst="leftRightArrow">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07" name="Left-Right Arrow 106"/>
          <p:cNvSpPr/>
          <p:nvPr/>
        </p:nvSpPr>
        <p:spPr bwMode="auto">
          <a:xfrm rot="14366196">
            <a:off x="5245731" y="4951038"/>
            <a:ext cx="1080685" cy="113467"/>
          </a:xfrm>
          <a:prstGeom prst="leftRightArrow">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dirty="0" smtClean="0">
              <a:ln>
                <a:noFill/>
              </a:ln>
              <a:solidFill>
                <a:schemeClr val="tx1"/>
              </a:solidFill>
              <a:effectLst/>
              <a:latin typeface="Arial" charset="0"/>
            </a:endParaRPr>
          </a:p>
        </p:txBody>
      </p:sp>
      <p:sp>
        <p:nvSpPr>
          <p:cNvPr id="108" name="Left-Right Arrow 107"/>
          <p:cNvSpPr/>
          <p:nvPr/>
        </p:nvSpPr>
        <p:spPr bwMode="auto">
          <a:xfrm rot="18024738">
            <a:off x="4640376" y="4828063"/>
            <a:ext cx="1080685" cy="113467"/>
          </a:xfrm>
          <a:prstGeom prst="leftRightArrow">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09" name="Left-Right Arrow 108"/>
          <p:cNvSpPr/>
          <p:nvPr/>
        </p:nvSpPr>
        <p:spPr bwMode="auto">
          <a:xfrm rot="10800000">
            <a:off x="4829176" y="5437409"/>
            <a:ext cx="1080685" cy="113467"/>
          </a:xfrm>
          <a:prstGeom prst="leftRightArrow">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10" name="TextBox 109"/>
          <p:cNvSpPr txBox="1"/>
          <p:nvPr/>
        </p:nvSpPr>
        <p:spPr>
          <a:xfrm>
            <a:off x="8261323" y="4985272"/>
            <a:ext cx="3525031" cy="1231106"/>
          </a:xfrm>
          <a:prstGeom prst="rect">
            <a:avLst/>
          </a:prstGeom>
          <a:solidFill>
            <a:schemeClr val="bg2">
              <a:lumMod val="40000"/>
              <a:lumOff val="60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u="sng" dirty="0" smtClean="0"/>
              <a:t>Ops Enhancement Cycle</a:t>
            </a:r>
          </a:p>
          <a:p>
            <a:pPr marL="285750" indent="-285750">
              <a:buFontTx/>
              <a:buChar char="-"/>
            </a:pPr>
            <a:r>
              <a:rPr lang="en-US" sz="1400" dirty="0" smtClean="0"/>
              <a:t>Perpetual C2 Ops Improvement thru C2 OPS Model</a:t>
            </a:r>
          </a:p>
          <a:p>
            <a:pPr marL="285750" indent="-285750">
              <a:buFontTx/>
              <a:buChar char="-"/>
            </a:pPr>
            <a:r>
              <a:rPr lang="en-US" sz="1400" dirty="0" smtClean="0"/>
              <a:t>Perpetual Force Readiness thru WEPTAC Model</a:t>
            </a:r>
          </a:p>
        </p:txBody>
      </p:sp>
      <p:sp>
        <p:nvSpPr>
          <p:cNvPr id="21" name="TextBox 20"/>
          <p:cNvSpPr txBox="1"/>
          <p:nvPr/>
        </p:nvSpPr>
        <p:spPr>
          <a:xfrm>
            <a:off x="96136" y="5255638"/>
            <a:ext cx="3450296" cy="369332"/>
          </a:xfrm>
          <a:prstGeom prst="rect">
            <a:avLst/>
          </a:prstGeom>
          <a:noFill/>
        </p:spPr>
        <p:txBody>
          <a:bodyPr wrap="square" rtlCol="0">
            <a:spAutoFit/>
          </a:bodyPr>
          <a:lstStyle/>
          <a:p>
            <a:pPr algn="ctr"/>
            <a:r>
              <a:rPr lang="en-US" b="1" u="sng" dirty="0" smtClean="0">
                <a:solidFill>
                  <a:schemeClr val="accent2"/>
                </a:solidFill>
              </a:rPr>
              <a:t>Advanced Tech Cycle</a:t>
            </a:r>
            <a:endParaRPr lang="en-US" b="1" u="sng" dirty="0">
              <a:solidFill>
                <a:schemeClr val="accent2"/>
              </a:solidFill>
            </a:endParaRPr>
          </a:p>
        </p:txBody>
      </p:sp>
      <p:sp>
        <p:nvSpPr>
          <p:cNvPr id="28" name="TextBox 27"/>
          <p:cNvSpPr txBox="1"/>
          <p:nvPr/>
        </p:nvSpPr>
        <p:spPr>
          <a:xfrm>
            <a:off x="48083" y="5530464"/>
            <a:ext cx="3658713" cy="430887"/>
          </a:xfrm>
          <a:prstGeom prst="rect">
            <a:avLst/>
          </a:prstGeom>
          <a:noFill/>
        </p:spPr>
        <p:txBody>
          <a:bodyPr wrap="square" rtlCol="0">
            <a:spAutoFit/>
          </a:bodyPr>
          <a:lstStyle/>
          <a:p>
            <a:pPr marL="285750" indent="-285750">
              <a:buFontTx/>
              <a:buChar char="-"/>
            </a:pPr>
            <a:endParaRPr lang="en-US" sz="1100" dirty="0" smtClean="0"/>
          </a:p>
          <a:p>
            <a:endParaRPr lang="en-US" sz="1100" dirty="0"/>
          </a:p>
        </p:txBody>
      </p:sp>
      <p:grpSp>
        <p:nvGrpSpPr>
          <p:cNvPr id="14" name="Group 13"/>
          <p:cNvGrpSpPr/>
          <p:nvPr/>
        </p:nvGrpSpPr>
        <p:grpSpPr>
          <a:xfrm>
            <a:off x="828271" y="1510141"/>
            <a:ext cx="1850929" cy="1528465"/>
            <a:chOff x="523468" y="1555297"/>
            <a:chExt cx="1850929" cy="1528465"/>
          </a:xfrm>
        </p:grpSpPr>
        <p:sp>
          <p:nvSpPr>
            <p:cNvPr id="95" name="TextBox 94"/>
            <p:cNvSpPr txBox="1"/>
            <p:nvPr/>
          </p:nvSpPr>
          <p:spPr>
            <a:xfrm>
              <a:off x="1032725" y="2282820"/>
              <a:ext cx="813043" cy="646331"/>
            </a:xfrm>
            <a:prstGeom prst="rect">
              <a:avLst/>
            </a:prstGeom>
            <a:noFill/>
          </p:spPr>
          <p:txBody>
            <a:bodyPr wrap="none" rtlCol="0">
              <a:spAutoFit/>
            </a:bodyPr>
            <a:lstStyle/>
            <a:p>
              <a:pPr algn="ctr"/>
              <a:r>
                <a:rPr lang="en-US" b="1" dirty="0"/>
                <a:t>TECH</a:t>
              </a:r>
            </a:p>
            <a:p>
              <a:pPr algn="ctr"/>
              <a:r>
                <a:rPr lang="en-US" b="1" dirty="0"/>
                <a:t>OPS</a:t>
              </a:r>
            </a:p>
          </p:txBody>
        </p:sp>
        <p:sp>
          <p:nvSpPr>
            <p:cNvPr id="115" name="Isosceles Triangle 114"/>
            <p:cNvSpPr/>
            <p:nvPr/>
          </p:nvSpPr>
          <p:spPr bwMode="auto">
            <a:xfrm>
              <a:off x="523468" y="1555297"/>
              <a:ext cx="1850929" cy="1528465"/>
            </a:xfrm>
            <a:prstGeom prst="triangle">
              <a:avLst/>
            </a:pr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0" fontAlgn="auto" latinLnBrk="0" hangingPunct="0">
                <a:lnSpc>
                  <a:spcPct val="100000"/>
                </a:lnSpc>
                <a:spcBef>
                  <a:spcPct val="50000"/>
                </a:spcBef>
                <a:spcAft>
                  <a:spcPts val="0"/>
                </a:spcAft>
                <a:buClrTx/>
                <a:buSzTx/>
                <a:buFontTx/>
                <a:buNone/>
                <a:tabLst>
                  <a:tab pos="852488" algn="l"/>
                  <a:tab pos="1830388" algn="l"/>
                  <a:tab pos="2795588" algn="l"/>
                  <a:tab pos="3948113" algn="l"/>
                </a:tabLst>
                <a:defRPr/>
              </a:pPr>
              <a:endParaRPr kumimoji="0" lang="en-US" sz="1050" b="1" i="1" u="none" strike="noStrike" kern="0" cap="none" spc="0" normalizeH="0" baseline="0" noProof="0" dirty="0" smtClean="0">
                <a:ln>
                  <a:noFill/>
                </a:ln>
                <a:solidFill>
                  <a:srgbClr val="000000"/>
                </a:solidFill>
                <a:effectLst/>
                <a:uLnTx/>
                <a:uFillTx/>
                <a:cs typeface="Arial" charset="0"/>
              </a:endParaRPr>
            </a:p>
            <a:p>
              <a:pPr marL="0" marR="0" lvl="0" indent="0" defTabSz="914400" eaLnBrk="0" fontAlgn="auto" latinLnBrk="0" hangingPunct="0">
                <a:lnSpc>
                  <a:spcPct val="100000"/>
                </a:lnSpc>
                <a:spcBef>
                  <a:spcPct val="50000"/>
                </a:spcBef>
                <a:spcAft>
                  <a:spcPts val="0"/>
                </a:spcAft>
                <a:buClrTx/>
                <a:buSzTx/>
                <a:buFontTx/>
                <a:buNone/>
                <a:tabLst>
                  <a:tab pos="852488" algn="l"/>
                  <a:tab pos="1830388" algn="l"/>
                  <a:tab pos="2795588" algn="l"/>
                  <a:tab pos="3948113" algn="l"/>
                </a:tabLst>
                <a:defRPr/>
              </a:pPr>
              <a:endParaRPr lang="en-US" sz="1050" b="1" i="1" kern="0" dirty="0">
                <a:solidFill>
                  <a:srgbClr val="000000"/>
                </a:solidFill>
                <a:cs typeface="Arial" charset="0"/>
              </a:endParaRPr>
            </a:p>
            <a:p>
              <a:pPr marL="0" marR="0" lvl="0" indent="0" defTabSz="914400" eaLnBrk="0" fontAlgn="auto" latinLnBrk="0" hangingPunct="0">
                <a:lnSpc>
                  <a:spcPct val="100000"/>
                </a:lnSpc>
                <a:spcBef>
                  <a:spcPct val="50000"/>
                </a:spcBef>
                <a:spcAft>
                  <a:spcPts val="0"/>
                </a:spcAft>
                <a:buClrTx/>
                <a:buSzTx/>
                <a:buFontTx/>
                <a:buNone/>
                <a:tabLst>
                  <a:tab pos="852488" algn="l"/>
                  <a:tab pos="1830388" algn="l"/>
                  <a:tab pos="2795588" algn="l"/>
                  <a:tab pos="3948113" algn="l"/>
                </a:tabLst>
                <a:defRPr/>
              </a:pPr>
              <a:endParaRPr kumimoji="0" lang="en-US" sz="1050" b="1" i="1" u="none" strike="noStrike" kern="0" cap="none" spc="0" normalizeH="0" baseline="0" noProof="0" dirty="0" smtClean="0">
                <a:ln>
                  <a:noFill/>
                </a:ln>
                <a:solidFill>
                  <a:srgbClr val="000000"/>
                </a:solidFill>
                <a:effectLst/>
                <a:uLnTx/>
                <a:uFillTx/>
                <a:cs typeface="Arial" charset="0"/>
              </a:endParaRPr>
            </a:p>
          </p:txBody>
        </p:sp>
        <p:sp>
          <p:nvSpPr>
            <p:cNvPr id="116" name="Left-Right Arrow 115"/>
            <p:cNvSpPr/>
            <p:nvPr/>
          </p:nvSpPr>
          <p:spPr bwMode="auto">
            <a:xfrm rot="10800000">
              <a:off x="713489" y="2889051"/>
              <a:ext cx="1356695" cy="119474"/>
            </a:xfrm>
            <a:prstGeom prst="leftRightArrow">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17" name="Left-Right Arrow 116"/>
            <p:cNvSpPr/>
            <p:nvPr/>
          </p:nvSpPr>
          <p:spPr bwMode="auto">
            <a:xfrm rot="7245718">
              <a:off x="456568" y="2250132"/>
              <a:ext cx="1310612" cy="111668"/>
            </a:xfrm>
            <a:prstGeom prst="leftRightArrow">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18" name="Left-Right Arrow 117"/>
            <p:cNvSpPr/>
            <p:nvPr/>
          </p:nvSpPr>
          <p:spPr bwMode="auto">
            <a:xfrm rot="14333801">
              <a:off x="1237007" y="2368765"/>
              <a:ext cx="1235495" cy="117651"/>
            </a:xfrm>
            <a:prstGeom prst="leftRightArrow">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grpSp>
      <p:sp>
        <p:nvSpPr>
          <p:cNvPr id="74" name="TextBox 73"/>
          <p:cNvSpPr txBox="1"/>
          <p:nvPr/>
        </p:nvSpPr>
        <p:spPr>
          <a:xfrm>
            <a:off x="1379755" y="1239705"/>
            <a:ext cx="776175" cy="276999"/>
          </a:xfrm>
          <a:prstGeom prst="rect">
            <a:avLst/>
          </a:prstGeom>
          <a:noFill/>
        </p:spPr>
        <p:txBody>
          <a:bodyPr wrap="none" rtlCol="0">
            <a:spAutoFit/>
          </a:bodyPr>
          <a:lstStyle/>
          <a:p>
            <a:r>
              <a:rPr lang="en-US" sz="1200" b="1" i="1" dirty="0" smtClean="0">
                <a:solidFill>
                  <a:schemeClr val="accent2"/>
                </a:solidFill>
              </a:rPr>
              <a:t>Support</a:t>
            </a:r>
            <a:endParaRPr lang="en-US" sz="1200" b="1" i="1" dirty="0">
              <a:solidFill>
                <a:schemeClr val="accent2"/>
              </a:solidFill>
            </a:endParaRPr>
          </a:p>
        </p:txBody>
      </p:sp>
      <p:sp>
        <p:nvSpPr>
          <p:cNvPr id="78" name="TextBox 77"/>
          <p:cNvSpPr txBox="1"/>
          <p:nvPr/>
        </p:nvSpPr>
        <p:spPr>
          <a:xfrm>
            <a:off x="195698" y="4728133"/>
            <a:ext cx="3129297" cy="1292662"/>
          </a:xfrm>
          <a:prstGeom prst="rect">
            <a:avLst/>
          </a:prstGeom>
          <a:solidFill>
            <a:schemeClr val="bg2">
              <a:lumMod val="40000"/>
              <a:lumOff val="60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u="sng" dirty="0" smtClean="0"/>
              <a:t>Advanced Tech Cycle</a:t>
            </a:r>
          </a:p>
          <a:p>
            <a:pPr marL="285750" indent="-285750">
              <a:buFontTx/>
              <a:buChar char="-"/>
            </a:pPr>
            <a:r>
              <a:rPr lang="en-US" sz="1200" dirty="0"/>
              <a:t>Leverage Innovation from </a:t>
            </a:r>
            <a:r>
              <a:rPr lang="en-US" sz="1200" dirty="0" smtClean="0"/>
              <a:t>all sources</a:t>
            </a:r>
            <a:endParaRPr lang="en-US" sz="1200" dirty="0"/>
          </a:p>
          <a:p>
            <a:pPr marL="285750" indent="-285750">
              <a:buFontTx/>
              <a:buChar char="-"/>
            </a:pPr>
            <a:r>
              <a:rPr lang="en-US" sz="1200" dirty="0"/>
              <a:t>Utilize DevOps Environment</a:t>
            </a:r>
          </a:p>
          <a:p>
            <a:pPr marL="285750" indent="-285750">
              <a:buFontTx/>
              <a:buChar char="-"/>
            </a:pPr>
            <a:r>
              <a:rPr lang="en-US" sz="1200" dirty="0"/>
              <a:t>User-centered Design</a:t>
            </a:r>
          </a:p>
          <a:p>
            <a:pPr marL="285750" indent="-285750">
              <a:buFontTx/>
              <a:buChar char="-"/>
            </a:pPr>
            <a:r>
              <a:rPr lang="en-US" sz="1200" dirty="0"/>
              <a:t>Test Driven Development</a:t>
            </a:r>
          </a:p>
          <a:p>
            <a:pPr marL="285750" indent="-285750">
              <a:buFontTx/>
              <a:buChar char="-"/>
            </a:pPr>
            <a:r>
              <a:rPr lang="en-US" sz="1200" dirty="0"/>
              <a:t>Minimum Viable Products</a:t>
            </a:r>
          </a:p>
        </p:txBody>
      </p:sp>
      <p:sp>
        <p:nvSpPr>
          <p:cNvPr id="84" name="TextBox 83"/>
          <p:cNvSpPr txBox="1"/>
          <p:nvPr/>
        </p:nvSpPr>
        <p:spPr>
          <a:xfrm>
            <a:off x="2570480" y="2399455"/>
            <a:ext cx="1299908" cy="461665"/>
          </a:xfrm>
          <a:prstGeom prst="rect">
            <a:avLst/>
          </a:prstGeom>
          <a:noFill/>
        </p:spPr>
        <p:txBody>
          <a:bodyPr wrap="none" rtlCol="0">
            <a:spAutoFit/>
          </a:bodyPr>
          <a:lstStyle/>
          <a:p>
            <a:r>
              <a:rPr lang="en-US" sz="1200" dirty="0" smtClean="0"/>
              <a:t>Agile Acquisition</a:t>
            </a:r>
          </a:p>
          <a:p>
            <a:r>
              <a:rPr lang="en-US" sz="1200" dirty="0" smtClean="0"/>
              <a:t>Min Viable Prod</a:t>
            </a:r>
            <a:endParaRPr lang="en-US" sz="1200" dirty="0"/>
          </a:p>
        </p:txBody>
      </p:sp>
      <p:sp>
        <p:nvSpPr>
          <p:cNvPr id="85" name="TextBox 84"/>
          <p:cNvSpPr txBox="1"/>
          <p:nvPr/>
        </p:nvSpPr>
        <p:spPr>
          <a:xfrm>
            <a:off x="275074" y="1575920"/>
            <a:ext cx="1106393" cy="461665"/>
          </a:xfrm>
          <a:prstGeom prst="rect">
            <a:avLst/>
          </a:prstGeom>
          <a:noFill/>
        </p:spPr>
        <p:txBody>
          <a:bodyPr wrap="none" rtlCol="0">
            <a:spAutoFit/>
          </a:bodyPr>
          <a:lstStyle/>
          <a:p>
            <a:r>
              <a:rPr lang="en-US" sz="1200" b="1" dirty="0" smtClean="0"/>
              <a:t>Experiments</a:t>
            </a:r>
          </a:p>
          <a:p>
            <a:r>
              <a:rPr lang="en-US" sz="1200" b="1" dirty="0" smtClean="0"/>
              <a:t>Tech Demos</a:t>
            </a:r>
            <a:endParaRPr lang="en-US" sz="1200" b="1" dirty="0"/>
          </a:p>
        </p:txBody>
      </p:sp>
      <p:sp>
        <p:nvSpPr>
          <p:cNvPr id="6" name="Right Arrow 5"/>
          <p:cNvSpPr/>
          <p:nvPr/>
        </p:nvSpPr>
        <p:spPr bwMode="auto">
          <a:xfrm rot="20029502">
            <a:off x="3531405" y="3087733"/>
            <a:ext cx="813692" cy="352852"/>
          </a:xfrm>
          <a:prstGeom prst="rightArrow">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92" name="Right Arrow 91"/>
          <p:cNvSpPr/>
          <p:nvPr/>
        </p:nvSpPr>
        <p:spPr bwMode="auto">
          <a:xfrm rot="15007725">
            <a:off x="5728989" y="3656684"/>
            <a:ext cx="691532" cy="347696"/>
          </a:xfrm>
          <a:prstGeom prst="rightArrow">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93" name="Right Arrow 92"/>
          <p:cNvSpPr/>
          <p:nvPr/>
        </p:nvSpPr>
        <p:spPr bwMode="auto">
          <a:xfrm rot="10800000">
            <a:off x="6832605" y="1725477"/>
            <a:ext cx="691532" cy="347696"/>
          </a:xfrm>
          <a:prstGeom prst="rightArrow">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76" name="TextBox 75"/>
          <p:cNvSpPr txBox="1"/>
          <p:nvPr/>
        </p:nvSpPr>
        <p:spPr>
          <a:xfrm>
            <a:off x="6630592" y="5047777"/>
            <a:ext cx="1309974" cy="73866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smtClean="0">
                <a:ln>
                  <a:noFill/>
                </a:ln>
                <a:solidFill>
                  <a:schemeClr val="accent2"/>
                </a:solidFill>
                <a:effectLst/>
                <a:uLnTx/>
                <a:uFillTx/>
                <a:cs typeface="Arial" charset="0"/>
              </a:rPr>
              <a:t>CACOPS</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i="1" kern="0" dirty="0" smtClean="0">
                <a:solidFill>
                  <a:schemeClr val="accent2"/>
                </a:solidFill>
                <a:cs typeface="Arial" charset="0"/>
              </a:rPr>
              <a:t>Improvement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smtClean="0">
                <a:ln>
                  <a:noFill/>
                </a:ln>
                <a:solidFill>
                  <a:schemeClr val="accent2"/>
                </a:solidFill>
                <a:effectLst/>
                <a:uLnTx/>
                <a:uFillTx/>
                <a:cs typeface="Arial" charset="0"/>
              </a:rPr>
              <a:t>Process</a:t>
            </a:r>
            <a:endParaRPr kumimoji="0" lang="en-US" sz="1050" b="1" i="1" u="none" strike="noStrike" kern="0" cap="none" spc="0" normalizeH="0" baseline="0" noProof="0" dirty="0" smtClean="0">
              <a:ln>
                <a:noFill/>
              </a:ln>
              <a:solidFill>
                <a:schemeClr val="accent2"/>
              </a:solidFill>
              <a:effectLst/>
              <a:uLnTx/>
              <a:uFillTx/>
              <a:cs typeface="Arial" charset="0"/>
            </a:endParaRPr>
          </a:p>
        </p:txBody>
      </p:sp>
      <p:sp>
        <p:nvSpPr>
          <p:cNvPr id="77" name="TextBox 76"/>
          <p:cNvSpPr txBox="1"/>
          <p:nvPr/>
        </p:nvSpPr>
        <p:spPr>
          <a:xfrm>
            <a:off x="6867357" y="3780906"/>
            <a:ext cx="954108" cy="73866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smtClean="0">
                <a:ln>
                  <a:noFill/>
                </a:ln>
                <a:solidFill>
                  <a:schemeClr val="accent2"/>
                </a:solidFill>
                <a:effectLst/>
                <a:uLnTx/>
                <a:uFillTx/>
                <a:cs typeface="Arial" charset="0"/>
              </a:rPr>
              <a:t>CACOPS</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i="1" kern="0" dirty="0">
                <a:solidFill>
                  <a:schemeClr val="accent2"/>
                </a:solidFill>
                <a:cs typeface="Arial" charset="0"/>
              </a:rPr>
              <a:t>Review</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i="1" kern="0" dirty="0" smtClean="0">
                <a:solidFill>
                  <a:schemeClr val="accent2"/>
                </a:solidFill>
                <a:cs typeface="Arial" charset="0"/>
              </a:rPr>
              <a:t>Council</a:t>
            </a:r>
            <a:endParaRPr lang="en-US" sz="1400" b="1" i="1" kern="0" dirty="0">
              <a:solidFill>
                <a:schemeClr val="accent2"/>
              </a:solidFill>
              <a:cs typeface="Arial" charset="0"/>
            </a:endParaRPr>
          </a:p>
        </p:txBody>
      </p:sp>
      <p:sp>
        <p:nvSpPr>
          <p:cNvPr id="79" name="TextBox 78"/>
          <p:cNvSpPr txBox="1"/>
          <p:nvPr/>
        </p:nvSpPr>
        <p:spPr>
          <a:xfrm flipH="1">
            <a:off x="4848637" y="5845993"/>
            <a:ext cx="1507144"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i="1" kern="0" dirty="0" smtClean="0">
                <a:solidFill>
                  <a:srgbClr val="3333CC"/>
                </a:solidFill>
                <a:cs typeface="Arial" charset="0"/>
              </a:rPr>
              <a:t>C2 Training</a:t>
            </a:r>
            <a:endParaRPr lang="en-US" sz="1400" b="1" i="1" kern="0" dirty="0">
              <a:solidFill>
                <a:srgbClr val="3333CC"/>
              </a:solidFill>
              <a:cs typeface="Arial"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400" b="1" i="1" kern="0" dirty="0">
                <a:solidFill>
                  <a:srgbClr val="3333CC"/>
                </a:solidFill>
                <a:cs typeface="Arial" charset="0"/>
              </a:rPr>
              <a:t>Review </a:t>
            </a:r>
            <a:r>
              <a:rPr lang="en-US" sz="1400" b="1" i="1" kern="0" dirty="0" smtClean="0">
                <a:solidFill>
                  <a:srgbClr val="3333CC"/>
                </a:solidFill>
                <a:cs typeface="Arial" charset="0"/>
              </a:rPr>
              <a:t>Council</a:t>
            </a:r>
            <a:endParaRPr lang="en-US" sz="1400" b="1" i="1" kern="0" dirty="0">
              <a:solidFill>
                <a:srgbClr val="3333CC"/>
              </a:solidFill>
              <a:cs typeface="Arial" charset="0"/>
            </a:endParaRPr>
          </a:p>
        </p:txBody>
      </p:sp>
      <p:sp>
        <p:nvSpPr>
          <p:cNvPr id="82" name="TextBox 81"/>
          <p:cNvSpPr txBox="1"/>
          <p:nvPr/>
        </p:nvSpPr>
        <p:spPr>
          <a:xfrm>
            <a:off x="4115057" y="4315082"/>
            <a:ext cx="843501"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smtClean="0">
                <a:ln>
                  <a:noFill/>
                </a:ln>
                <a:solidFill>
                  <a:schemeClr val="accent2"/>
                </a:solidFill>
                <a:effectLst/>
                <a:uLnTx/>
                <a:uFillTx/>
                <a:cs typeface="Arial" charset="0"/>
              </a:rPr>
              <a:t>C2</a:t>
            </a:r>
          </a:p>
          <a:p>
            <a:pPr marL="0" marR="0" lvl="0" indent="0" algn="ctr" defTabSz="914400" eaLnBrk="1" fontAlgn="auto" latinLnBrk="0" hangingPunct="1">
              <a:lnSpc>
                <a:spcPct val="100000"/>
              </a:lnSpc>
              <a:spcBef>
                <a:spcPts val="0"/>
              </a:spcBef>
              <a:spcAft>
                <a:spcPts val="0"/>
              </a:spcAft>
              <a:buClrTx/>
              <a:buSzTx/>
              <a:buFontTx/>
              <a:buNone/>
              <a:tabLst/>
              <a:defRPr/>
            </a:pPr>
            <a:r>
              <a:rPr lang="en-US" b="1" i="1" kern="0" dirty="0" smtClean="0">
                <a:solidFill>
                  <a:schemeClr val="accent2"/>
                </a:solidFill>
                <a:cs typeface="Arial" charset="0"/>
              </a:rPr>
              <a:t>Summit</a:t>
            </a:r>
            <a:endParaRPr lang="en-US" sz="1400" b="1" i="1" kern="0" dirty="0">
              <a:solidFill>
                <a:schemeClr val="accent2"/>
              </a:solidFill>
              <a:cs typeface="Arial" charset="0"/>
            </a:endParaRPr>
          </a:p>
        </p:txBody>
      </p:sp>
      <p:sp>
        <p:nvSpPr>
          <p:cNvPr id="83" name="TextBox 82"/>
          <p:cNvSpPr txBox="1"/>
          <p:nvPr/>
        </p:nvSpPr>
        <p:spPr>
          <a:xfrm>
            <a:off x="879351" y="3592729"/>
            <a:ext cx="1149674"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smtClean="0">
                <a:ln>
                  <a:noFill/>
                </a:ln>
                <a:solidFill>
                  <a:schemeClr val="accent2"/>
                </a:solidFill>
                <a:effectLst/>
                <a:uLnTx/>
                <a:uFillTx/>
                <a:cs typeface="Arial" charset="0"/>
              </a:rPr>
              <a:t>Tech Ops</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b="1" i="1" kern="0" dirty="0" smtClean="0">
                <a:solidFill>
                  <a:schemeClr val="accent2"/>
                </a:solidFill>
                <a:cs typeface="Arial" charset="0"/>
              </a:rPr>
              <a:t>Improvement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smtClean="0">
                <a:ln>
                  <a:noFill/>
                </a:ln>
                <a:solidFill>
                  <a:schemeClr val="accent2"/>
                </a:solidFill>
                <a:effectLst/>
                <a:uLnTx/>
                <a:uFillTx/>
                <a:cs typeface="Arial" charset="0"/>
              </a:rPr>
              <a:t>Process</a:t>
            </a:r>
            <a:endParaRPr kumimoji="0" lang="en-US" sz="1000" b="1" i="1" u="none" strike="noStrike" kern="0" cap="none" spc="0" normalizeH="0" baseline="0" noProof="0" dirty="0" smtClean="0">
              <a:ln>
                <a:noFill/>
              </a:ln>
              <a:solidFill>
                <a:schemeClr val="accent2"/>
              </a:solidFill>
              <a:effectLst/>
              <a:uLnTx/>
              <a:uFillTx/>
              <a:cs typeface="Arial" charset="0"/>
            </a:endParaRPr>
          </a:p>
        </p:txBody>
      </p:sp>
      <p:sp>
        <p:nvSpPr>
          <p:cNvPr id="87" name="TextBox 86"/>
          <p:cNvSpPr txBox="1"/>
          <p:nvPr/>
        </p:nvSpPr>
        <p:spPr>
          <a:xfrm>
            <a:off x="1973976" y="1476062"/>
            <a:ext cx="886781"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smtClean="0">
                <a:ln>
                  <a:noFill/>
                </a:ln>
                <a:solidFill>
                  <a:schemeClr val="accent2"/>
                </a:solidFill>
                <a:effectLst/>
                <a:uLnTx/>
                <a:uFillTx/>
                <a:cs typeface="Arial" charset="0"/>
              </a:rPr>
              <a:t>Tech Ops</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b="1" i="1" kern="0" dirty="0" smtClean="0">
                <a:solidFill>
                  <a:schemeClr val="accent2"/>
                </a:solidFill>
                <a:cs typeface="Arial" charset="0"/>
              </a:rPr>
              <a:t>Review</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smtClean="0">
                <a:ln>
                  <a:noFill/>
                </a:ln>
                <a:solidFill>
                  <a:schemeClr val="accent2"/>
                </a:solidFill>
                <a:effectLst/>
                <a:uLnTx/>
                <a:uFillTx/>
                <a:cs typeface="Arial" charset="0"/>
              </a:rPr>
              <a:t>Council</a:t>
            </a:r>
            <a:endParaRPr kumimoji="0" lang="en-US" sz="1000" b="1" i="1" u="none" strike="noStrike" kern="0" cap="none" spc="0" normalizeH="0" baseline="0" noProof="0" dirty="0" smtClean="0">
              <a:ln>
                <a:noFill/>
              </a:ln>
              <a:solidFill>
                <a:schemeClr val="accent2"/>
              </a:solidFill>
              <a:effectLst/>
              <a:uLnTx/>
              <a:uFillTx/>
              <a:cs typeface="Arial" charset="0"/>
            </a:endParaRPr>
          </a:p>
        </p:txBody>
      </p:sp>
      <p:sp>
        <p:nvSpPr>
          <p:cNvPr id="91" name="TextBox 90"/>
          <p:cNvSpPr txBox="1"/>
          <p:nvPr/>
        </p:nvSpPr>
        <p:spPr>
          <a:xfrm>
            <a:off x="233335" y="2148416"/>
            <a:ext cx="748923"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smtClean="0">
                <a:ln>
                  <a:noFill/>
                </a:ln>
                <a:solidFill>
                  <a:schemeClr val="accent2"/>
                </a:solidFill>
                <a:effectLst/>
                <a:uLnTx/>
                <a:uFillTx/>
                <a:cs typeface="Arial" charset="0"/>
              </a:rPr>
              <a:t>Tech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smtClean="0">
                <a:ln>
                  <a:noFill/>
                </a:ln>
                <a:solidFill>
                  <a:schemeClr val="accent2"/>
                </a:solidFill>
                <a:effectLst/>
                <a:uLnTx/>
                <a:uFillTx/>
                <a:cs typeface="Arial" charset="0"/>
              </a:rPr>
              <a:t>Summit</a:t>
            </a:r>
            <a:endParaRPr kumimoji="0" lang="en-US" sz="1000" b="1" i="1" u="none" strike="noStrike" kern="0" cap="none" spc="0" normalizeH="0" baseline="0" noProof="0" dirty="0" smtClean="0">
              <a:ln>
                <a:noFill/>
              </a:ln>
              <a:solidFill>
                <a:schemeClr val="accent2"/>
              </a:solidFill>
              <a:effectLst/>
              <a:uLnTx/>
              <a:uFillTx/>
              <a:cs typeface="Arial" charset="0"/>
            </a:endParaRPr>
          </a:p>
        </p:txBody>
      </p:sp>
    </p:spTree>
    <p:extLst>
      <p:ext uri="{BB962C8B-B14F-4D97-AF65-F5344CB8AC3E}">
        <p14:creationId xmlns:p14="http://schemas.microsoft.com/office/powerpoint/2010/main" val="27712232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Right Arrow 402"/>
          <p:cNvSpPr/>
          <p:nvPr/>
        </p:nvSpPr>
        <p:spPr bwMode="auto">
          <a:xfrm rot="3026929">
            <a:off x="6013909" y="1622588"/>
            <a:ext cx="549151" cy="273676"/>
          </a:xfrm>
          <a:prstGeom prst="rightArrow">
            <a:avLst/>
          </a:prstGeom>
          <a:solidFill>
            <a:srgbClr val="92D050"/>
          </a:solidFill>
          <a:ln w="127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376" name="Cloud 375"/>
          <p:cNvSpPr/>
          <p:nvPr/>
        </p:nvSpPr>
        <p:spPr bwMode="auto">
          <a:xfrm>
            <a:off x="77930" y="2628981"/>
            <a:ext cx="10266960" cy="3515498"/>
          </a:xfrm>
          <a:prstGeom prst="cloud">
            <a:avLst/>
          </a:prstGeom>
          <a:solidFill>
            <a:schemeClr val="bg1">
              <a:lumMod val="7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endParaRPr>
          </a:p>
        </p:txBody>
      </p:sp>
      <p:sp>
        <p:nvSpPr>
          <p:cNvPr id="2" name="Title 1"/>
          <p:cNvSpPr>
            <a:spLocks noGrp="1"/>
          </p:cNvSpPr>
          <p:nvPr>
            <p:ph type="title"/>
          </p:nvPr>
        </p:nvSpPr>
        <p:spPr/>
        <p:txBody>
          <a:bodyPr/>
          <a:lstStyle/>
          <a:p>
            <a:r>
              <a:rPr lang="en-US" dirty="0" smtClean="0"/>
              <a:t>CACTECH Operating Concept</a:t>
            </a:r>
            <a:endParaRPr lang="en-US" dirty="0"/>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14</a:t>
            </a:fld>
            <a:endParaRPr lang="en-US" dirty="0">
              <a:solidFill>
                <a:srgbClr val="808080"/>
              </a:solidFill>
            </a:endParaRPr>
          </a:p>
        </p:txBody>
      </p:sp>
      <p:sp>
        <p:nvSpPr>
          <p:cNvPr id="6" name="Oval 5"/>
          <p:cNvSpPr/>
          <p:nvPr/>
        </p:nvSpPr>
        <p:spPr bwMode="auto">
          <a:xfrm>
            <a:off x="5795519" y="1818976"/>
            <a:ext cx="3537929" cy="1533306"/>
          </a:xfrm>
          <a:prstGeom prst="ellipse">
            <a:avLst/>
          </a:prstGeom>
          <a:solidFill>
            <a:srgbClr val="CCFFFF"/>
          </a:solidFill>
          <a:ln w="127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7" name="TextBox 6"/>
          <p:cNvSpPr txBox="1"/>
          <p:nvPr/>
        </p:nvSpPr>
        <p:spPr>
          <a:xfrm>
            <a:off x="6945765" y="3028240"/>
            <a:ext cx="1053494" cy="276999"/>
          </a:xfrm>
          <a:prstGeom prst="rect">
            <a:avLst/>
          </a:prstGeom>
          <a:noFill/>
        </p:spPr>
        <p:txBody>
          <a:bodyPr wrap="none" rtlCol="0">
            <a:spAutoFit/>
          </a:bodyPr>
          <a:lstStyle/>
          <a:p>
            <a:pPr algn="ctr"/>
            <a:r>
              <a:rPr lang="en-US" sz="1200" b="1" dirty="0" smtClean="0"/>
              <a:t>C2 Systems</a:t>
            </a:r>
            <a:endParaRPr lang="en-US" sz="1200" b="1"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6774"/>
          <a:stretch/>
        </p:blipFill>
        <p:spPr>
          <a:xfrm>
            <a:off x="8001140" y="2418957"/>
            <a:ext cx="795645" cy="686415"/>
          </a:xfrm>
          <a:prstGeom prst="rect">
            <a:avLst/>
          </a:prstGeom>
        </p:spPr>
      </p:pic>
      <p:sp>
        <p:nvSpPr>
          <p:cNvPr id="9" name="TextBox 8"/>
          <p:cNvSpPr txBox="1"/>
          <p:nvPr/>
        </p:nvSpPr>
        <p:spPr>
          <a:xfrm>
            <a:off x="6127174" y="1951915"/>
            <a:ext cx="2908168" cy="523220"/>
          </a:xfrm>
          <a:prstGeom prst="rect">
            <a:avLst/>
          </a:prstGeom>
          <a:noFill/>
        </p:spPr>
        <p:txBody>
          <a:bodyPr wrap="none" rtlCol="0">
            <a:spAutoFit/>
          </a:bodyPr>
          <a:lstStyle/>
          <a:p>
            <a:pPr algn="ctr"/>
            <a:r>
              <a:rPr lang="en-US" sz="1600" b="1" dirty="0" smtClean="0">
                <a:solidFill>
                  <a:schemeClr val="accent2"/>
                </a:solidFill>
              </a:rPr>
              <a:t>MDC2 DevOps Environment</a:t>
            </a:r>
          </a:p>
          <a:p>
            <a:pPr algn="ctr"/>
            <a:r>
              <a:rPr lang="en-US" sz="1200" b="1" dirty="0" smtClean="0">
                <a:solidFill>
                  <a:schemeClr val="accent2"/>
                </a:solidFill>
              </a:rPr>
              <a:t>Developers &amp; Operators</a:t>
            </a:r>
            <a:endParaRPr lang="en-US" sz="1200" b="1" dirty="0">
              <a:solidFill>
                <a:schemeClr val="accent2"/>
              </a:solidFill>
            </a:endParaRPr>
          </a:p>
        </p:txBody>
      </p:sp>
      <p:sp>
        <p:nvSpPr>
          <p:cNvPr id="10" name="TextBox 9"/>
          <p:cNvSpPr txBox="1"/>
          <p:nvPr/>
        </p:nvSpPr>
        <p:spPr>
          <a:xfrm>
            <a:off x="7009299" y="2397519"/>
            <a:ext cx="871009" cy="738664"/>
          </a:xfrm>
          <a:prstGeom prst="rect">
            <a:avLst/>
          </a:prstGeom>
          <a:noFill/>
        </p:spPr>
        <p:txBody>
          <a:bodyPr wrap="square" rtlCol="0">
            <a:spAutoFit/>
          </a:bodyPr>
          <a:lstStyle/>
          <a:p>
            <a:pPr algn="ctr"/>
            <a:r>
              <a:rPr lang="en-US" sz="1200" b="1" dirty="0" smtClean="0"/>
              <a:t>Software Factory</a:t>
            </a:r>
          </a:p>
          <a:p>
            <a:pPr algn="ctr"/>
            <a:r>
              <a:rPr lang="en-US" sz="1800" b="1" dirty="0"/>
              <a:t>+</a:t>
            </a:r>
          </a:p>
        </p:txBody>
      </p:sp>
      <p:grpSp>
        <p:nvGrpSpPr>
          <p:cNvPr id="11" name="Group 10"/>
          <p:cNvGrpSpPr/>
          <p:nvPr/>
        </p:nvGrpSpPr>
        <p:grpSpPr>
          <a:xfrm>
            <a:off x="6207757" y="2397519"/>
            <a:ext cx="719250" cy="646333"/>
            <a:chOff x="3675491" y="2711286"/>
            <a:chExt cx="636892" cy="579537"/>
          </a:xfrm>
        </p:grpSpPr>
        <p:grpSp>
          <p:nvGrpSpPr>
            <p:cNvPr id="12" name="Group 74"/>
            <p:cNvGrpSpPr/>
            <p:nvPr/>
          </p:nvGrpSpPr>
          <p:grpSpPr>
            <a:xfrm flipH="1">
              <a:off x="3986782" y="2711286"/>
              <a:ext cx="227188" cy="261242"/>
              <a:chOff x="1087823" y="6164321"/>
              <a:chExt cx="538279" cy="462460"/>
            </a:xfrm>
          </p:grpSpPr>
          <p:pic>
            <p:nvPicPr>
              <p:cNvPr id="271" name="Picture 12" descr="C:\Users\simmonsh\AppData\Local\Microsoft\Windows\Temporary Internet Files\Content.IE5\NT1ON4OJ\MC900441338[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336540" y="6164321"/>
                <a:ext cx="289562" cy="319585"/>
              </a:xfrm>
              <a:prstGeom prst="rect">
                <a:avLst/>
              </a:prstGeom>
              <a:noFill/>
            </p:spPr>
          </p:pic>
          <p:grpSp>
            <p:nvGrpSpPr>
              <p:cNvPr id="272" name="Group 418"/>
              <p:cNvGrpSpPr>
                <a:grpSpLocks/>
              </p:cNvGrpSpPr>
              <p:nvPr/>
            </p:nvGrpSpPr>
            <p:grpSpPr bwMode="auto">
              <a:xfrm flipH="1">
                <a:off x="1087817" y="6180121"/>
                <a:ext cx="425666" cy="446702"/>
                <a:chOff x="4863" y="3525"/>
                <a:chExt cx="226" cy="323"/>
              </a:xfrm>
              <a:effectLst>
                <a:outerShdw blurRad="76200" dist="12700" dir="8100000" sy="-23000" kx="800400" algn="br" rotWithShape="0">
                  <a:prstClr val="black">
                    <a:alpha val="20000"/>
                  </a:prstClr>
                </a:outerShdw>
              </a:effectLst>
            </p:grpSpPr>
            <p:grpSp>
              <p:nvGrpSpPr>
                <p:cNvPr id="273" name="Group 463"/>
                <p:cNvGrpSpPr>
                  <a:grpSpLocks/>
                </p:cNvGrpSpPr>
                <p:nvPr/>
              </p:nvGrpSpPr>
              <p:grpSpPr bwMode="auto">
                <a:xfrm>
                  <a:off x="4863" y="3669"/>
                  <a:ext cx="81" cy="44"/>
                  <a:chOff x="4863" y="3669"/>
                  <a:chExt cx="81" cy="44"/>
                </a:xfrm>
              </p:grpSpPr>
              <p:sp>
                <p:nvSpPr>
                  <p:cNvPr id="351" name="Line 484"/>
                  <p:cNvSpPr>
                    <a:spLocks noChangeShapeType="1"/>
                  </p:cNvSpPr>
                  <p:nvPr/>
                </p:nvSpPr>
                <p:spPr bwMode="auto">
                  <a:xfrm>
                    <a:off x="4863" y="3705"/>
                    <a:ext cx="25" cy="8"/>
                  </a:xfrm>
                  <a:prstGeom prst="line">
                    <a:avLst/>
                  </a:prstGeom>
                  <a:noFill/>
                  <a:ln w="12700">
                    <a:solidFill>
                      <a:srgbClr val="808080"/>
                    </a:solidFill>
                    <a:round/>
                    <a:headEnd/>
                    <a:tailEnd/>
                  </a:ln>
                  <a:effectLst/>
                </p:spPr>
                <p:txBody>
                  <a:bodyPr wrap="none" anchor="ct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352" name="Line 485"/>
                  <p:cNvSpPr>
                    <a:spLocks noChangeShapeType="1"/>
                  </p:cNvSpPr>
                  <p:nvPr/>
                </p:nvSpPr>
                <p:spPr bwMode="auto">
                  <a:xfrm>
                    <a:off x="4871" y="3701"/>
                    <a:ext cx="26" cy="6"/>
                  </a:xfrm>
                  <a:prstGeom prst="line">
                    <a:avLst/>
                  </a:prstGeom>
                  <a:noFill/>
                  <a:ln w="12700">
                    <a:solidFill>
                      <a:srgbClr val="808080"/>
                    </a:solidFill>
                    <a:round/>
                    <a:headEnd/>
                    <a:tailEnd/>
                  </a:ln>
                  <a:effectLst/>
                </p:spPr>
                <p:txBody>
                  <a:bodyPr wrap="none" anchor="ct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353" name="Line 486"/>
                  <p:cNvSpPr>
                    <a:spLocks noChangeShapeType="1"/>
                  </p:cNvSpPr>
                  <p:nvPr/>
                </p:nvSpPr>
                <p:spPr bwMode="auto">
                  <a:xfrm>
                    <a:off x="4891" y="3695"/>
                    <a:ext cx="23" cy="7"/>
                  </a:xfrm>
                  <a:prstGeom prst="line">
                    <a:avLst/>
                  </a:prstGeom>
                  <a:noFill/>
                  <a:ln w="12700">
                    <a:solidFill>
                      <a:srgbClr val="808080"/>
                    </a:solidFill>
                    <a:round/>
                    <a:headEnd/>
                    <a:tailEnd/>
                  </a:ln>
                  <a:effectLst/>
                </p:spPr>
                <p:txBody>
                  <a:bodyPr wrap="none" anchor="ct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354" name="Line 490"/>
                  <p:cNvSpPr>
                    <a:spLocks noChangeShapeType="1"/>
                  </p:cNvSpPr>
                  <p:nvPr/>
                </p:nvSpPr>
                <p:spPr bwMode="auto">
                  <a:xfrm>
                    <a:off x="4926" y="3683"/>
                    <a:ext cx="18" cy="3"/>
                  </a:xfrm>
                  <a:prstGeom prst="line">
                    <a:avLst/>
                  </a:prstGeom>
                  <a:noFill/>
                  <a:ln w="12700">
                    <a:solidFill>
                      <a:srgbClr val="808080"/>
                    </a:solidFill>
                    <a:round/>
                    <a:headEnd/>
                    <a:tailEnd/>
                  </a:ln>
                  <a:effectLst/>
                </p:spPr>
                <p:txBody>
                  <a:bodyPr wrap="none" anchor="ct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355" name="Line 496"/>
                  <p:cNvSpPr>
                    <a:spLocks noChangeShapeType="1"/>
                  </p:cNvSpPr>
                  <p:nvPr/>
                </p:nvSpPr>
                <p:spPr bwMode="auto">
                  <a:xfrm>
                    <a:off x="4906" y="3669"/>
                    <a:ext cx="3" cy="3"/>
                  </a:xfrm>
                  <a:prstGeom prst="line">
                    <a:avLst/>
                  </a:prstGeom>
                  <a:noFill/>
                  <a:ln w="12700">
                    <a:solidFill>
                      <a:srgbClr val="808080"/>
                    </a:solidFill>
                    <a:round/>
                    <a:headEnd/>
                    <a:tailEnd/>
                  </a:ln>
                  <a:effectLst/>
                </p:spPr>
                <p:txBody>
                  <a:bodyPr wrap="none" anchor="ct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grpSp>
              <p:nvGrpSpPr>
                <p:cNvPr id="274" name="Group 497"/>
                <p:cNvGrpSpPr>
                  <a:grpSpLocks/>
                </p:cNvGrpSpPr>
                <p:nvPr/>
              </p:nvGrpSpPr>
              <p:grpSpPr bwMode="auto">
                <a:xfrm>
                  <a:off x="4867" y="3758"/>
                  <a:ext cx="200" cy="90"/>
                  <a:chOff x="4867" y="3758"/>
                  <a:chExt cx="200" cy="90"/>
                </a:xfrm>
              </p:grpSpPr>
              <p:grpSp>
                <p:nvGrpSpPr>
                  <p:cNvPr id="343" name="Group 498"/>
                  <p:cNvGrpSpPr>
                    <a:grpSpLocks/>
                  </p:cNvGrpSpPr>
                  <p:nvPr/>
                </p:nvGrpSpPr>
                <p:grpSpPr bwMode="auto">
                  <a:xfrm>
                    <a:off x="4867" y="3758"/>
                    <a:ext cx="200" cy="90"/>
                    <a:chOff x="4867" y="3758"/>
                    <a:chExt cx="200" cy="90"/>
                  </a:xfrm>
                </p:grpSpPr>
                <p:sp>
                  <p:nvSpPr>
                    <p:cNvPr id="349" name="Freeform 499"/>
                    <p:cNvSpPr>
                      <a:spLocks/>
                    </p:cNvSpPr>
                    <p:nvPr/>
                  </p:nvSpPr>
                  <p:spPr bwMode="auto">
                    <a:xfrm>
                      <a:off x="4870" y="3762"/>
                      <a:ext cx="187" cy="79"/>
                    </a:xfrm>
                    <a:custGeom>
                      <a:avLst/>
                      <a:gdLst/>
                      <a:ahLst/>
                      <a:cxnLst>
                        <a:cxn ang="0">
                          <a:pos x="17" y="78"/>
                        </a:cxn>
                        <a:cxn ang="0">
                          <a:pos x="1" y="77"/>
                        </a:cxn>
                        <a:cxn ang="0">
                          <a:pos x="0" y="59"/>
                        </a:cxn>
                        <a:cxn ang="0">
                          <a:pos x="1" y="46"/>
                        </a:cxn>
                        <a:cxn ang="0">
                          <a:pos x="9" y="38"/>
                        </a:cxn>
                        <a:cxn ang="0">
                          <a:pos x="19" y="33"/>
                        </a:cxn>
                        <a:cxn ang="0">
                          <a:pos x="42" y="24"/>
                        </a:cxn>
                        <a:cxn ang="0">
                          <a:pos x="73" y="18"/>
                        </a:cxn>
                        <a:cxn ang="0">
                          <a:pos x="81" y="17"/>
                        </a:cxn>
                        <a:cxn ang="0">
                          <a:pos x="85" y="18"/>
                        </a:cxn>
                        <a:cxn ang="0">
                          <a:pos x="86" y="16"/>
                        </a:cxn>
                        <a:cxn ang="0">
                          <a:pos x="87" y="13"/>
                        </a:cxn>
                        <a:cxn ang="0">
                          <a:pos x="90" y="15"/>
                        </a:cxn>
                        <a:cxn ang="0">
                          <a:pos x="94" y="15"/>
                        </a:cxn>
                        <a:cxn ang="0">
                          <a:pos x="94" y="12"/>
                        </a:cxn>
                        <a:cxn ang="0">
                          <a:pos x="96" y="10"/>
                        </a:cxn>
                        <a:cxn ang="0">
                          <a:pos x="99" y="10"/>
                        </a:cxn>
                        <a:cxn ang="0">
                          <a:pos x="103" y="10"/>
                        </a:cxn>
                        <a:cxn ang="0">
                          <a:pos x="103" y="7"/>
                        </a:cxn>
                        <a:cxn ang="0">
                          <a:pos x="105" y="0"/>
                        </a:cxn>
                        <a:cxn ang="0">
                          <a:pos x="182" y="1"/>
                        </a:cxn>
                        <a:cxn ang="0">
                          <a:pos x="182" y="10"/>
                        </a:cxn>
                        <a:cxn ang="0">
                          <a:pos x="183" y="16"/>
                        </a:cxn>
                        <a:cxn ang="0">
                          <a:pos x="183" y="21"/>
                        </a:cxn>
                        <a:cxn ang="0">
                          <a:pos x="186" y="27"/>
                        </a:cxn>
                        <a:cxn ang="0">
                          <a:pos x="186" y="35"/>
                        </a:cxn>
                        <a:cxn ang="0">
                          <a:pos x="186" y="41"/>
                        </a:cxn>
                        <a:cxn ang="0">
                          <a:pos x="183" y="48"/>
                        </a:cxn>
                        <a:cxn ang="0">
                          <a:pos x="181" y="52"/>
                        </a:cxn>
                        <a:cxn ang="0">
                          <a:pos x="177" y="54"/>
                        </a:cxn>
                        <a:cxn ang="0">
                          <a:pos x="172" y="55"/>
                        </a:cxn>
                        <a:cxn ang="0">
                          <a:pos x="164" y="56"/>
                        </a:cxn>
                        <a:cxn ang="0">
                          <a:pos x="162" y="61"/>
                        </a:cxn>
                        <a:cxn ang="0">
                          <a:pos x="156" y="63"/>
                        </a:cxn>
                        <a:cxn ang="0">
                          <a:pos x="150" y="67"/>
                        </a:cxn>
                        <a:cxn ang="0">
                          <a:pos x="144" y="69"/>
                        </a:cxn>
                        <a:cxn ang="0">
                          <a:pos x="132" y="69"/>
                        </a:cxn>
                        <a:cxn ang="0">
                          <a:pos x="122" y="69"/>
                        </a:cxn>
                        <a:cxn ang="0">
                          <a:pos x="114" y="69"/>
                        </a:cxn>
                        <a:cxn ang="0">
                          <a:pos x="108" y="69"/>
                        </a:cxn>
                        <a:cxn ang="0">
                          <a:pos x="103" y="72"/>
                        </a:cxn>
                        <a:cxn ang="0">
                          <a:pos x="92" y="71"/>
                        </a:cxn>
                        <a:cxn ang="0">
                          <a:pos x="53" y="77"/>
                        </a:cxn>
                        <a:cxn ang="0">
                          <a:pos x="36" y="78"/>
                        </a:cxn>
                        <a:cxn ang="0">
                          <a:pos x="17" y="78"/>
                        </a:cxn>
                      </a:cxnLst>
                      <a:rect l="0" t="0" r="r" b="b"/>
                      <a:pathLst>
                        <a:path w="187" h="79">
                          <a:moveTo>
                            <a:pt x="17" y="78"/>
                          </a:moveTo>
                          <a:lnTo>
                            <a:pt x="1" y="77"/>
                          </a:lnTo>
                          <a:lnTo>
                            <a:pt x="0" y="59"/>
                          </a:lnTo>
                          <a:lnTo>
                            <a:pt x="1" y="46"/>
                          </a:lnTo>
                          <a:lnTo>
                            <a:pt x="9" y="38"/>
                          </a:lnTo>
                          <a:lnTo>
                            <a:pt x="19" y="33"/>
                          </a:lnTo>
                          <a:lnTo>
                            <a:pt x="42" y="24"/>
                          </a:lnTo>
                          <a:lnTo>
                            <a:pt x="73" y="18"/>
                          </a:lnTo>
                          <a:lnTo>
                            <a:pt x="81" y="17"/>
                          </a:lnTo>
                          <a:lnTo>
                            <a:pt x="85" y="18"/>
                          </a:lnTo>
                          <a:lnTo>
                            <a:pt x="86" y="16"/>
                          </a:lnTo>
                          <a:lnTo>
                            <a:pt x="87" y="13"/>
                          </a:lnTo>
                          <a:lnTo>
                            <a:pt x="90" y="15"/>
                          </a:lnTo>
                          <a:lnTo>
                            <a:pt x="94" y="15"/>
                          </a:lnTo>
                          <a:lnTo>
                            <a:pt x="94" y="12"/>
                          </a:lnTo>
                          <a:lnTo>
                            <a:pt x="96" y="10"/>
                          </a:lnTo>
                          <a:lnTo>
                            <a:pt x="99" y="10"/>
                          </a:lnTo>
                          <a:lnTo>
                            <a:pt x="103" y="10"/>
                          </a:lnTo>
                          <a:lnTo>
                            <a:pt x="103" y="7"/>
                          </a:lnTo>
                          <a:lnTo>
                            <a:pt x="105" y="0"/>
                          </a:lnTo>
                          <a:lnTo>
                            <a:pt x="182" y="1"/>
                          </a:lnTo>
                          <a:lnTo>
                            <a:pt x="182" y="10"/>
                          </a:lnTo>
                          <a:lnTo>
                            <a:pt x="183" y="16"/>
                          </a:lnTo>
                          <a:lnTo>
                            <a:pt x="183" y="21"/>
                          </a:lnTo>
                          <a:lnTo>
                            <a:pt x="186" y="27"/>
                          </a:lnTo>
                          <a:lnTo>
                            <a:pt x="186" y="35"/>
                          </a:lnTo>
                          <a:lnTo>
                            <a:pt x="186" y="41"/>
                          </a:lnTo>
                          <a:lnTo>
                            <a:pt x="183" y="48"/>
                          </a:lnTo>
                          <a:lnTo>
                            <a:pt x="181" y="52"/>
                          </a:lnTo>
                          <a:lnTo>
                            <a:pt x="177" y="54"/>
                          </a:lnTo>
                          <a:lnTo>
                            <a:pt x="172" y="55"/>
                          </a:lnTo>
                          <a:lnTo>
                            <a:pt x="164" y="56"/>
                          </a:lnTo>
                          <a:lnTo>
                            <a:pt x="162" y="61"/>
                          </a:lnTo>
                          <a:lnTo>
                            <a:pt x="156" y="63"/>
                          </a:lnTo>
                          <a:lnTo>
                            <a:pt x="150" y="67"/>
                          </a:lnTo>
                          <a:lnTo>
                            <a:pt x="144" y="69"/>
                          </a:lnTo>
                          <a:lnTo>
                            <a:pt x="132" y="69"/>
                          </a:lnTo>
                          <a:lnTo>
                            <a:pt x="122" y="69"/>
                          </a:lnTo>
                          <a:lnTo>
                            <a:pt x="114" y="69"/>
                          </a:lnTo>
                          <a:lnTo>
                            <a:pt x="108" y="69"/>
                          </a:lnTo>
                          <a:lnTo>
                            <a:pt x="103" y="72"/>
                          </a:lnTo>
                          <a:lnTo>
                            <a:pt x="92" y="71"/>
                          </a:lnTo>
                          <a:lnTo>
                            <a:pt x="53" y="77"/>
                          </a:lnTo>
                          <a:lnTo>
                            <a:pt x="36" y="78"/>
                          </a:lnTo>
                          <a:lnTo>
                            <a:pt x="17" y="78"/>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350" name="Freeform 500"/>
                    <p:cNvSpPr>
                      <a:spLocks/>
                    </p:cNvSpPr>
                    <p:nvPr/>
                  </p:nvSpPr>
                  <p:spPr bwMode="auto">
                    <a:xfrm>
                      <a:off x="4867" y="3758"/>
                      <a:ext cx="200" cy="90"/>
                    </a:xfrm>
                    <a:custGeom>
                      <a:avLst/>
                      <a:gdLst/>
                      <a:ahLst/>
                      <a:cxnLst>
                        <a:cxn ang="0">
                          <a:pos x="16" y="89"/>
                        </a:cxn>
                        <a:cxn ang="0">
                          <a:pos x="0" y="86"/>
                        </a:cxn>
                        <a:cxn ang="0">
                          <a:pos x="0" y="67"/>
                        </a:cxn>
                        <a:cxn ang="0">
                          <a:pos x="0" y="52"/>
                        </a:cxn>
                        <a:cxn ang="0">
                          <a:pos x="10" y="42"/>
                        </a:cxn>
                        <a:cxn ang="0">
                          <a:pos x="21" y="38"/>
                        </a:cxn>
                        <a:cxn ang="0">
                          <a:pos x="44" y="29"/>
                        </a:cxn>
                        <a:cxn ang="0">
                          <a:pos x="78" y="21"/>
                        </a:cxn>
                        <a:cxn ang="0">
                          <a:pos x="85" y="19"/>
                        </a:cxn>
                        <a:cxn ang="0">
                          <a:pos x="91" y="21"/>
                        </a:cxn>
                        <a:cxn ang="0">
                          <a:pos x="91" y="19"/>
                        </a:cxn>
                        <a:cxn ang="0">
                          <a:pos x="93" y="16"/>
                        </a:cxn>
                        <a:cxn ang="0">
                          <a:pos x="96" y="18"/>
                        </a:cxn>
                        <a:cxn ang="0">
                          <a:pos x="99" y="18"/>
                        </a:cxn>
                        <a:cxn ang="0">
                          <a:pos x="100" y="14"/>
                        </a:cxn>
                        <a:cxn ang="0">
                          <a:pos x="103" y="12"/>
                        </a:cxn>
                        <a:cxn ang="0">
                          <a:pos x="106" y="11"/>
                        </a:cxn>
                        <a:cxn ang="0">
                          <a:pos x="108" y="11"/>
                        </a:cxn>
                        <a:cxn ang="0">
                          <a:pos x="108" y="8"/>
                        </a:cxn>
                        <a:cxn ang="0">
                          <a:pos x="113" y="0"/>
                        </a:cxn>
                        <a:cxn ang="0">
                          <a:pos x="195" y="3"/>
                        </a:cxn>
                        <a:cxn ang="0">
                          <a:pos x="195" y="11"/>
                        </a:cxn>
                        <a:cxn ang="0">
                          <a:pos x="196" y="19"/>
                        </a:cxn>
                        <a:cxn ang="0">
                          <a:pos x="196" y="23"/>
                        </a:cxn>
                        <a:cxn ang="0">
                          <a:pos x="198" y="30"/>
                        </a:cxn>
                        <a:cxn ang="0">
                          <a:pos x="199" y="41"/>
                        </a:cxn>
                        <a:cxn ang="0">
                          <a:pos x="198" y="48"/>
                        </a:cxn>
                        <a:cxn ang="0">
                          <a:pos x="196" y="53"/>
                        </a:cxn>
                        <a:cxn ang="0">
                          <a:pos x="192" y="59"/>
                        </a:cxn>
                        <a:cxn ang="0">
                          <a:pos x="188" y="60"/>
                        </a:cxn>
                        <a:cxn ang="0">
                          <a:pos x="183" y="63"/>
                        </a:cxn>
                        <a:cxn ang="0">
                          <a:pos x="176" y="64"/>
                        </a:cxn>
                        <a:cxn ang="0">
                          <a:pos x="172" y="70"/>
                        </a:cxn>
                        <a:cxn ang="0">
                          <a:pos x="167" y="73"/>
                        </a:cxn>
                        <a:cxn ang="0">
                          <a:pos x="161" y="75"/>
                        </a:cxn>
                        <a:cxn ang="0">
                          <a:pos x="154" y="78"/>
                        </a:cxn>
                        <a:cxn ang="0">
                          <a:pos x="141" y="79"/>
                        </a:cxn>
                        <a:cxn ang="0">
                          <a:pos x="129" y="79"/>
                        </a:cxn>
                        <a:cxn ang="0">
                          <a:pos x="122" y="79"/>
                        </a:cxn>
                        <a:cxn ang="0">
                          <a:pos x="115" y="78"/>
                        </a:cxn>
                        <a:cxn ang="0">
                          <a:pos x="108" y="81"/>
                        </a:cxn>
                        <a:cxn ang="0">
                          <a:pos x="99" y="79"/>
                        </a:cxn>
                        <a:cxn ang="0">
                          <a:pos x="55" y="86"/>
                        </a:cxn>
                        <a:cxn ang="0">
                          <a:pos x="37" y="89"/>
                        </a:cxn>
                        <a:cxn ang="0">
                          <a:pos x="16" y="89"/>
                        </a:cxn>
                      </a:cxnLst>
                      <a:rect l="0" t="0" r="r" b="b"/>
                      <a:pathLst>
                        <a:path w="200" h="90">
                          <a:moveTo>
                            <a:pt x="16" y="89"/>
                          </a:moveTo>
                          <a:lnTo>
                            <a:pt x="0" y="86"/>
                          </a:lnTo>
                          <a:lnTo>
                            <a:pt x="0" y="67"/>
                          </a:lnTo>
                          <a:lnTo>
                            <a:pt x="0" y="52"/>
                          </a:lnTo>
                          <a:lnTo>
                            <a:pt x="10" y="42"/>
                          </a:lnTo>
                          <a:lnTo>
                            <a:pt x="21" y="38"/>
                          </a:lnTo>
                          <a:lnTo>
                            <a:pt x="44" y="29"/>
                          </a:lnTo>
                          <a:lnTo>
                            <a:pt x="78" y="21"/>
                          </a:lnTo>
                          <a:lnTo>
                            <a:pt x="85" y="19"/>
                          </a:lnTo>
                          <a:lnTo>
                            <a:pt x="91" y="21"/>
                          </a:lnTo>
                          <a:lnTo>
                            <a:pt x="91" y="19"/>
                          </a:lnTo>
                          <a:lnTo>
                            <a:pt x="93" y="16"/>
                          </a:lnTo>
                          <a:lnTo>
                            <a:pt x="96" y="18"/>
                          </a:lnTo>
                          <a:lnTo>
                            <a:pt x="99" y="18"/>
                          </a:lnTo>
                          <a:lnTo>
                            <a:pt x="100" y="14"/>
                          </a:lnTo>
                          <a:lnTo>
                            <a:pt x="103" y="12"/>
                          </a:lnTo>
                          <a:lnTo>
                            <a:pt x="106" y="11"/>
                          </a:lnTo>
                          <a:lnTo>
                            <a:pt x="108" y="11"/>
                          </a:lnTo>
                          <a:lnTo>
                            <a:pt x="108" y="8"/>
                          </a:lnTo>
                          <a:lnTo>
                            <a:pt x="113" y="0"/>
                          </a:lnTo>
                          <a:lnTo>
                            <a:pt x="195" y="3"/>
                          </a:lnTo>
                          <a:lnTo>
                            <a:pt x="195" y="11"/>
                          </a:lnTo>
                          <a:lnTo>
                            <a:pt x="196" y="19"/>
                          </a:lnTo>
                          <a:lnTo>
                            <a:pt x="196" y="23"/>
                          </a:lnTo>
                          <a:lnTo>
                            <a:pt x="198" y="30"/>
                          </a:lnTo>
                          <a:lnTo>
                            <a:pt x="199" y="41"/>
                          </a:lnTo>
                          <a:lnTo>
                            <a:pt x="198" y="48"/>
                          </a:lnTo>
                          <a:lnTo>
                            <a:pt x="196" y="53"/>
                          </a:lnTo>
                          <a:lnTo>
                            <a:pt x="192" y="59"/>
                          </a:lnTo>
                          <a:lnTo>
                            <a:pt x="188" y="60"/>
                          </a:lnTo>
                          <a:lnTo>
                            <a:pt x="183" y="63"/>
                          </a:lnTo>
                          <a:lnTo>
                            <a:pt x="176" y="64"/>
                          </a:lnTo>
                          <a:lnTo>
                            <a:pt x="172" y="70"/>
                          </a:lnTo>
                          <a:lnTo>
                            <a:pt x="167" y="73"/>
                          </a:lnTo>
                          <a:lnTo>
                            <a:pt x="161" y="75"/>
                          </a:lnTo>
                          <a:lnTo>
                            <a:pt x="154" y="78"/>
                          </a:lnTo>
                          <a:lnTo>
                            <a:pt x="141" y="79"/>
                          </a:lnTo>
                          <a:lnTo>
                            <a:pt x="129" y="79"/>
                          </a:lnTo>
                          <a:lnTo>
                            <a:pt x="122" y="79"/>
                          </a:lnTo>
                          <a:lnTo>
                            <a:pt x="115" y="78"/>
                          </a:lnTo>
                          <a:lnTo>
                            <a:pt x="108" y="81"/>
                          </a:lnTo>
                          <a:lnTo>
                            <a:pt x="99" y="79"/>
                          </a:lnTo>
                          <a:lnTo>
                            <a:pt x="55" y="86"/>
                          </a:lnTo>
                          <a:lnTo>
                            <a:pt x="37" y="89"/>
                          </a:lnTo>
                          <a:lnTo>
                            <a:pt x="16" y="89"/>
                          </a:lnTo>
                        </a:path>
                      </a:pathLst>
                    </a:custGeom>
                    <a:noFill/>
                    <a:ln w="12700" cap="rnd" cmpd="sng">
                      <a:solidFill>
                        <a:srgbClr val="000000"/>
                      </a:solidFill>
                      <a:prstDash val="solid"/>
                      <a:round/>
                      <a:headEnd type="none" w="med" len="med"/>
                      <a:tailEnd type="none" w="med" len="me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sp>
                <p:nvSpPr>
                  <p:cNvPr id="344" name="Freeform 501"/>
                  <p:cNvSpPr>
                    <a:spLocks/>
                  </p:cNvSpPr>
                  <p:nvPr/>
                </p:nvSpPr>
                <p:spPr bwMode="auto">
                  <a:xfrm>
                    <a:off x="4872" y="3770"/>
                    <a:ext cx="185" cy="68"/>
                  </a:xfrm>
                  <a:custGeom>
                    <a:avLst/>
                    <a:gdLst/>
                    <a:ahLst/>
                    <a:cxnLst>
                      <a:cxn ang="0">
                        <a:pos x="179" y="7"/>
                      </a:cxn>
                      <a:cxn ang="0">
                        <a:pos x="184" y="16"/>
                      </a:cxn>
                      <a:cxn ang="0">
                        <a:pos x="180" y="41"/>
                      </a:cxn>
                      <a:cxn ang="0">
                        <a:pos x="170" y="41"/>
                      </a:cxn>
                      <a:cxn ang="0">
                        <a:pos x="158" y="51"/>
                      </a:cxn>
                      <a:cxn ang="0">
                        <a:pos x="133" y="58"/>
                      </a:cxn>
                      <a:cxn ang="0">
                        <a:pos x="107" y="58"/>
                      </a:cxn>
                      <a:cxn ang="0">
                        <a:pos x="117" y="47"/>
                      </a:cxn>
                      <a:cxn ang="0">
                        <a:pos x="104" y="56"/>
                      </a:cxn>
                      <a:cxn ang="0">
                        <a:pos x="91" y="59"/>
                      </a:cxn>
                      <a:cxn ang="0">
                        <a:pos x="100" y="54"/>
                      </a:cxn>
                      <a:cxn ang="0">
                        <a:pos x="86" y="60"/>
                      </a:cxn>
                      <a:cxn ang="0">
                        <a:pos x="44" y="65"/>
                      </a:cxn>
                      <a:cxn ang="0">
                        <a:pos x="45" y="60"/>
                      </a:cxn>
                      <a:cxn ang="0">
                        <a:pos x="44" y="59"/>
                      </a:cxn>
                      <a:cxn ang="0">
                        <a:pos x="30" y="66"/>
                      </a:cxn>
                      <a:cxn ang="0">
                        <a:pos x="42" y="54"/>
                      </a:cxn>
                      <a:cxn ang="0">
                        <a:pos x="27" y="62"/>
                      </a:cxn>
                      <a:cxn ang="0">
                        <a:pos x="19" y="60"/>
                      </a:cxn>
                      <a:cxn ang="0">
                        <a:pos x="17" y="60"/>
                      </a:cxn>
                      <a:cxn ang="0">
                        <a:pos x="5" y="65"/>
                      </a:cxn>
                      <a:cxn ang="0">
                        <a:pos x="0" y="54"/>
                      </a:cxn>
                      <a:cxn ang="0">
                        <a:pos x="5" y="35"/>
                      </a:cxn>
                      <a:cxn ang="0">
                        <a:pos x="27" y="25"/>
                      </a:cxn>
                      <a:cxn ang="0">
                        <a:pos x="72" y="12"/>
                      </a:cxn>
                      <a:cxn ang="0">
                        <a:pos x="86" y="16"/>
                      </a:cxn>
                      <a:cxn ang="0">
                        <a:pos x="95" y="18"/>
                      </a:cxn>
                      <a:cxn ang="0">
                        <a:pos x="86" y="11"/>
                      </a:cxn>
                      <a:cxn ang="0">
                        <a:pos x="90" y="8"/>
                      </a:cxn>
                      <a:cxn ang="0">
                        <a:pos x="97" y="13"/>
                      </a:cxn>
                      <a:cxn ang="0">
                        <a:pos x="97" y="11"/>
                      </a:cxn>
                      <a:cxn ang="0">
                        <a:pos x="95" y="5"/>
                      </a:cxn>
                      <a:cxn ang="0">
                        <a:pos x="108" y="8"/>
                      </a:cxn>
                      <a:cxn ang="0">
                        <a:pos x="107" y="5"/>
                      </a:cxn>
                      <a:cxn ang="0">
                        <a:pos x="104" y="0"/>
                      </a:cxn>
                      <a:cxn ang="0">
                        <a:pos x="116" y="5"/>
                      </a:cxn>
                      <a:cxn ang="0">
                        <a:pos x="136" y="8"/>
                      </a:cxn>
                      <a:cxn ang="0">
                        <a:pos x="142" y="2"/>
                      </a:cxn>
                      <a:cxn ang="0">
                        <a:pos x="147" y="8"/>
                      </a:cxn>
                      <a:cxn ang="0">
                        <a:pos x="157" y="5"/>
                      </a:cxn>
                      <a:cxn ang="0">
                        <a:pos x="162" y="11"/>
                      </a:cxn>
                      <a:cxn ang="0">
                        <a:pos x="176" y="8"/>
                      </a:cxn>
                      <a:cxn ang="0">
                        <a:pos x="179" y="2"/>
                      </a:cxn>
                    </a:cxnLst>
                    <a:rect l="0" t="0" r="r" b="b"/>
                    <a:pathLst>
                      <a:path w="185" h="68">
                        <a:moveTo>
                          <a:pt x="179" y="2"/>
                        </a:moveTo>
                        <a:lnTo>
                          <a:pt x="179" y="7"/>
                        </a:lnTo>
                        <a:lnTo>
                          <a:pt x="180" y="5"/>
                        </a:lnTo>
                        <a:lnTo>
                          <a:pt x="184" y="16"/>
                        </a:lnTo>
                        <a:lnTo>
                          <a:pt x="184" y="28"/>
                        </a:lnTo>
                        <a:lnTo>
                          <a:pt x="180" y="41"/>
                        </a:lnTo>
                        <a:lnTo>
                          <a:pt x="169" y="45"/>
                        </a:lnTo>
                        <a:lnTo>
                          <a:pt x="170" y="41"/>
                        </a:lnTo>
                        <a:lnTo>
                          <a:pt x="163" y="46"/>
                        </a:lnTo>
                        <a:lnTo>
                          <a:pt x="158" y="51"/>
                        </a:lnTo>
                        <a:lnTo>
                          <a:pt x="147" y="55"/>
                        </a:lnTo>
                        <a:lnTo>
                          <a:pt x="133" y="58"/>
                        </a:lnTo>
                        <a:lnTo>
                          <a:pt x="115" y="58"/>
                        </a:lnTo>
                        <a:lnTo>
                          <a:pt x="107" y="58"/>
                        </a:lnTo>
                        <a:lnTo>
                          <a:pt x="113" y="54"/>
                        </a:lnTo>
                        <a:lnTo>
                          <a:pt x="117" y="47"/>
                        </a:lnTo>
                        <a:lnTo>
                          <a:pt x="111" y="54"/>
                        </a:lnTo>
                        <a:lnTo>
                          <a:pt x="104" y="56"/>
                        </a:lnTo>
                        <a:lnTo>
                          <a:pt x="98" y="60"/>
                        </a:lnTo>
                        <a:lnTo>
                          <a:pt x="91" y="59"/>
                        </a:lnTo>
                        <a:lnTo>
                          <a:pt x="97" y="55"/>
                        </a:lnTo>
                        <a:lnTo>
                          <a:pt x="100" y="54"/>
                        </a:lnTo>
                        <a:lnTo>
                          <a:pt x="94" y="55"/>
                        </a:lnTo>
                        <a:lnTo>
                          <a:pt x="86" y="60"/>
                        </a:lnTo>
                        <a:lnTo>
                          <a:pt x="66" y="62"/>
                        </a:lnTo>
                        <a:lnTo>
                          <a:pt x="44" y="65"/>
                        </a:lnTo>
                        <a:lnTo>
                          <a:pt x="36" y="65"/>
                        </a:lnTo>
                        <a:lnTo>
                          <a:pt x="45" y="60"/>
                        </a:lnTo>
                        <a:lnTo>
                          <a:pt x="53" y="59"/>
                        </a:lnTo>
                        <a:lnTo>
                          <a:pt x="44" y="59"/>
                        </a:lnTo>
                        <a:lnTo>
                          <a:pt x="37" y="61"/>
                        </a:lnTo>
                        <a:lnTo>
                          <a:pt x="30" y="66"/>
                        </a:lnTo>
                        <a:lnTo>
                          <a:pt x="35" y="59"/>
                        </a:lnTo>
                        <a:lnTo>
                          <a:pt x="42" y="54"/>
                        </a:lnTo>
                        <a:lnTo>
                          <a:pt x="32" y="55"/>
                        </a:lnTo>
                        <a:lnTo>
                          <a:pt x="27" y="62"/>
                        </a:lnTo>
                        <a:lnTo>
                          <a:pt x="27" y="67"/>
                        </a:lnTo>
                        <a:lnTo>
                          <a:pt x="19" y="60"/>
                        </a:lnTo>
                        <a:lnTo>
                          <a:pt x="13" y="58"/>
                        </a:lnTo>
                        <a:lnTo>
                          <a:pt x="17" y="60"/>
                        </a:lnTo>
                        <a:lnTo>
                          <a:pt x="22" y="67"/>
                        </a:lnTo>
                        <a:lnTo>
                          <a:pt x="5" y="65"/>
                        </a:lnTo>
                        <a:lnTo>
                          <a:pt x="3" y="63"/>
                        </a:lnTo>
                        <a:lnTo>
                          <a:pt x="0" y="54"/>
                        </a:lnTo>
                        <a:lnTo>
                          <a:pt x="3" y="43"/>
                        </a:lnTo>
                        <a:lnTo>
                          <a:pt x="5" y="35"/>
                        </a:lnTo>
                        <a:lnTo>
                          <a:pt x="14" y="29"/>
                        </a:lnTo>
                        <a:lnTo>
                          <a:pt x="27" y="25"/>
                        </a:lnTo>
                        <a:lnTo>
                          <a:pt x="51" y="16"/>
                        </a:lnTo>
                        <a:lnTo>
                          <a:pt x="72" y="12"/>
                        </a:lnTo>
                        <a:lnTo>
                          <a:pt x="82" y="11"/>
                        </a:lnTo>
                        <a:lnTo>
                          <a:pt x="86" y="16"/>
                        </a:lnTo>
                        <a:lnTo>
                          <a:pt x="102" y="22"/>
                        </a:lnTo>
                        <a:lnTo>
                          <a:pt x="95" y="18"/>
                        </a:lnTo>
                        <a:lnTo>
                          <a:pt x="87" y="14"/>
                        </a:lnTo>
                        <a:lnTo>
                          <a:pt x="86" y="11"/>
                        </a:lnTo>
                        <a:lnTo>
                          <a:pt x="86" y="8"/>
                        </a:lnTo>
                        <a:lnTo>
                          <a:pt x="90" y="8"/>
                        </a:lnTo>
                        <a:lnTo>
                          <a:pt x="94" y="11"/>
                        </a:lnTo>
                        <a:lnTo>
                          <a:pt x="97" y="13"/>
                        </a:lnTo>
                        <a:lnTo>
                          <a:pt x="102" y="15"/>
                        </a:lnTo>
                        <a:lnTo>
                          <a:pt x="97" y="11"/>
                        </a:lnTo>
                        <a:lnTo>
                          <a:pt x="95" y="7"/>
                        </a:lnTo>
                        <a:lnTo>
                          <a:pt x="95" y="5"/>
                        </a:lnTo>
                        <a:lnTo>
                          <a:pt x="102" y="5"/>
                        </a:lnTo>
                        <a:lnTo>
                          <a:pt x="108" y="8"/>
                        </a:lnTo>
                        <a:lnTo>
                          <a:pt x="113" y="12"/>
                        </a:lnTo>
                        <a:lnTo>
                          <a:pt x="107" y="5"/>
                        </a:lnTo>
                        <a:lnTo>
                          <a:pt x="104" y="2"/>
                        </a:lnTo>
                        <a:lnTo>
                          <a:pt x="104" y="0"/>
                        </a:lnTo>
                        <a:lnTo>
                          <a:pt x="109" y="0"/>
                        </a:lnTo>
                        <a:lnTo>
                          <a:pt x="116" y="5"/>
                        </a:lnTo>
                        <a:lnTo>
                          <a:pt x="120" y="6"/>
                        </a:lnTo>
                        <a:lnTo>
                          <a:pt x="136" y="8"/>
                        </a:lnTo>
                        <a:lnTo>
                          <a:pt x="136" y="5"/>
                        </a:lnTo>
                        <a:lnTo>
                          <a:pt x="142" y="2"/>
                        </a:lnTo>
                        <a:lnTo>
                          <a:pt x="142" y="8"/>
                        </a:lnTo>
                        <a:lnTo>
                          <a:pt x="147" y="8"/>
                        </a:lnTo>
                        <a:lnTo>
                          <a:pt x="158" y="11"/>
                        </a:lnTo>
                        <a:lnTo>
                          <a:pt x="157" y="5"/>
                        </a:lnTo>
                        <a:lnTo>
                          <a:pt x="162" y="5"/>
                        </a:lnTo>
                        <a:lnTo>
                          <a:pt x="162" y="11"/>
                        </a:lnTo>
                        <a:lnTo>
                          <a:pt x="169" y="11"/>
                        </a:lnTo>
                        <a:lnTo>
                          <a:pt x="176" y="8"/>
                        </a:lnTo>
                        <a:lnTo>
                          <a:pt x="176" y="5"/>
                        </a:lnTo>
                        <a:lnTo>
                          <a:pt x="179" y="2"/>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345" name="Freeform 502"/>
                  <p:cNvSpPr>
                    <a:spLocks/>
                  </p:cNvSpPr>
                  <p:nvPr/>
                </p:nvSpPr>
                <p:spPr bwMode="auto">
                  <a:xfrm>
                    <a:off x="5011" y="3792"/>
                    <a:ext cx="18" cy="9"/>
                  </a:xfrm>
                  <a:custGeom>
                    <a:avLst/>
                    <a:gdLst/>
                    <a:ahLst/>
                    <a:cxnLst>
                      <a:cxn ang="0">
                        <a:pos x="17" y="8"/>
                      </a:cxn>
                      <a:cxn ang="0">
                        <a:pos x="9" y="0"/>
                      </a:cxn>
                      <a:cxn ang="0">
                        <a:pos x="0" y="3"/>
                      </a:cxn>
                      <a:cxn ang="0">
                        <a:pos x="17" y="8"/>
                      </a:cxn>
                    </a:cxnLst>
                    <a:rect l="0" t="0" r="r" b="b"/>
                    <a:pathLst>
                      <a:path w="18" h="9">
                        <a:moveTo>
                          <a:pt x="17" y="8"/>
                        </a:moveTo>
                        <a:lnTo>
                          <a:pt x="9" y="0"/>
                        </a:lnTo>
                        <a:lnTo>
                          <a:pt x="0" y="3"/>
                        </a:lnTo>
                        <a:lnTo>
                          <a:pt x="17" y="8"/>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346" name="Freeform 503"/>
                  <p:cNvSpPr>
                    <a:spLocks/>
                  </p:cNvSpPr>
                  <p:nvPr/>
                </p:nvSpPr>
                <p:spPr bwMode="auto">
                  <a:xfrm>
                    <a:off x="5047" y="3785"/>
                    <a:ext cx="9" cy="8"/>
                  </a:xfrm>
                  <a:custGeom>
                    <a:avLst/>
                    <a:gdLst/>
                    <a:ahLst/>
                    <a:cxnLst>
                      <a:cxn ang="0">
                        <a:pos x="8" y="7"/>
                      </a:cxn>
                      <a:cxn ang="0">
                        <a:pos x="6" y="2"/>
                      </a:cxn>
                      <a:cxn ang="0">
                        <a:pos x="0" y="0"/>
                      </a:cxn>
                      <a:cxn ang="0">
                        <a:pos x="6" y="0"/>
                      </a:cxn>
                      <a:cxn ang="0">
                        <a:pos x="8" y="7"/>
                      </a:cxn>
                    </a:cxnLst>
                    <a:rect l="0" t="0" r="r" b="b"/>
                    <a:pathLst>
                      <a:path w="9" h="8">
                        <a:moveTo>
                          <a:pt x="8" y="7"/>
                        </a:moveTo>
                        <a:lnTo>
                          <a:pt x="6" y="2"/>
                        </a:lnTo>
                        <a:lnTo>
                          <a:pt x="0" y="0"/>
                        </a:lnTo>
                        <a:lnTo>
                          <a:pt x="6" y="0"/>
                        </a:lnTo>
                        <a:lnTo>
                          <a:pt x="8" y="7"/>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347" name="Freeform 504"/>
                  <p:cNvSpPr>
                    <a:spLocks/>
                  </p:cNvSpPr>
                  <p:nvPr/>
                </p:nvSpPr>
                <p:spPr bwMode="auto">
                  <a:xfrm>
                    <a:off x="4971" y="3787"/>
                    <a:ext cx="16" cy="4"/>
                  </a:xfrm>
                  <a:custGeom>
                    <a:avLst/>
                    <a:gdLst/>
                    <a:ahLst/>
                    <a:cxnLst>
                      <a:cxn ang="0">
                        <a:pos x="15" y="0"/>
                      </a:cxn>
                      <a:cxn ang="0">
                        <a:pos x="8" y="0"/>
                      </a:cxn>
                      <a:cxn ang="0">
                        <a:pos x="7" y="1"/>
                      </a:cxn>
                      <a:cxn ang="0">
                        <a:pos x="7" y="2"/>
                      </a:cxn>
                      <a:cxn ang="0">
                        <a:pos x="6" y="3"/>
                      </a:cxn>
                      <a:cxn ang="0">
                        <a:pos x="0" y="3"/>
                      </a:cxn>
                      <a:cxn ang="0">
                        <a:pos x="8" y="3"/>
                      </a:cxn>
                      <a:cxn ang="0">
                        <a:pos x="9" y="1"/>
                      </a:cxn>
                      <a:cxn ang="0">
                        <a:pos x="15" y="0"/>
                      </a:cxn>
                    </a:cxnLst>
                    <a:rect l="0" t="0" r="r" b="b"/>
                    <a:pathLst>
                      <a:path w="16" h="4">
                        <a:moveTo>
                          <a:pt x="15" y="0"/>
                        </a:moveTo>
                        <a:lnTo>
                          <a:pt x="8" y="0"/>
                        </a:lnTo>
                        <a:lnTo>
                          <a:pt x="7" y="1"/>
                        </a:lnTo>
                        <a:lnTo>
                          <a:pt x="7" y="2"/>
                        </a:lnTo>
                        <a:lnTo>
                          <a:pt x="6" y="3"/>
                        </a:lnTo>
                        <a:lnTo>
                          <a:pt x="0" y="3"/>
                        </a:lnTo>
                        <a:lnTo>
                          <a:pt x="8" y="3"/>
                        </a:lnTo>
                        <a:lnTo>
                          <a:pt x="9" y="1"/>
                        </a:lnTo>
                        <a:lnTo>
                          <a:pt x="15" y="0"/>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348" name="Freeform 505"/>
                  <p:cNvSpPr>
                    <a:spLocks/>
                  </p:cNvSpPr>
                  <p:nvPr/>
                </p:nvSpPr>
                <p:spPr bwMode="auto">
                  <a:xfrm>
                    <a:off x="4892" y="3819"/>
                    <a:ext cx="71" cy="10"/>
                  </a:xfrm>
                  <a:custGeom>
                    <a:avLst/>
                    <a:gdLst/>
                    <a:ahLst/>
                    <a:cxnLst>
                      <a:cxn ang="0">
                        <a:pos x="70" y="0"/>
                      </a:cxn>
                      <a:cxn ang="0">
                        <a:pos x="53" y="0"/>
                      </a:cxn>
                      <a:cxn ang="0">
                        <a:pos x="34" y="2"/>
                      </a:cxn>
                      <a:cxn ang="0">
                        <a:pos x="21" y="3"/>
                      </a:cxn>
                      <a:cxn ang="0">
                        <a:pos x="8" y="4"/>
                      </a:cxn>
                      <a:cxn ang="0">
                        <a:pos x="5" y="7"/>
                      </a:cxn>
                      <a:cxn ang="0">
                        <a:pos x="0" y="9"/>
                      </a:cxn>
                      <a:cxn ang="0">
                        <a:pos x="5" y="8"/>
                      </a:cxn>
                      <a:cxn ang="0">
                        <a:pos x="10" y="5"/>
                      </a:cxn>
                      <a:cxn ang="0">
                        <a:pos x="25" y="3"/>
                      </a:cxn>
                      <a:cxn ang="0">
                        <a:pos x="34" y="3"/>
                      </a:cxn>
                      <a:cxn ang="0">
                        <a:pos x="42" y="2"/>
                      </a:cxn>
                      <a:cxn ang="0">
                        <a:pos x="54" y="1"/>
                      </a:cxn>
                      <a:cxn ang="0">
                        <a:pos x="70" y="0"/>
                      </a:cxn>
                    </a:cxnLst>
                    <a:rect l="0" t="0" r="r" b="b"/>
                    <a:pathLst>
                      <a:path w="71" h="10">
                        <a:moveTo>
                          <a:pt x="70" y="0"/>
                        </a:moveTo>
                        <a:lnTo>
                          <a:pt x="53" y="0"/>
                        </a:lnTo>
                        <a:lnTo>
                          <a:pt x="34" y="2"/>
                        </a:lnTo>
                        <a:lnTo>
                          <a:pt x="21" y="3"/>
                        </a:lnTo>
                        <a:lnTo>
                          <a:pt x="8" y="4"/>
                        </a:lnTo>
                        <a:lnTo>
                          <a:pt x="5" y="7"/>
                        </a:lnTo>
                        <a:lnTo>
                          <a:pt x="0" y="9"/>
                        </a:lnTo>
                        <a:lnTo>
                          <a:pt x="5" y="8"/>
                        </a:lnTo>
                        <a:lnTo>
                          <a:pt x="10" y="5"/>
                        </a:lnTo>
                        <a:lnTo>
                          <a:pt x="25" y="3"/>
                        </a:lnTo>
                        <a:lnTo>
                          <a:pt x="34" y="3"/>
                        </a:lnTo>
                        <a:lnTo>
                          <a:pt x="42" y="2"/>
                        </a:lnTo>
                        <a:lnTo>
                          <a:pt x="54" y="1"/>
                        </a:lnTo>
                        <a:lnTo>
                          <a:pt x="70" y="0"/>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grpSp>
              <p:nvGrpSpPr>
                <p:cNvPr id="275" name="Group 506"/>
                <p:cNvGrpSpPr>
                  <a:grpSpLocks/>
                </p:cNvGrpSpPr>
                <p:nvPr/>
              </p:nvGrpSpPr>
              <p:grpSpPr bwMode="auto">
                <a:xfrm>
                  <a:off x="4903" y="3666"/>
                  <a:ext cx="80" cy="43"/>
                  <a:chOff x="4903" y="3666"/>
                  <a:chExt cx="80" cy="43"/>
                </a:xfrm>
              </p:grpSpPr>
              <p:grpSp>
                <p:nvGrpSpPr>
                  <p:cNvPr id="332" name="Group 507"/>
                  <p:cNvGrpSpPr>
                    <a:grpSpLocks/>
                  </p:cNvGrpSpPr>
                  <p:nvPr/>
                </p:nvGrpSpPr>
                <p:grpSpPr bwMode="auto">
                  <a:xfrm>
                    <a:off x="4903" y="3666"/>
                    <a:ext cx="64" cy="28"/>
                    <a:chOff x="4903" y="3666"/>
                    <a:chExt cx="64" cy="28"/>
                  </a:xfrm>
                </p:grpSpPr>
                <p:sp>
                  <p:nvSpPr>
                    <p:cNvPr id="338" name="Freeform 509"/>
                    <p:cNvSpPr>
                      <a:spLocks/>
                    </p:cNvSpPr>
                    <p:nvPr/>
                  </p:nvSpPr>
                  <p:spPr bwMode="auto">
                    <a:xfrm>
                      <a:off x="4903" y="3666"/>
                      <a:ext cx="64" cy="26"/>
                    </a:xfrm>
                    <a:custGeom>
                      <a:avLst/>
                      <a:gdLst/>
                      <a:ahLst/>
                      <a:cxnLst>
                        <a:cxn ang="0">
                          <a:pos x="57" y="25"/>
                        </a:cxn>
                        <a:cxn ang="0">
                          <a:pos x="53" y="24"/>
                        </a:cxn>
                        <a:cxn ang="0">
                          <a:pos x="51" y="23"/>
                        </a:cxn>
                        <a:cxn ang="0">
                          <a:pos x="48" y="22"/>
                        </a:cxn>
                        <a:cxn ang="0">
                          <a:pos x="43" y="23"/>
                        </a:cxn>
                        <a:cxn ang="0">
                          <a:pos x="38" y="23"/>
                        </a:cxn>
                        <a:cxn ang="0">
                          <a:pos x="37" y="22"/>
                        </a:cxn>
                        <a:cxn ang="0">
                          <a:pos x="34" y="21"/>
                        </a:cxn>
                        <a:cxn ang="0">
                          <a:pos x="32" y="21"/>
                        </a:cxn>
                        <a:cxn ang="0">
                          <a:pos x="29" y="19"/>
                        </a:cxn>
                        <a:cxn ang="0">
                          <a:pos x="27" y="18"/>
                        </a:cxn>
                        <a:cxn ang="0">
                          <a:pos x="24" y="16"/>
                        </a:cxn>
                        <a:cxn ang="0">
                          <a:pos x="20" y="17"/>
                        </a:cxn>
                        <a:cxn ang="0">
                          <a:pos x="18" y="17"/>
                        </a:cxn>
                        <a:cxn ang="0">
                          <a:pos x="17" y="17"/>
                        </a:cxn>
                        <a:cxn ang="0">
                          <a:pos x="15" y="16"/>
                        </a:cxn>
                        <a:cxn ang="0">
                          <a:pos x="15" y="15"/>
                        </a:cxn>
                        <a:cxn ang="0">
                          <a:pos x="17" y="13"/>
                        </a:cxn>
                        <a:cxn ang="0">
                          <a:pos x="18" y="13"/>
                        </a:cxn>
                        <a:cxn ang="0">
                          <a:pos x="21" y="13"/>
                        </a:cxn>
                        <a:cxn ang="0">
                          <a:pos x="24" y="11"/>
                        </a:cxn>
                        <a:cxn ang="0">
                          <a:pos x="21" y="9"/>
                        </a:cxn>
                        <a:cxn ang="0">
                          <a:pos x="18" y="8"/>
                        </a:cxn>
                        <a:cxn ang="0">
                          <a:pos x="14" y="8"/>
                        </a:cxn>
                        <a:cxn ang="0">
                          <a:pos x="11" y="8"/>
                        </a:cxn>
                        <a:cxn ang="0">
                          <a:pos x="8" y="8"/>
                        </a:cxn>
                        <a:cxn ang="0">
                          <a:pos x="5" y="8"/>
                        </a:cxn>
                        <a:cxn ang="0">
                          <a:pos x="4" y="8"/>
                        </a:cxn>
                        <a:cxn ang="0">
                          <a:pos x="4" y="7"/>
                        </a:cxn>
                        <a:cxn ang="0">
                          <a:pos x="2" y="7"/>
                        </a:cxn>
                        <a:cxn ang="0">
                          <a:pos x="1" y="7"/>
                        </a:cxn>
                        <a:cxn ang="0">
                          <a:pos x="0" y="6"/>
                        </a:cxn>
                        <a:cxn ang="0">
                          <a:pos x="1" y="5"/>
                        </a:cxn>
                        <a:cxn ang="0">
                          <a:pos x="4" y="4"/>
                        </a:cxn>
                        <a:cxn ang="0">
                          <a:pos x="5" y="3"/>
                        </a:cxn>
                        <a:cxn ang="0">
                          <a:pos x="6" y="3"/>
                        </a:cxn>
                        <a:cxn ang="0">
                          <a:pos x="8" y="3"/>
                        </a:cxn>
                        <a:cxn ang="0">
                          <a:pos x="10" y="3"/>
                        </a:cxn>
                        <a:cxn ang="0">
                          <a:pos x="18" y="1"/>
                        </a:cxn>
                        <a:cxn ang="0">
                          <a:pos x="20" y="0"/>
                        </a:cxn>
                        <a:cxn ang="0">
                          <a:pos x="23" y="1"/>
                        </a:cxn>
                        <a:cxn ang="0">
                          <a:pos x="24" y="2"/>
                        </a:cxn>
                        <a:cxn ang="0">
                          <a:pos x="32" y="4"/>
                        </a:cxn>
                        <a:cxn ang="0">
                          <a:pos x="34" y="5"/>
                        </a:cxn>
                        <a:cxn ang="0">
                          <a:pos x="38" y="5"/>
                        </a:cxn>
                        <a:cxn ang="0">
                          <a:pos x="39" y="6"/>
                        </a:cxn>
                        <a:cxn ang="0">
                          <a:pos x="40" y="7"/>
                        </a:cxn>
                        <a:cxn ang="0">
                          <a:pos x="46" y="10"/>
                        </a:cxn>
                        <a:cxn ang="0">
                          <a:pos x="49" y="11"/>
                        </a:cxn>
                        <a:cxn ang="0">
                          <a:pos x="52" y="15"/>
                        </a:cxn>
                        <a:cxn ang="0">
                          <a:pos x="53" y="15"/>
                        </a:cxn>
                        <a:cxn ang="0">
                          <a:pos x="63" y="15"/>
                        </a:cxn>
                        <a:cxn ang="0">
                          <a:pos x="57" y="25"/>
                        </a:cxn>
                      </a:cxnLst>
                      <a:rect l="0" t="0" r="r" b="b"/>
                      <a:pathLst>
                        <a:path w="64" h="26">
                          <a:moveTo>
                            <a:pt x="57" y="25"/>
                          </a:moveTo>
                          <a:lnTo>
                            <a:pt x="53" y="24"/>
                          </a:lnTo>
                          <a:lnTo>
                            <a:pt x="51" y="23"/>
                          </a:lnTo>
                          <a:lnTo>
                            <a:pt x="48" y="22"/>
                          </a:lnTo>
                          <a:lnTo>
                            <a:pt x="43" y="23"/>
                          </a:lnTo>
                          <a:lnTo>
                            <a:pt x="38" y="23"/>
                          </a:lnTo>
                          <a:lnTo>
                            <a:pt x="37" y="22"/>
                          </a:lnTo>
                          <a:lnTo>
                            <a:pt x="34" y="21"/>
                          </a:lnTo>
                          <a:lnTo>
                            <a:pt x="32" y="21"/>
                          </a:lnTo>
                          <a:lnTo>
                            <a:pt x="29" y="19"/>
                          </a:lnTo>
                          <a:lnTo>
                            <a:pt x="27" y="18"/>
                          </a:lnTo>
                          <a:lnTo>
                            <a:pt x="24" y="16"/>
                          </a:lnTo>
                          <a:lnTo>
                            <a:pt x="20" y="17"/>
                          </a:lnTo>
                          <a:lnTo>
                            <a:pt x="18" y="17"/>
                          </a:lnTo>
                          <a:lnTo>
                            <a:pt x="17" y="17"/>
                          </a:lnTo>
                          <a:lnTo>
                            <a:pt x="15" y="16"/>
                          </a:lnTo>
                          <a:lnTo>
                            <a:pt x="15" y="15"/>
                          </a:lnTo>
                          <a:lnTo>
                            <a:pt x="17" y="13"/>
                          </a:lnTo>
                          <a:lnTo>
                            <a:pt x="18" y="13"/>
                          </a:lnTo>
                          <a:lnTo>
                            <a:pt x="21" y="13"/>
                          </a:lnTo>
                          <a:lnTo>
                            <a:pt x="24" y="11"/>
                          </a:lnTo>
                          <a:lnTo>
                            <a:pt x="21" y="9"/>
                          </a:lnTo>
                          <a:lnTo>
                            <a:pt x="18" y="8"/>
                          </a:lnTo>
                          <a:lnTo>
                            <a:pt x="14" y="8"/>
                          </a:lnTo>
                          <a:lnTo>
                            <a:pt x="11" y="8"/>
                          </a:lnTo>
                          <a:lnTo>
                            <a:pt x="8" y="8"/>
                          </a:lnTo>
                          <a:lnTo>
                            <a:pt x="5" y="8"/>
                          </a:lnTo>
                          <a:lnTo>
                            <a:pt x="4" y="8"/>
                          </a:lnTo>
                          <a:lnTo>
                            <a:pt x="4" y="7"/>
                          </a:lnTo>
                          <a:lnTo>
                            <a:pt x="2" y="7"/>
                          </a:lnTo>
                          <a:lnTo>
                            <a:pt x="1" y="7"/>
                          </a:lnTo>
                          <a:lnTo>
                            <a:pt x="0" y="6"/>
                          </a:lnTo>
                          <a:lnTo>
                            <a:pt x="1" y="5"/>
                          </a:lnTo>
                          <a:lnTo>
                            <a:pt x="4" y="4"/>
                          </a:lnTo>
                          <a:lnTo>
                            <a:pt x="5" y="3"/>
                          </a:lnTo>
                          <a:lnTo>
                            <a:pt x="6" y="3"/>
                          </a:lnTo>
                          <a:lnTo>
                            <a:pt x="8" y="3"/>
                          </a:lnTo>
                          <a:lnTo>
                            <a:pt x="10" y="3"/>
                          </a:lnTo>
                          <a:lnTo>
                            <a:pt x="18" y="1"/>
                          </a:lnTo>
                          <a:lnTo>
                            <a:pt x="20" y="0"/>
                          </a:lnTo>
                          <a:lnTo>
                            <a:pt x="23" y="1"/>
                          </a:lnTo>
                          <a:lnTo>
                            <a:pt x="24" y="2"/>
                          </a:lnTo>
                          <a:lnTo>
                            <a:pt x="32" y="4"/>
                          </a:lnTo>
                          <a:lnTo>
                            <a:pt x="34" y="5"/>
                          </a:lnTo>
                          <a:lnTo>
                            <a:pt x="38" y="5"/>
                          </a:lnTo>
                          <a:lnTo>
                            <a:pt x="39" y="6"/>
                          </a:lnTo>
                          <a:lnTo>
                            <a:pt x="40" y="7"/>
                          </a:lnTo>
                          <a:lnTo>
                            <a:pt x="46" y="10"/>
                          </a:lnTo>
                          <a:lnTo>
                            <a:pt x="49" y="11"/>
                          </a:lnTo>
                          <a:lnTo>
                            <a:pt x="52" y="15"/>
                          </a:lnTo>
                          <a:lnTo>
                            <a:pt x="53" y="15"/>
                          </a:lnTo>
                          <a:lnTo>
                            <a:pt x="63" y="15"/>
                          </a:lnTo>
                          <a:lnTo>
                            <a:pt x="57" y="25"/>
                          </a:lnTo>
                        </a:path>
                      </a:pathLst>
                    </a:custGeom>
                    <a:solidFill>
                      <a:srgbClr val="FFC08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339" name="Freeform 511"/>
                    <p:cNvSpPr>
                      <a:spLocks/>
                    </p:cNvSpPr>
                    <p:nvPr/>
                  </p:nvSpPr>
                  <p:spPr bwMode="auto">
                    <a:xfrm>
                      <a:off x="4932" y="3676"/>
                      <a:ext cx="6" cy="6"/>
                    </a:xfrm>
                    <a:custGeom>
                      <a:avLst/>
                      <a:gdLst/>
                      <a:ahLst/>
                      <a:cxnLst>
                        <a:cxn ang="0">
                          <a:pos x="0" y="5"/>
                        </a:cxn>
                        <a:cxn ang="0">
                          <a:pos x="0" y="4"/>
                        </a:cxn>
                        <a:cxn ang="0">
                          <a:pos x="1" y="4"/>
                        </a:cxn>
                        <a:cxn ang="0">
                          <a:pos x="2" y="4"/>
                        </a:cxn>
                        <a:cxn ang="0">
                          <a:pos x="3" y="2"/>
                        </a:cxn>
                        <a:cxn ang="0">
                          <a:pos x="3" y="1"/>
                        </a:cxn>
                        <a:cxn ang="0">
                          <a:pos x="5" y="1"/>
                        </a:cxn>
                        <a:cxn ang="0">
                          <a:pos x="5" y="0"/>
                        </a:cxn>
                        <a:cxn ang="0">
                          <a:pos x="5" y="2"/>
                        </a:cxn>
                        <a:cxn ang="0">
                          <a:pos x="4" y="2"/>
                        </a:cxn>
                        <a:cxn ang="0">
                          <a:pos x="3" y="2"/>
                        </a:cxn>
                        <a:cxn ang="0">
                          <a:pos x="2" y="5"/>
                        </a:cxn>
                        <a:cxn ang="0">
                          <a:pos x="0" y="5"/>
                        </a:cxn>
                      </a:cxnLst>
                      <a:rect l="0" t="0" r="r" b="b"/>
                      <a:pathLst>
                        <a:path w="6" h="6">
                          <a:moveTo>
                            <a:pt x="0" y="5"/>
                          </a:moveTo>
                          <a:lnTo>
                            <a:pt x="0" y="4"/>
                          </a:lnTo>
                          <a:lnTo>
                            <a:pt x="1" y="4"/>
                          </a:lnTo>
                          <a:lnTo>
                            <a:pt x="2" y="4"/>
                          </a:lnTo>
                          <a:lnTo>
                            <a:pt x="3" y="2"/>
                          </a:lnTo>
                          <a:lnTo>
                            <a:pt x="3" y="1"/>
                          </a:lnTo>
                          <a:lnTo>
                            <a:pt x="5" y="1"/>
                          </a:lnTo>
                          <a:lnTo>
                            <a:pt x="5" y="0"/>
                          </a:lnTo>
                          <a:lnTo>
                            <a:pt x="5" y="2"/>
                          </a:lnTo>
                          <a:lnTo>
                            <a:pt x="4" y="2"/>
                          </a:lnTo>
                          <a:lnTo>
                            <a:pt x="3" y="2"/>
                          </a:lnTo>
                          <a:lnTo>
                            <a:pt x="2" y="5"/>
                          </a:lnTo>
                          <a:lnTo>
                            <a:pt x="0" y="5"/>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340" name="Freeform 512"/>
                    <p:cNvSpPr>
                      <a:spLocks/>
                    </p:cNvSpPr>
                    <p:nvPr/>
                  </p:nvSpPr>
                  <p:spPr bwMode="auto">
                    <a:xfrm>
                      <a:off x="4917" y="3676"/>
                      <a:ext cx="8" cy="12"/>
                    </a:xfrm>
                    <a:custGeom>
                      <a:avLst/>
                      <a:gdLst/>
                      <a:ahLst/>
                      <a:cxnLst>
                        <a:cxn ang="0">
                          <a:pos x="3" y="11"/>
                        </a:cxn>
                        <a:cxn ang="0">
                          <a:pos x="0" y="0"/>
                        </a:cxn>
                        <a:cxn ang="0">
                          <a:pos x="3" y="0"/>
                        </a:cxn>
                        <a:cxn ang="0">
                          <a:pos x="7" y="0"/>
                        </a:cxn>
                        <a:cxn ang="0">
                          <a:pos x="0" y="0"/>
                        </a:cxn>
                        <a:cxn ang="0">
                          <a:pos x="3" y="11"/>
                        </a:cxn>
                      </a:cxnLst>
                      <a:rect l="0" t="0" r="r" b="b"/>
                      <a:pathLst>
                        <a:path w="8" h="12">
                          <a:moveTo>
                            <a:pt x="3" y="11"/>
                          </a:moveTo>
                          <a:lnTo>
                            <a:pt x="0" y="0"/>
                          </a:lnTo>
                          <a:lnTo>
                            <a:pt x="3" y="0"/>
                          </a:lnTo>
                          <a:lnTo>
                            <a:pt x="7" y="0"/>
                          </a:lnTo>
                          <a:lnTo>
                            <a:pt x="0" y="0"/>
                          </a:lnTo>
                          <a:lnTo>
                            <a:pt x="3" y="11"/>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341" name="Freeform 513"/>
                    <p:cNvSpPr>
                      <a:spLocks/>
                    </p:cNvSpPr>
                    <p:nvPr/>
                  </p:nvSpPr>
                  <p:spPr bwMode="auto">
                    <a:xfrm>
                      <a:off x="4907" y="3666"/>
                      <a:ext cx="1" cy="7"/>
                    </a:xfrm>
                    <a:custGeom>
                      <a:avLst/>
                      <a:gdLst/>
                      <a:ahLst/>
                      <a:cxnLst>
                        <a:cxn ang="0">
                          <a:pos x="0" y="1"/>
                        </a:cxn>
                        <a:cxn ang="0">
                          <a:pos x="0" y="0"/>
                        </a:cxn>
                        <a:cxn ang="0">
                          <a:pos x="0" y="1"/>
                        </a:cxn>
                        <a:cxn ang="0">
                          <a:pos x="0" y="3"/>
                        </a:cxn>
                        <a:cxn ang="0">
                          <a:pos x="0" y="4"/>
                        </a:cxn>
                        <a:cxn ang="0">
                          <a:pos x="0" y="6"/>
                        </a:cxn>
                        <a:cxn ang="0">
                          <a:pos x="0" y="4"/>
                        </a:cxn>
                        <a:cxn ang="0">
                          <a:pos x="0" y="1"/>
                        </a:cxn>
                      </a:cxnLst>
                      <a:rect l="0" t="0" r="r" b="b"/>
                      <a:pathLst>
                        <a:path w="1" h="7">
                          <a:moveTo>
                            <a:pt x="0" y="1"/>
                          </a:moveTo>
                          <a:lnTo>
                            <a:pt x="0" y="0"/>
                          </a:lnTo>
                          <a:lnTo>
                            <a:pt x="0" y="1"/>
                          </a:lnTo>
                          <a:lnTo>
                            <a:pt x="0" y="3"/>
                          </a:lnTo>
                          <a:lnTo>
                            <a:pt x="0" y="4"/>
                          </a:lnTo>
                          <a:lnTo>
                            <a:pt x="0" y="6"/>
                          </a:lnTo>
                          <a:lnTo>
                            <a:pt x="0" y="4"/>
                          </a:lnTo>
                          <a:lnTo>
                            <a:pt x="0" y="1"/>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342" name="Freeform 518"/>
                    <p:cNvSpPr>
                      <a:spLocks/>
                    </p:cNvSpPr>
                    <p:nvPr/>
                  </p:nvSpPr>
                  <p:spPr bwMode="auto">
                    <a:xfrm>
                      <a:off x="4952" y="3687"/>
                      <a:ext cx="7" cy="7"/>
                    </a:xfrm>
                    <a:custGeom>
                      <a:avLst/>
                      <a:gdLst/>
                      <a:ahLst/>
                      <a:cxnLst>
                        <a:cxn ang="0">
                          <a:pos x="0" y="6"/>
                        </a:cxn>
                        <a:cxn ang="0">
                          <a:pos x="4" y="4"/>
                        </a:cxn>
                        <a:cxn ang="0">
                          <a:pos x="6" y="0"/>
                        </a:cxn>
                        <a:cxn ang="0">
                          <a:pos x="0" y="6"/>
                        </a:cxn>
                      </a:cxnLst>
                      <a:rect l="0" t="0" r="r" b="b"/>
                      <a:pathLst>
                        <a:path w="7" h="7">
                          <a:moveTo>
                            <a:pt x="0" y="6"/>
                          </a:moveTo>
                          <a:lnTo>
                            <a:pt x="4" y="4"/>
                          </a:lnTo>
                          <a:lnTo>
                            <a:pt x="6" y="0"/>
                          </a:lnTo>
                          <a:lnTo>
                            <a:pt x="0" y="6"/>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grpSp>
                <p:nvGrpSpPr>
                  <p:cNvPr id="333" name="Group 519"/>
                  <p:cNvGrpSpPr>
                    <a:grpSpLocks/>
                  </p:cNvGrpSpPr>
                  <p:nvPr/>
                </p:nvGrpSpPr>
                <p:grpSpPr bwMode="auto">
                  <a:xfrm>
                    <a:off x="4962" y="3681"/>
                    <a:ext cx="21" cy="28"/>
                    <a:chOff x="4962" y="3681"/>
                    <a:chExt cx="21" cy="28"/>
                  </a:xfrm>
                </p:grpSpPr>
                <p:grpSp>
                  <p:nvGrpSpPr>
                    <p:cNvPr id="334" name="Group 520"/>
                    <p:cNvGrpSpPr>
                      <a:grpSpLocks/>
                    </p:cNvGrpSpPr>
                    <p:nvPr/>
                  </p:nvGrpSpPr>
                  <p:grpSpPr bwMode="auto">
                    <a:xfrm>
                      <a:off x="4962" y="3681"/>
                      <a:ext cx="21" cy="28"/>
                      <a:chOff x="4962" y="3681"/>
                      <a:chExt cx="21" cy="28"/>
                    </a:xfrm>
                  </p:grpSpPr>
                  <p:sp>
                    <p:nvSpPr>
                      <p:cNvPr id="336" name="Freeform 521"/>
                      <p:cNvSpPr>
                        <a:spLocks/>
                      </p:cNvSpPr>
                      <p:nvPr/>
                    </p:nvSpPr>
                    <p:spPr bwMode="auto">
                      <a:xfrm>
                        <a:off x="4967" y="3687"/>
                        <a:ext cx="9" cy="15"/>
                      </a:xfrm>
                      <a:custGeom>
                        <a:avLst/>
                        <a:gdLst/>
                        <a:ahLst/>
                        <a:cxnLst>
                          <a:cxn ang="0">
                            <a:pos x="3" y="1"/>
                          </a:cxn>
                          <a:cxn ang="0">
                            <a:pos x="2" y="3"/>
                          </a:cxn>
                          <a:cxn ang="0">
                            <a:pos x="1" y="4"/>
                          </a:cxn>
                          <a:cxn ang="0">
                            <a:pos x="1" y="7"/>
                          </a:cxn>
                          <a:cxn ang="0">
                            <a:pos x="1" y="8"/>
                          </a:cxn>
                          <a:cxn ang="0">
                            <a:pos x="0" y="10"/>
                          </a:cxn>
                          <a:cxn ang="0">
                            <a:pos x="7" y="13"/>
                          </a:cxn>
                          <a:cxn ang="0">
                            <a:pos x="9" y="0"/>
                          </a:cxn>
                          <a:cxn ang="0">
                            <a:pos x="6" y="1"/>
                          </a:cxn>
                          <a:cxn ang="0">
                            <a:pos x="3" y="1"/>
                          </a:cxn>
                        </a:cxnLst>
                        <a:rect l="0" t="0" r="r" b="b"/>
                        <a:pathLst>
                          <a:path w="10" h="14">
                            <a:moveTo>
                              <a:pt x="3" y="1"/>
                            </a:moveTo>
                            <a:lnTo>
                              <a:pt x="2" y="3"/>
                            </a:lnTo>
                            <a:lnTo>
                              <a:pt x="1" y="4"/>
                            </a:lnTo>
                            <a:lnTo>
                              <a:pt x="1" y="7"/>
                            </a:lnTo>
                            <a:lnTo>
                              <a:pt x="1" y="8"/>
                            </a:lnTo>
                            <a:lnTo>
                              <a:pt x="0" y="10"/>
                            </a:lnTo>
                            <a:lnTo>
                              <a:pt x="7" y="13"/>
                            </a:lnTo>
                            <a:lnTo>
                              <a:pt x="9" y="0"/>
                            </a:lnTo>
                            <a:lnTo>
                              <a:pt x="6" y="1"/>
                            </a:lnTo>
                            <a:lnTo>
                              <a:pt x="3" y="1"/>
                            </a:lnTo>
                          </a:path>
                        </a:pathLst>
                      </a:custGeom>
                      <a:solidFill>
                        <a:srgbClr val="C0C0C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337" name="Freeform 522"/>
                      <p:cNvSpPr>
                        <a:spLocks/>
                      </p:cNvSpPr>
                      <p:nvPr/>
                    </p:nvSpPr>
                    <p:spPr bwMode="auto">
                      <a:xfrm>
                        <a:off x="4962" y="3681"/>
                        <a:ext cx="21" cy="28"/>
                      </a:xfrm>
                      <a:custGeom>
                        <a:avLst/>
                        <a:gdLst/>
                        <a:ahLst/>
                        <a:cxnLst>
                          <a:cxn ang="0">
                            <a:pos x="7" y="1"/>
                          </a:cxn>
                          <a:cxn ang="0">
                            <a:pos x="4" y="6"/>
                          </a:cxn>
                          <a:cxn ang="0">
                            <a:pos x="3" y="10"/>
                          </a:cxn>
                          <a:cxn ang="0">
                            <a:pos x="0" y="14"/>
                          </a:cxn>
                          <a:cxn ang="0">
                            <a:pos x="0" y="17"/>
                          </a:cxn>
                          <a:cxn ang="0">
                            <a:pos x="0" y="20"/>
                          </a:cxn>
                          <a:cxn ang="0">
                            <a:pos x="16" y="27"/>
                          </a:cxn>
                          <a:cxn ang="0">
                            <a:pos x="20" y="0"/>
                          </a:cxn>
                          <a:cxn ang="0">
                            <a:pos x="12" y="1"/>
                          </a:cxn>
                          <a:cxn ang="0">
                            <a:pos x="7" y="1"/>
                          </a:cxn>
                        </a:cxnLst>
                        <a:rect l="0" t="0" r="r" b="b"/>
                        <a:pathLst>
                          <a:path w="21" h="28">
                            <a:moveTo>
                              <a:pt x="7" y="1"/>
                            </a:moveTo>
                            <a:lnTo>
                              <a:pt x="4" y="6"/>
                            </a:lnTo>
                            <a:lnTo>
                              <a:pt x="3" y="10"/>
                            </a:lnTo>
                            <a:lnTo>
                              <a:pt x="0" y="14"/>
                            </a:lnTo>
                            <a:lnTo>
                              <a:pt x="0" y="17"/>
                            </a:lnTo>
                            <a:lnTo>
                              <a:pt x="0" y="20"/>
                            </a:lnTo>
                            <a:lnTo>
                              <a:pt x="16" y="27"/>
                            </a:lnTo>
                            <a:lnTo>
                              <a:pt x="20" y="0"/>
                            </a:lnTo>
                            <a:lnTo>
                              <a:pt x="12" y="1"/>
                            </a:lnTo>
                            <a:lnTo>
                              <a:pt x="7" y="1"/>
                            </a:lnTo>
                          </a:path>
                        </a:pathLst>
                      </a:custGeom>
                      <a:noFill/>
                      <a:ln w="12700" cap="rnd" cmpd="sng">
                        <a:solidFill>
                          <a:srgbClr val="000000"/>
                        </a:solidFill>
                        <a:prstDash val="solid"/>
                        <a:round/>
                        <a:headEnd type="none" w="med" len="med"/>
                        <a:tailEnd type="none" w="med" len="me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sp>
                  <p:nvSpPr>
                    <p:cNvPr id="335" name="Freeform 523"/>
                    <p:cNvSpPr>
                      <a:spLocks/>
                    </p:cNvSpPr>
                    <p:nvPr/>
                  </p:nvSpPr>
                  <p:spPr bwMode="auto">
                    <a:xfrm>
                      <a:off x="4967" y="3687"/>
                      <a:ext cx="7" cy="10"/>
                    </a:xfrm>
                    <a:custGeom>
                      <a:avLst/>
                      <a:gdLst/>
                      <a:ahLst/>
                      <a:cxnLst>
                        <a:cxn ang="0">
                          <a:pos x="2" y="1"/>
                        </a:cxn>
                        <a:cxn ang="0">
                          <a:pos x="1" y="2"/>
                        </a:cxn>
                        <a:cxn ang="0">
                          <a:pos x="0" y="4"/>
                        </a:cxn>
                        <a:cxn ang="0">
                          <a:pos x="0" y="5"/>
                        </a:cxn>
                        <a:cxn ang="0">
                          <a:pos x="0" y="7"/>
                        </a:cxn>
                        <a:cxn ang="0">
                          <a:pos x="5" y="9"/>
                        </a:cxn>
                        <a:cxn ang="0">
                          <a:pos x="6" y="0"/>
                        </a:cxn>
                        <a:cxn ang="0">
                          <a:pos x="4" y="1"/>
                        </a:cxn>
                        <a:cxn ang="0">
                          <a:pos x="2" y="1"/>
                        </a:cxn>
                      </a:cxnLst>
                      <a:rect l="0" t="0" r="r" b="b"/>
                      <a:pathLst>
                        <a:path w="7" h="10">
                          <a:moveTo>
                            <a:pt x="2" y="1"/>
                          </a:moveTo>
                          <a:lnTo>
                            <a:pt x="1" y="2"/>
                          </a:lnTo>
                          <a:lnTo>
                            <a:pt x="0" y="4"/>
                          </a:lnTo>
                          <a:lnTo>
                            <a:pt x="0" y="5"/>
                          </a:lnTo>
                          <a:lnTo>
                            <a:pt x="0" y="7"/>
                          </a:lnTo>
                          <a:lnTo>
                            <a:pt x="5" y="9"/>
                          </a:lnTo>
                          <a:lnTo>
                            <a:pt x="6" y="0"/>
                          </a:lnTo>
                          <a:lnTo>
                            <a:pt x="4" y="1"/>
                          </a:lnTo>
                          <a:lnTo>
                            <a:pt x="2" y="1"/>
                          </a:lnTo>
                        </a:path>
                      </a:pathLst>
                    </a:custGeom>
                    <a:solidFill>
                      <a:srgbClr val="E0E0E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grpSp>
            <p:grpSp>
              <p:nvGrpSpPr>
                <p:cNvPr id="276" name="Group 524"/>
                <p:cNvGrpSpPr>
                  <a:grpSpLocks/>
                </p:cNvGrpSpPr>
                <p:nvPr/>
              </p:nvGrpSpPr>
              <p:grpSpPr bwMode="auto">
                <a:xfrm>
                  <a:off x="4981" y="3542"/>
                  <a:ext cx="71" cy="80"/>
                  <a:chOff x="4981" y="3542"/>
                  <a:chExt cx="71" cy="80"/>
                </a:xfrm>
              </p:grpSpPr>
              <p:sp>
                <p:nvSpPr>
                  <p:cNvPr id="330" name="Freeform 525"/>
                  <p:cNvSpPr>
                    <a:spLocks/>
                  </p:cNvSpPr>
                  <p:nvPr/>
                </p:nvSpPr>
                <p:spPr bwMode="auto">
                  <a:xfrm>
                    <a:off x="4984" y="3547"/>
                    <a:ext cx="58" cy="66"/>
                  </a:xfrm>
                  <a:custGeom>
                    <a:avLst/>
                    <a:gdLst/>
                    <a:ahLst/>
                    <a:cxnLst>
                      <a:cxn ang="0">
                        <a:pos x="18" y="2"/>
                      </a:cxn>
                      <a:cxn ang="0">
                        <a:pos x="14" y="6"/>
                      </a:cxn>
                      <a:cxn ang="0">
                        <a:pos x="10" y="10"/>
                      </a:cxn>
                      <a:cxn ang="0">
                        <a:pos x="8" y="15"/>
                      </a:cxn>
                      <a:cxn ang="0">
                        <a:pos x="7" y="17"/>
                      </a:cxn>
                      <a:cxn ang="0">
                        <a:pos x="7" y="21"/>
                      </a:cxn>
                      <a:cxn ang="0">
                        <a:pos x="8" y="24"/>
                      </a:cxn>
                      <a:cxn ang="0">
                        <a:pos x="6" y="28"/>
                      </a:cxn>
                      <a:cxn ang="0">
                        <a:pos x="1" y="34"/>
                      </a:cxn>
                      <a:cxn ang="0">
                        <a:pos x="0" y="38"/>
                      </a:cxn>
                      <a:cxn ang="0">
                        <a:pos x="0" y="39"/>
                      </a:cxn>
                      <a:cxn ang="0">
                        <a:pos x="0" y="41"/>
                      </a:cxn>
                      <a:cxn ang="0">
                        <a:pos x="1" y="41"/>
                      </a:cxn>
                      <a:cxn ang="0">
                        <a:pos x="3" y="41"/>
                      </a:cxn>
                      <a:cxn ang="0">
                        <a:pos x="6" y="42"/>
                      </a:cxn>
                      <a:cxn ang="0">
                        <a:pos x="6" y="44"/>
                      </a:cxn>
                      <a:cxn ang="0">
                        <a:pos x="5" y="48"/>
                      </a:cxn>
                      <a:cxn ang="0">
                        <a:pos x="6" y="50"/>
                      </a:cxn>
                      <a:cxn ang="0">
                        <a:pos x="6" y="52"/>
                      </a:cxn>
                      <a:cxn ang="0">
                        <a:pos x="7" y="53"/>
                      </a:cxn>
                      <a:cxn ang="0">
                        <a:pos x="8" y="58"/>
                      </a:cxn>
                      <a:cxn ang="0">
                        <a:pos x="9" y="58"/>
                      </a:cxn>
                      <a:cxn ang="0">
                        <a:pos x="13" y="58"/>
                      </a:cxn>
                      <a:cxn ang="0">
                        <a:pos x="16" y="58"/>
                      </a:cxn>
                      <a:cxn ang="0">
                        <a:pos x="21" y="58"/>
                      </a:cxn>
                      <a:cxn ang="0">
                        <a:pos x="21" y="65"/>
                      </a:cxn>
                      <a:cxn ang="0">
                        <a:pos x="51" y="56"/>
                      </a:cxn>
                      <a:cxn ang="0">
                        <a:pos x="48" y="50"/>
                      </a:cxn>
                      <a:cxn ang="0">
                        <a:pos x="49" y="44"/>
                      </a:cxn>
                      <a:cxn ang="0">
                        <a:pos x="57" y="36"/>
                      </a:cxn>
                      <a:cxn ang="0">
                        <a:pos x="57" y="13"/>
                      </a:cxn>
                      <a:cxn ang="0">
                        <a:pos x="52" y="7"/>
                      </a:cxn>
                      <a:cxn ang="0">
                        <a:pos x="46" y="3"/>
                      </a:cxn>
                      <a:cxn ang="0">
                        <a:pos x="38" y="0"/>
                      </a:cxn>
                      <a:cxn ang="0">
                        <a:pos x="27" y="1"/>
                      </a:cxn>
                      <a:cxn ang="0">
                        <a:pos x="18" y="2"/>
                      </a:cxn>
                    </a:cxnLst>
                    <a:rect l="0" t="0" r="r" b="b"/>
                    <a:pathLst>
                      <a:path w="58" h="66">
                        <a:moveTo>
                          <a:pt x="18" y="2"/>
                        </a:moveTo>
                        <a:lnTo>
                          <a:pt x="14" y="6"/>
                        </a:lnTo>
                        <a:lnTo>
                          <a:pt x="10" y="10"/>
                        </a:lnTo>
                        <a:lnTo>
                          <a:pt x="8" y="15"/>
                        </a:lnTo>
                        <a:lnTo>
                          <a:pt x="7" y="17"/>
                        </a:lnTo>
                        <a:lnTo>
                          <a:pt x="7" y="21"/>
                        </a:lnTo>
                        <a:lnTo>
                          <a:pt x="8" y="24"/>
                        </a:lnTo>
                        <a:lnTo>
                          <a:pt x="6" y="28"/>
                        </a:lnTo>
                        <a:lnTo>
                          <a:pt x="1" y="34"/>
                        </a:lnTo>
                        <a:lnTo>
                          <a:pt x="0" y="38"/>
                        </a:lnTo>
                        <a:lnTo>
                          <a:pt x="0" y="39"/>
                        </a:lnTo>
                        <a:lnTo>
                          <a:pt x="0" y="41"/>
                        </a:lnTo>
                        <a:lnTo>
                          <a:pt x="1" y="41"/>
                        </a:lnTo>
                        <a:lnTo>
                          <a:pt x="3" y="41"/>
                        </a:lnTo>
                        <a:lnTo>
                          <a:pt x="6" y="42"/>
                        </a:lnTo>
                        <a:lnTo>
                          <a:pt x="6" y="44"/>
                        </a:lnTo>
                        <a:lnTo>
                          <a:pt x="5" y="48"/>
                        </a:lnTo>
                        <a:lnTo>
                          <a:pt x="6" y="50"/>
                        </a:lnTo>
                        <a:lnTo>
                          <a:pt x="6" y="52"/>
                        </a:lnTo>
                        <a:lnTo>
                          <a:pt x="7" y="53"/>
                        </a:lnTo>
                        <a:lnTo>
                          <a:pt x="8" y="58"/>
                        </a:lnTo>
                        <a:lnTo>
                          <a:pt x="9" y="58"/>
                        </a:lnTo>
                        <a:lnTo>
                          <a:pt x="13" y="58"/>
                        </a:lnTo>
                        <a:lnTo>
                          <a:pt x="16" y="58"/>
                        </a:lnTo>
                        <a:lnTo>
                          <a:pt x="21" y="58"/>
                        </a:lnTo>
                        <a:lnTo>
                          <a:pt x="21" y="65"/>
                        </a:lnTo>
                        <a:lnTo>
                          <a:pt x="51" y="56"/>
                        </a:lnTo>
                        <a:lnTo>
                          <a:pt x="48" y="50"/>
                        </a:lnTo>
                        <a:lnTo>
                          <a:pt x="49" y="44"/>
                        </a:lnTo>
                        <a:lnTo>
                          <a:pt x="57" y="36"/>
                        </a:lnTo>
                        <a:lnTo>
                          <a:pt x="57" y="13"/>
                        </a:lnTo>
                        <a:lnTo>
                          <a:pt x="52" y="7"/>
                        </a:lnTo>
                        <a:lnTo>
                          <a:pt x="46" y="3"/>
                        </a:lnTo>
                        <a:lnTo>
                          <a:pt x="38" y="0"/>
                        </a:lnTo>
                        <a:lnTo>
                          <a:pt x="27" y="1"/>
                        </a:lnTo>
                        <a:lnTo>
                          <a:pt x="18" y="2"/>
                        </a:lnTo>
                      </a:path>
                    </a:pathLst>
                  </a:custGeom>
                  <a:solidFill>
                    <a:srgbClr val="FFC08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331" name="Freeform 526"/>
                  <p:cNvSpPr>
                    <a:spLocks/>
                  </p:cNvSpPr>
                  <p:nvPr/>
                </p:nvSpPr>
                <p:spPr bwMode="auto">
                  <a:xfrm>
                    <a:off x="4981" y="3542"/>
                    <a:ext cx="71" cy="80"/>
                  </a:xfrm>
                  <a:custGeom>
                    <a:avLst/>
                    <a:gdLst/>
                    <a:ahLst/>
                    <a:cxnLst>
                      <a:cxn ang="0">
                        <a:pos x="23" y="3"/>
                      </a:cxn>
                      <a:cxn ang="0">
                        <a:pos x="16" y="8"/>
                      </a:cxn>
                      <a:cxn ang="0">
                        <a:pos x="14" y="12"/>
                      </a:cxn>
                      <a:cxn ang="0">
                        <a:pos x="11" y="19"/>
                      </a:cxn>
                      <a:cxn ang="0">
                        <a:pos x="8" y="22"/>
                      </a:cxn>
                      <a:cxn ang="0">
                        <a:pos x="8" y="26"/>
                      </a:cxn>
                      <a:cxn ang="0">
                        <a:pos x="11" y="29"/>
                      </a:cxn>
                      <a:cxn ang="0">
                        <a:pos x="7" y="33"/>
                      </a:cxn>
                      <a:cxn ang="0">
                        <a:pos x="3" y="42"/>
                      </a:cxn>
                      <a:cxn ang="0">
                        <a:pos x="0" y="46"/>
                      </a:cxn>
                      <a:cxn ang="0">
                        <a:pos x="0" y="47"/>
                      </a:cxn>
                      <a:cxn ang="0">
                        <a:pos x="0" y="50"/>
                      </a:cxn>
                      <a:cxn ang="0">
                        <a:pos x="3" y="50"/>
                      </a:cxn>
                      <a:cxn ang="0">
                        <a:pos x="5" y="50"/>
                      </a:cxn>
                      <a:cxn ang="0">
                        <a:pos x="7" y="50"/>
                      </a:cxn>
                      <a:cxn ang="0">
                        <a:pos x="7" y="53"/>
                      </a:cxn>
                      <a:cxn ang="0">
                        <a:pos x="5" y="57"/>
                      </a:cxn>
                      <a:cxn ang="0">
                        <a:pos x="8" y="60"/>
                      </a:cxn>
                      <a:cxn ang="0">
                        <a:pos x="7" y="62"/>
                      </a:cxn>
                      <a:cxn ang="0">
                        <a:pos x="8" y="64"/>
                      </a:cxn>
                      <a:cxn ang="0">
                        <a:pos x="11" y="69"/>
                      </a:cxn>
                      <a:cxn ang="0">
                        <a:pos x="12" y="71"/>
                      </a:cxn>
                      <a:cxn ang="0">
                        <a:pos x="15" y="71"/>
                      </a:cxn>
                      <a:cxn ang="0">
                        <a:pos x="21" y="71"/>
                      </a:cxn>
                      <a:cxn ang="0">
                        <a:pos x="25" y="69"/>
                      </a:cxn>
                      <a:cxn ang="0">
                        <a:pos x="25" y="79"/>
                      </a:cxn>
                      <a:cxn ang="0">
                        <a:pos x="62" y="67"/>
                      </a:cxn>
                      <a:cxn ang="0">
                        <a:pos x="59" y="60"/>
                      </a:cxn>
                      <a:cxn ang="0">
                        <a:pos x="59" y="54"/>
                      </a:cxn>
                      <a:cxn ang="0">
                        <a:pos x="70" y="44"/>
                      </a:cxn>
                      <a:cxn ang="0">
                        <a:pos x="70" y="15"/>
                      </a:cxn>
                      <a:cxn ang="0">
                        <a:pos x="63" y="8"/>
                      </a:cxn>
                      <a:cxn ang="0">
                        <a:pos x="55" y="4"/>
                      </a:cxn>
                      <a:cxn ang="0">
                        <a:pos x="45" y="0"/>
                      </a:cxn>
                      <a:cxn ang="0">
                        <a:pos x="34" y="3"/>
                      </a:cxn>
                      <a:cxn ang="0">
                        <a:pos x="23" y="3"/>
                      </a:cxn>
                    </a:cxnLst>
                    <a:rect l="0" t="0" r="r" b="b"/>
                    <a:pathLst>
                      <a:path w="71" h="80">
                        <a:moveTo>
                          <a:pt x="23" y="3"/>
                        </a:moveTo>
                        <a:lnTo>
                          <a:pt x="16" y="8"/>
                        </a:lnTo>
                        <a:lnTo>
                          <a:pt x="14" y="12"/>
                        </a:lnTo>
                        <a:lnTo>
                          <a:pt x="11" y="19"/>
                        </a:lnTo>
                        <a:lnTo>
                          <a:pt x="8" y="22"/>
                        </a:lnTo>
                        <a:lnTo>
                          <a:pt x="8" y="26"/>
                        </a:lnTo>
                        <a:lnTo>
                          <a:pt x="11" y="29"/>
                        </a:lnTo>
                        <a:lnTo>
                          <a:pt x="7" y="33"/>
                        </a:lnTo>
                        <a:lnTo>
                          <a:pt x="3" y="42"/>
                        </a:lnTo>
                        <a:lnTo>
                          <a:pt x="0" y="46"/>
                        </a:lnTo>
                        <a:lnTo>
                          <a:pt x="0" y="47"/>
                        </a:lnTo>
                        <a:lnTo>
                          <a:pt x="0" y="50"/>
                        </a:lnTo>
                        <a:lnTo>
                          <a:pt x="3" y="50"/>
                        </a:lnTo>
                        <a:lnTo>
                          <a:pt x="5" y="50"/>
                        </a:lnTo>
                        <a:lnTo>
                          <a:pt x="7" y="50"/>
                        </a:lnTo>
                        <a:lnTo>
                          <a:pt x="7" y="53"/>
                        </a:lnTo>
                        <a:lnTo>
                          <a:pt x="5" y="57"/>
                        </a:lnTo>
                        <a:lnTo>
                          <a:pt x="8" y="60"/>
                        </a:lnTo>
                        <a:lnTo>
                          <a:pt x="7" y="62"/>
                        </a:lnTo>
                        <a:lnTo>
                          <a:pt x="8" y="64"/>
                        </a:lnTo>
                        <a:lnTo>
                          <a:pt x="11" y="69"/>
                        </a:lnTo>
                        <a:lnTo>
                          <a:pt x="12" y="71"/>
                        </a:lnTo>
                        <a:lnTo>
                          <a:pt x="15" y="71"/>
                        </a:lnTo>
                        <a:lnTo>
                          <a:pt x="21" y="71"/>
                        </a:lnTo>
                        <a:lnTo>
                          <a:pt x="25" y="69"/>
                        </a:lnTo>
                        <a:lnTo>
                          <a:pt x="25" y="79"/>
                        </a:lnTo>
                        <a:lnTo>
                          <a:pt x="62" y="67"/>
                        </a:lnTo>
                        <a:lnTo>
                          <a:pt x="59" y="60"/>
                        </a:lnTo>
                        <a:lnTo>
                          <a:pt x="59" y="54"/>
                        </a:lnTo>
                        <a:lnTo>
                          <a:pt x="70" y="44"/>
                        </a:lnTo>
                        <a:lnTo>
                          <a:pt x="70" y="15"/>
                        </a:lnTo>
                        <a:lnTo>
                          <a:pt x="63" y="8"/>
                        </a:lnTo>
                        <a:lnTo>
                          <a:pt x="55" y="4"/>
                        </a:lnTo>
                        <a:lnTo>
                          <a:pt x="45" y="0"/>
                        </a:lnTo>
                        <a:lnTo>
                          <a:pt x="34" y="3"/>
                        </a:lnTo>
                        <a:lnTo>
                          <a:pt x="23" y="3"/>
                        </a:lnTo>
                      </a:path>
                    </a:pathLst>
                  </a:custGeom>
                  <a:noFill/>
                  <a:ln w="12700" cap="rnd" cmpd="sng">
                    <a:solidFill>
                      <a:srgbClr val="402000"/>
                    </a:solidFill>
                    <a:prstDash val="solid"/>
                    <a:round/>
                    <a:headEnd type="none" w="med" len="med"/>
                    <a:tailEnd type="none" w="med" len="me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sp>
              <p:nvSpPr>
                <p:cNvPr id="277" name="Freeform 527"/>
                <p:cNvSpPr>
                  <a:spLocks/>
                </p:cNvSpPr>
                <p:nvPr/>
              </p:nvSpPr>
              <p:spPr bwMode="auto">
                <a:xfrm>
                  <a:off x="4981" y="3592"/>
                  <a:ext cx="6" cy="1"/>
                </a:xfrm>
                <a:custGeom>
                  <a:avLst/>
                  <a:gdLst/>
                  <a:ahLst/>
                  <a:cxnLst>
                    <a:cxn ang="0">
                      <a:pos x="5" y="0"/>
                    </a:cxn>
                    <a:cxn ang="0">
                      <a:pos x="3" y="0"/>
                    </a:cxn>
                    <a:cxn ang="0">
                      <a:pos x="2" y="0"/>
                    </a:cxn>
                    <a:cxn ang="0">
                      <a:pos x="0" y="0"/>
                    </a:cxn>
                    <a:cxn ang="0">
                      <a:pos x="2" y="0"/>
                    </a:cxn>
                    <a:cxn ang="0">
                      <a:pos x="5" y="0"/>
                    </a:cxn>
                  </a:cxnLst>
                  <a:rect l="0" t="0" r="r" b="b"/>
                  <a:pathLst>
                    <a:path w="6" h="1">
                      <a:moveTo>
                        <a:pt x="5" y="0"/>
                      </a:moveTo>
                      <a:lnTo>
                        <a:pt x="3" y="0"/>
                      </a:lnTo>
                      <a:lnTo>
                        <a:pt x="2" y="0"/>
                      </a:lnTo>
                      <a:lnTo>
                        <a:pt x="0" y="0"/>
                      </a:lnTo>
                      <a:lnTo>
                        <a:pt x="2" y="0"/>
                      </a:lnTo>
                      <a:lnTo>
                        <a:pt x="5" y="0"/>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78" name="Freeform 528"/>
                <p:cNvSpPr>
                  <a:spLocks/>
                </p:cNvSpPr>
                <p:nvPr/>
              </p:nvSpPr>
              <p:spPr bwMode="auto">
                <a:xfrm>
                  <a:off x="4982" y="3582"/>
                  <a:ext cx="11" cy="8"/>
                </a:xfrm>
                <a:custGeom>
                  <a:avLst/>
                  <a:gdLst/>
                  <a:ahLst/>
                  <a:cxnLst>
                    <a:cxn ang="0">
                      <a:pos x="10" y="7"/>
                    </a:cxn>
                    <a:cxn ang="0">
                      <a:pos x="0" y="5"/>
                    </a:cxn>
                    <a:cxn ang="0">
                      <a:pos x="0" y="2"/>
                    </a:cxn>
                    <a:cxn ang="0">
                      <a:pos x="0" y="0"/>
                    </a:cxn>
                    <a:cxn ang="0">
                      <a:pos x="0" y="2"/>
                    </a:cxn>
                    <a:cxn ang="0">
                      <a:pos x="0" y="5"/>
                    </a:cxn>
                    <a:cxn ang="0">
                      <a:pos x="10" y="7"/>
                    </a:cxn>
                  </a:cxnLst>
                  <a:rect l="0" t="0" r="r" b="b"/>
                  <a:pathLst>
                    <a:path w="11" h="8">
                      <a:moveTo>
                        <a:pt x="10" y="7"/>
                      </a:moveTo>
                      <a:lnTo>
                        <a:pt x="0" y="5"/>
                      </a:lnTo>
                      <a:lnTo>
                        <a:pt x="0" y="2"/>
                      </a:lnTo>
                      <a:lnTo>
                        <a:pt x="0" y="0"/>
                      </a:lnTo>
                      <a:lnTo>
                        <a:pt x="0" y="2"/>
                      </a:lnTo>
                      <a:lnTo>
                        <a:pt x="0" y="5"/>
                      </a:lnTo>
                      <a:lnTo>
                        <a:pt x="10" y="7"/>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79" name="Freeform 529"/>
                <p:cNvSpPr>
                  <a:spLocks/>
                </p:cNvSpPr>
                <p:nvPr/>
              </p:nvSpPr>
              <p:spPr bwMode="auto">
                <a:xfrm>
                  <a:off x="4984" y="3576"/>
                  <a:ext cx="11" cy="7"/>
                </a:xfrm>
                <a:custGeom>
                  <a:avLst/>
                  <a:gdLst/>
                  <a:ahLst/>
                  <a:cxnLst>
                    <a:cxn ang="0">
                      <a:pos x="0" y="6"/>
                    </a:cxn>
                    <a:cxn ang="0">
                      <a:pos x="10" y="3"/>
                    </a:cxn>
                    <a:cxn ang="0">
                      <a:pos x="10" y="0"/>
                    </a:cxn>
                    <a:cxn ang="0">
                      <a:pos x="10" y="1"/>
                    </a:cxn>
                    <a:cxn ang="0">
                      <a:pos x="0" y="6"/>
                    </a:cxn>
                  </a:cxnLst>
                  <a:rect l="0" t="0" r="r" b="b"/>
                  <a:pathLst>
                    <a:path w="11" h="7">
                      <a:moveTo>
                        <a:pt x="0" y="6"/>
                      </a:moveTo>
                      <a:lnTo>
                        <a:pt x="10" y="3"/>
                      </a:lnTo>
                      <a:lnTo>
                        <a:pt x="10" y="0"/>
                      </a:lnTo>
                      <a:lnTo>
                        <a:pt x="10" y="1"/>
                      </a:lnTo>
                      <a:lnTo>
                        <a:pt x="0" y="6"/>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80" name="Freeform 530"/>
                <p:cNvSpPr>
                  <a:spLocks/>
                </p:cNvSpPr>
                <p:nvPr/>
              </p:nvSpPr>
              <p:spPr bwMode="auto">
                <a:xfrm>
                  <a:off x="4992" y="3568"/>
                  <a:ext cx="4" cy="7"/>
                </a:xfrm>
                <a:custGeom>
                  <a:avLst/>
                  <a:gdLst/>
                  <a:ahLst/>
                  <a:cxnLst>
                    <a:cxn ang="0">
                      <a:pos x="4" y="6"/>
                    </a:cxn>
                    <a:cxn ang="0">
                      <a:pos x="3" y="1"/>
                    </a:cxn>
                    <a:cxn ang="0">
                      <a:pos x="4" y="0"/>
                    </a:cxn>
                    <a:cxn ang="0">
                      <a:pos x="3" y="1"/>
                    </a:cxn>
                    <a:cxn ang="0">
                      <a:pos x="1" y="1"/>
                    </a:cxn>
                    <a:cxn ang="0">
                      <a:pos x="0" y="3"/>
                    </a:cxn>
                    <a:cxn ang="0">
                      <a:pos x="1" y="4"/>
                    </a:cxn>
                    <a:cxn ang="0">
                      <a:pos x="4" y="6"/>
                    </a:cxn>
                  </a:cxnLst>
                  <a:rect l="0" t="0" r="r" b="b"/>
                  <a:pathLst>
                    <a:path w="5" h="7">
                      <a:moveTo>
                        <a:pt x="4" y="6"/>
                      </a:moveTo>
                      <a:lnTo>
                        <a:pt x="3" y="1"/>
                      </a:lnTo>
                      <a:lnTo>
                        <a:pt x="4" y="0"/>
                      </a:lnTo>
                      <a:lnTo>
                        <a:pt x="3" y="1"/>
                      </a:lnTo>
                      <a:lnTo>
                        <a:pt x="1" y="1"/>
                      </a:lnTo>
                      <a:lnTo>
                        <a:pt x="0" y="3"/>
                      </a:lnTo>
                      <a:lnTo>
                        <a:pt x="1" y="4"/>
                      </a:lnTo>
                      <a:lnTo>
                        <a:pt x="4" y="6"/>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81" name="Freeform 531"/>
                <p:cNvSpPr>
                  <a:spLocks/>
                </p:cNvSpPr>
                <p:nvPr/>
              </p:nvSpPr>
              <p:spPr bwMode="auto">
                <a:xfrm>
                  <a:off x="4994" y="3562"/>
                  <a:ext cx="3" cy="6"/>
                </a:xfrm>
                <a:custGeom>
                  <a:avLst/>
                  <a:gdLst/>
                  <a:ahLst/>
                  <a:cxnLst>
                    <a:cxn ang="0">
                      <a:pos x="0" y="2"/>
                    </a:cxn>
                    <a:cxn ang="0">
                      <a:pos x="0" y="1"/>
                    </a:cxn>
                    <a:cxn ang="0">
                      <a:pos x="0" y="0"/>
                    </a:cxn>
                    <a:cxn ang="0">
                      <a:pos x="0" y="1"/>
                    </a:cxn>
                    <a:cxn ang="0">
                      <a:pos x="1" y="2"/>
                    </a:cxn>
                    <a:cxn ang="0">
                      <a:pos x="2" y="2"/>
                    </a:cxn>
                    <a:cxn ang="0">
                      <a:pos x="1" y="2"/>
                    </a:cxn>
                    <a:cxn ang="0">
                      <a:pos x="1" y="4"/>
                    </a:cxn>
                    <a:cxn ang="0">
                      <a:pos x="1" y="5"/>
                    </a:cxn>
                    <a:cxn ang="0">
                      <a:pos x="1" y="4"/>
                    </a:cxn>
                    <a:cxn ang="0">
                      <a:pos x="1" y="5"/>
                    </a:cxn>
                    <a:cxn ang="0">
                      <a:pos x="0" y="2"/>
                    </a:cxn>
                  </a:cxnLst>
                  <a:rect l="0" t="0" r="r" b="b"/>
                  <a:pathLst>
                    <a:path w="3" h="6">
                      <a:moveTo>
                        <a:pt x="0" y="2"/>
                      </a:moveTo>
                      <a:lnTo>
                        <a:pt x="0" y="1"/>
                      </a:lnTo>
                      <a:lnTo>
                        <a:pt x="0" y="0"/>
                      </a:lnTo>
                      <a:lnTo>
                        <a:pt x="0" y="1"/>
                      </a:lnTo>
                      <a:lnTo>
                        <a:pt x="1" y="2"/>
                      </a:lnTo>
                      <a:lnTo>
                        <a:pt x="2" y="2"/>
                      </a:lnTo>
                      <a:lnTo>
                        <a:pt x="1" y="2"/>
                      </a:lnTo>
                      <a:lnTo>
                        <a:pt x="1" y="4"/>
                      </a:lnTo>
                      <a:lnTo>
                        <a:pt x="1" y="5"/>
                      </a:lnTo>
                      <a:lnTo>
                        <a:pt x="1" y="4"/>
                      </a:lnTo>
                      <a:lnTo>
                        <a:pt x="1" y="5"/>
                      </a:lnTo>
                      <a:lnTo>
                        <a:pt x="0" y="2"/>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82" name="Freeform 532"/>
                <p:cNvSpPr>
                  <a:spLocks/>
                </p:cNvSpPr>
                <p:nvPr/>
              </p:nvSpPr>
              <p:spPr bwMode="auto">
                <a:xfrm>
                  <a:off x="5018" y="3574"/>
                  <a:ext cx="4" cy="4"/>
                </a:xfrm>
                <a:custGeom>
                  <a:avLst/>
                  <a:gdLst/>
                  <a:ahLst/>
                  <a:cxnLst>
                    <a:cxn ang="0">
                      <a:pos x="4" y="1"/>
                    </a:cxn>
                    <a:cxn ang="0">
                      <a:pos x="3" y="0"/>
                    </a:cxn>
                    <a:cxn ang="0">
                      <a:pos x="2" y="0"/>
                    </a:cxn>
                    <a:cxn ang="0">
                      <a:pos x="1" y="1"/>
                    </a:cxn>
                    <a:cxn ang="0">
                      <a:pos x="0" y="1"/>
                    </a:cxn>
                    <a:cxn ang="0">
                      <a:pos x="1" y="2"/>
                    </a:cxn>
                    <a:cxn ang="0">
                      <a:pos x="2" y="2"/>
                    </a:cxn>
                    <a:cxn ang="0">
                      <a:pos x="2" y="1"/>
                    </a:cxn>
                    <a:cxn ang="0">
                      <a:pos x="4" y="1"/>
                    </a:cxn>
                    <a:cxn ang="0">
                      <a:pos x="3" y="2"/>
                    </a:cxn>
                    <a:cxn ang="0">
                      <a:pos x="2" y="2"/>
                    </a:cxn>
                    <a:cxn ang="0">
                      <a:pos x="2" y="3"/>
                    </a:cxn>
                    <a:cxn ang="0">
                      <a:pos x="3" y="3"/>
                    </a:cxn>
                    <a:cxn ang="0">
                      <a:pos x="2" y="3"/>
                    </a:cxn>
                    <a:cxn ang="0">
                      <a:pos x="0" y="2"/>
                    </a:cxn>
                    <a:cxn ang="0">
                      <a:pos x="0" y="1"/>
                    </a:cxn>
                    <a:cxn ang="0">
                      <a:pos x="2" y="0"/>
                    </a:cxn>
                    <a:cxn ang="0">
                      <a:pos x="4" y="0"/>
                    </a:cxn>
                    <a:cxn ang="0">
                      <a:pos x="4" y="1"/>
                    </a:cxn>
                  </a:cxnLst>
                  <a:rect l="0" t="0" r="r" b="b"/>
                  <a:pathLst>
                    <a:path w="5" h="4">
                      <a:moveTo>
                        <a:pt x="4" y="1"/>
                      </a:moveTo>
                      <a:lnTo>
                        <a:pt x="3" y="0"/>
                      </a:lnTo>
                      <a:lnTo>
                        <a:pt x="2" y="0"/>
                      </a:lnTo>
                      <a:lnTo>
                        <a:pt x="1" y="1"/>
                      </a:lnTo>
                      <a:lnTo>
                        <a:pt x="0" y="1"/>
                      </a:lnTo>
                      <a:lnTo>
                        <a:pt x="1" y="2"/>
                      </a:lnTo>
                      <a:lnTo>
                        <a:pt x="2" y="2"/>
                      </a:lnTo>
                      <a:lnTo>
                        <a:pt x="2" y="1"/>
                      </a:lnTo>
                      <a:lnTo>
                        <a:pt x="4" y="1"/>
                      </a:lnTo>
                      <a:lnTo>
                        <a:pt x="3" y="2"/>
                      </a:lnTo>
                      <a:lnTo>
                        <a:pt x="2" y="2"/>
                      </a:lnTo>
                      <a:lnTo>
                        <a:pt x="2" y="3"/>
                      </a:lnTo>
                      <a:lnTo>
                        <a:pt x="3" y="3"/>
                      </a:lnTo>
                      <a:lnTo>
                        <a:pt x="2" y="3"/>
                      </a:lnTo>
                      <a:lnTo>
                        <a:pt x="0" y="2"/>
                      </a:lnTo>
                      <a:lnTo>
                        <a:pt x="0" y="1"/>
                      </a:lnTo>
                      <a:lnTo>
                        <a:pt x="2" y="0"/>
                      </a:lnTo>
                      <a:lnTo>
                        <a:pt x="4" y="0"/>
                      </a:lnTo>
                      <a:lnTo>
                        <a:pt x="4" y="1"/>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83" name="Freeform 533"/>
                <p:cNvSpPr>
                  <a:spLocks/>
                </p:cNvSpPr>
                <p:nvPr/>
              </p:nvSpPr>
              <p:spPr bwMode="auto">
                <a:xfrm>
                  <a:off x="5021" y="3572"/>
                  <a:ext cx="1" cy="11"/>
                </a:xfrm>
                <a:custGeom>
                  <a:avLst/>
                  <a:gdLst/>
                  <a:ahLst/>
                  <a:cxnLst>
                    <a:cxn ang="0">
                      <a:pos x="0" y="3"/>
                    </a:cxn>
                    <a:cxn ang="0">
                      <a:pos x="0" y="1"/>
                    </a:cxn>
                    <a:cxn ang="0">
                      <a:pos x="0" y="3"/>
                    </a:cxn>
                    <a:cxn ang="0">
                      <a:pos x="0" y="5"/>
                    </a:cxn>
                    <a:cxn ang="0">
                      <a:pos x="0" y="7"/>
                    </a:cxn>
                    <a:cxn ang="0">
                      <a:pos x="0" y="8"/>
                    </a:cxn>
                    <a:cxn ang="0">
                      <a:pos x="0" y="9"/>
                    </a:cxn>
                    <a:cxn ang="0">
                      <a:pos x="0" y="10"/>
                    </a:cxn>
                    <a:cxn ang="0">
                      <a:pos x="0" y="9"/>
                    </a:cxn>
                    <a:cxn ang="0">
                      <a:pos x="0" y="6"/>
                    </a:cxn>
                    <a:cxn ang="0">
                      <a:pos x="0" y="5"/>
                    </a:cxn>
                    <a:cxn ang="0">
                      <a:pos x="0" y="3"/>
                    </a:cxn>
                    <a:cxn ang="0">
                      <a:pos x="0" y="1"/>
                    </a:cxn>
                    <a:cxn ang="0">
                      <a:pos x="0" y="0"/>
                    </a:cxn>
                    <a:cxn ang="0">
                      <a:pos x="0" y="1"/>
                    </a:cxn>
                    <a:cxn ang="0">
                      <a:pos x="0" y="3"/>
                    </a:cxn>
                  </a:cxnLst>
                  <a:rect l="0" t="0" r="r" b="b"/>
                  <a:pathLst>
                    <a:path w="1" h="11">
                      <a:moveTo>
                        <a:pt x="0" y="3"/>
                      </a:moveTo>
                      <a:lnTo>
                        <a:pt x="0" y="1"/>
                      </a:lnTo>
                      <a:lnTo>
                        <a:pt x="0" y="3"/>
                      </a:lnTo>
                      <a:lnTo>
                        <a:pt x="0" y="5"/>
                      </a:lnTo>
                      <a:lnTo>
                        <a:pt x="0" y="7"/>
                      </a:lnTo>
                      <a:lnTo>
                        <a:pt x="0" y="8"/>
                      </a:lnTo>
                      <a:lnTo>
                        <a:pt x="0" y="9"/>
                      </a:lnTo>
                      <a:lnTo>
                        <a:pt x="0" y="10"/>
                      </a:lnTo>
                      <a:lnTo>
                        <a:pt x="0" y="9"/>
                      </a:lnTo>
                      <a:lnTo>
                        <a:pt x="0" y="6"/>
                      </a:lnTo>
                      <a:lnTo>
                        <a:pt x="0" y="5"/>
                      </a:lnTo>
                      <a:lnTo>
                        <a:pt x="0" y="3"/>
                      </a:lnTo>
                      <a:lnTo>
                        <a:pt x="0" y="1"/>
                      </a:lnTo>
                      <a:lnTo>
                        <a:pt x="0" y="0"/>
                      </a:lnTo>
                      <a:lnTo>
                        <a:pt x="0" y="1"/>
                      </a:lnTo>
                      <a:lnTo>
                        <a:pt x="0" y="3"/>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84" name="Freeform 534"/>
                <p:cNvSpPr>
                  <a:spLocks/>
                </p:cNvSpPr>
                <p:nvPr/>
              </p:nvSpPr>
              <p:spPr bwMode="auto">
                <a:xfrm>
                  <a:off x="5014" y="3592"/>
                  <a:ext cx="1" cy="9"/>
                </a:xfrm>
                <a:custGeom>
                  <a:avLst/>
                  <a:gdLst/>
                  <a:ahLst/>
                  <a:cxnLst>
                    <a:cxn ang="0">
                      <a:pos x="0" y="0"/>
                    </a:cxn>
                    <a:cxn ang="0">
                      <a:pos x="0" y="2"/>
                    </a:cxn>
                    <a:cxn ang="0">
                      <a:pos x="0" y="4"/>
                    </a:cxn>
                    <a:cxn ang="0">
                      <a:pos x="0" y="6"/>
                    </a:cxn>
                    <a:cxn ang="0">
                      <a:pos x="0" y="7"/>
                    </a:cxn>
                    <a:cxn ang="0">
                      <a:pos x="0" y="8"/>
                    </a:cxn>
                    <a:cxn ang="0">
                      <a:pos x="0" y="7"/>
                    </a:cxn>
                    <a:cxn ang="0">
                      <a:pos x="0" y="6"/>
                    </a:cxn>
                    <a:cxn ang="0">
                      <a:pos x="0" y="3"/>
                    </a:cxn>
                    <a:cxn ang="0">
                      <a:pos x="0" y="0"/>
                    </a:cxn>
                  </a:cxnLst>
                  <a:rect l="0" t="0" r="r" b="b"/>
                  <a:pathLst>
                    <a:path w="1" h="9">
                      <a:moveTo>
                        <a:pt x="0" y="0"/>
                      </a:moveTo>
                      <a:lnTo>
                        <a:pt x="0" y="2"/>
                      </a:lnTo>
                      <a:lnTo>
                        <a:pt x="0" y="4"/>
                      </a:lnTo>
                      <a:lnTo>
                        <a:pt x="0" y="6"/>
                      </a:lnTo>
                      <a:lnTo>
                        <a:pt x="0" y="7"/>
                      </a:lnTo>
                      <a:lnTo>
                        <a:pt x="0" y="8"/>
                      </a:lnTo>
                      <a:lnTo>
                        <a:pt x="0" y="7"/>
                      </a:lnTo>
                      <a:lnTo>
                        <a:pt x="0" y="6"/>
                      </a:lnTo>
                      <a:lnTo>
                        <a:pt x="0" y="3"/>
                      </a:lnTo>
                      <a:lnTo>
                        <a:pt x="0" y="0"/>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85" name="Freeform 535"/>
                <p:cNvSpPr>
                  <a:spLocks/>
                </p:cNvSpPr>
                <p:nvPr/>
              </p:nvSpPr>
              <p:spPr bwMode="auto">
                <a:xfrm>
                  <a:off x="4996" y="3537"/>
                  <a:ext cx="53" cy="53"/>
                </a:xfrm>
                <a:custGeom>
                  <a:avLst/>
                  <a:gdLst/>
                  <a:ahLst/>
                  <a:cxnLst>
                    <a:cxn ang="0">
                      <a:pos x="4" y="15"/>
                    </a:cxn>
                    <a:cxn ang="0">
                      <a:pos x="12" y="13"/>
                    </a:cxn>
                    <a:cxn ang="0">
                      <a:pos x="18" y="14"/>
                    </a:cxn>
                    <a:cxn ang="0">
                      <a:pos x="20" y="18"/>
                    </a:cxn>
                    <a:cxn ang="0">
                      <a:pos x="19" y="23"/>
                    </a:cxn>
                    <a:cxn ang="0">
                      <a:pos x="15" y="23"/>
                    </a:cxn>
                    <a:cxn ang="0">
                      <a:pos x="15" y="29"/>
                    </a:cxn>
                    <a:cxn ang="0">
                      <a:pos x="17" y="31"/>
                    </a:cxn>
                    <a:cxn ang="0">
                      <a:pos x="15" y="35"/>
                    </a:cxn>
                    <a:cxn ang="0">
                      <a:pos x="19" y="35"/>
                    </a:cxn>
                    <a:cxn ang="0">
                      <a:pos x="20" y="30"/>
                    </a:cxn>
                    <a:cxn ang="0">
                      <a:pos x="22" y="29"/>
                    </a:cxn>
                    <a:cxn ang="0">
                      <a:pos x="25" y="29"/>
                    </a:cxn>
                    <a:cxn ang="0">
                      <a:pos x="30" y="29"/>
                    </a:cxn>
                    <a:cxn ang="0">
                      <a:pos x="31" y="32"/>
                    </a:cxn>
                    <a:cxn ang="0">
                      <a:pos x="31" y="37"/>
                    </a:cxn>
                    <a:cxn ang="0">
                      <a:pos x="31" y="40"/>
                    </a:cxn>
                    <a:cxn ang="0">
                      <a:pos x="31" y="43"/>
                    </a:cxn>
                    <a:cxn ang="0">
                      <a:pos x="31" y="45"/>
                    </a:cxn>
                    <a:cxn ang="0">
                      <a:pos x="33" y="48"/>
                    </a:cxn>
                    <a:cxn ang="0">
                      <a:pos x="35" y="49"/>
                    </a:cxn>
                    <a:cxn ang="0">
                      <a:pos x="40" y="52"/>
                    </a:cxn>
                    <a:cxn ang="0">
                      <a:pos x="49" y="43"/>
                    </a:cxn>
                    <a:cxn ang="0">
                      <a:pos x="51" y="37"/>
                    </a:cxn>
                    <a:cxn ang="0">
                      <a:pos x="51" y="24"/>
                    </a:cxn>
                    <a:cxn ang="0">
                      <a:pos x="52" y="17"/>
                    </a:cxn>
                    <a:cxn ang="0">
                      <a:pos x="51" y="9"/>
                    </a:cxn>
                    <a:cxn ang="0">
                      <a:pos x="49" y="4"/>
                    </a:cxn>
                    <a:cxn ang="0">
                      <a:pos x="44" y="2"/>
                    </a:cxn>
                    <a:cxn ang="0">
                      <a:pos x="39" y="1"/>
                    </a:cxn>
                    <a:cxn ang="0">
                      <a:pos x="30" y="0"/>
                    </a:cxn>
                    <a:cxn ang="0">
                      <a:pos x="21" y="0"/>
                    </a:cxn>
                    <a:cxn ang="0">
                      <a:pos x="10" y="2"/>
                    </a:cxn>
                    <a:cxn ang="0">
                      <a:pos x="6" y="4"/>
                    </a:cxn>
                    <a:cxn ang="0">
                      <a:pos x="2" y="8"/>
                    </a:cxn>
                    <a:cxn ang="0">
                      <a:pos x="0" y="11"/>
                    </a:cxn>
                    <a:cxn ang="0">
                      <a:pos x="0" y="13"/>
                    </a:cxn>
                    <a:cxn ang="0">
                      <a:pos x="4" y="15"/>
                    </a:cxn>
                  </a:cxnLst>
                  <a:rect l="0" t="0" r="r" b="b"/>
                  <a:pathLst>
                    <a:path w="53" h="53">
                      <a:moveTo>
                        <a:pt x="4" y="15"/>
                      </a:moveTo>
                      <a:lnTo>
                        <a:pt x="12" y="13"/>
                      </a:lnTo>
                      <a:lnTo>
                        <a:pt x="18" y="14"/>
                      </a:lnTo>
                      <a:lnTo>
                        <a:pt x="20" y="18"/>
                      </a:lnTo>
                      <a:lnTo>
                        <a:pt x="19" y="23"/>
                      </a:lnTo>
                      <a:lnTo>
                        <a:pt x="15" y="23"/>
                      </a:lnTo>
                      <a:lnTo>
                        <a:pt x="15" y="29"/>
                      </a:lnTo>
                      <a:lnTo>
                        <a:pt x="17" y="31"/>
                      </a:lnTo>
                      <a:lnTo>
                        <a:pt x="15" y="35"/>
                      </a:lnTo>
                      <a:lnTo>
                        <a:pt x="19" y="35"/>
                      </a:lnTo>
                      <a:lnTo>
                        <a:pt x="20" y="30"/>
                      </a:lnTo>
                      <a:lnTo>
                        <a:pt x="22" y="29"/>
                      </a:lnTo>
                      <a:lnTo>
                        <a:pt x="25" y="29"/>
                      </a:lnTo>
                      <a:lnTo>
                        <a:pt x="30" y="29"/>
                      </a:lnTo>
                      <a:lnTo>
                        <a:pt x="31" y="32"/>
                      </a:lnTo>
                      <a:lnTo>
                        <a:pt x="31" y="37"/>
                      </a:lnTo>
                      <a:lnTo>
                        <a:pt x="31" y="40"/>
                      </a:lnTo>
                      <a:lnTo>
                        <a:pt x="31" y="43"/>
                      </a:lnTo>
                      <a:lnTo>
                        <a:pt x="31" y="45"/>
                      </a:lnTo>
                      <a:lnTo>
                        <a:pt x="33" y="48"/>
                      </a:lnTo>
                      <a:lnTo>
                        <a:pt x="35" y="49"/>
                      </a:lnTo>
                      <a:lnTo>
                        <a:pt x="40" y="52"/>
                      </a:lnTo>
                      <a:lnTo>
                        <a:pt x="49" y="43"/>
                      </a:lnTo>
                      <a:lnTo>
                        <a:pt x="51" y="37"/>
                      </a:lnTo>
                      <a:lnTo>
                        <a:pt x="51" y="24"/>
                      </a:lnTo>
                      <a:lnTo>
                        <a:pt x="52" y="17"/>
                      </a:lnTo>
                      <a:lnTo>
                        <a:pt x="51" y="9"/>
                      </a:lnTo>
                      <a:lnTo>
                        <a:pt x="49" y="4"/>
                      </a:lnTo>
                      <a:lnTo>
                        <a:pt x="44" y="2"/>
                      </a:lnTo>
                      <a:lnTo>
                        <a:pt x="39" y="1"/>
                      </a:lnTo>
                      <a:lnTo>
                        <a:pt x="30" y="0"/>
                      </a:lnTo>
                      <a:lnTo>
                        <a:pt x="21" y="0"/>
                      </a:lnTo>
                      <a:lnTo>
                        <a:pt x="10" y="2"/>
                      </a:lnTo>
                      <a:lnTo>
                        <a:pt x="6" y="4"/>
                      </a:lnTo>
                      <a:lnTo>
                        <a:pt x="2" y="8"/>
                      </a:lnTo>
                      <a:lnTo>
                        <a:pt x="0" y="11"/>
                      </a:lnTo>
                      <a:lnTo>
                        <a:pt x="0" y="13"/>
                      </a:lnTo>
                      <a:lnTo>
                        <a:pt x="4" y="15"/>
                      </a:lnTo>
                    </a:path>
                  </a:pathLst>
                </a:custGeom>
                <a:solidFill>
                  <a:srgbClr val="603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86" name="Freeform 536"/>
                <p:cNvSpPr>
                  <a:spLocks/>
                </p:cNvSpPr>
                <p:nvPr/>
              </p:nvSpPr>
              <p:spPr bwMode="auto">
                <a:xfrm>
                  <a:off x="4996" y="3538"/>
                  <a:ext cx="51" cy="51"/>
                </a:xfrm>
                <a:custGeom>
                  <a:avLst/>
                  <a:gdLst/>
                  <a:ahLst/>
                  <a:cxnLst>
                    <a:cxn ang="0">
                      <a:pos x="2" y="7"/>
                    </a:cxn>
                    <a:cxn ang="0">
                      <a:pos x="1" y="11"/>
                    </a:cxn>
                    <a:cxn ang="0">
                      <a:pos x="12" y="12"/>
                    </a:cxn>
                    <a:cxn ang="0">
                      <a:pos x="22" y="9"/>
                    </a:cxn>
                    <a:cxn ang="0">
                      <a:pos x="18" y="11"/>
                    </a:cxn>
                    <a:cxn ang="0">
                      <a:pos x="18" y="14"/>
                    </a:cxn>
                    <a:cxn ang="0">
                      <a:pos x="24" y="11"/>
                    </a:cxn>
                    <a:cxn ang="0">
                      <a:pos x="20" y="14"/>
                    </a:cxn>
                    <a:cxn ang="0">
                      <a:pos x="23" y="16"/>
                    </a:cxn>
                    <a:cxn ang="0">
                      <a:pos x="19" y="19"/>
                    </a:cxn>
                    <a:cxn ang="0">
                      <a:pos x="21" y="20"/>
                    </a:cxn>
                    <a:cxn ang="0">
                      <a:pos x="21" y="21"/>
                    </a:cxn>
                    <a:cxn ang="0">
                      <a:pos x="14" y="26"/>
                    </a:cxn>
                    <a:cxn ang="0">
                      <a:pos x="24" y="22"/>
                    </a:cxn>
                    <a:cxn ang="0">
                      <a:pos x="14" y="27"/>
                    </a:cxn>
                    <a:cxn ang="0">
                      <a:pos x="21" y="27"/>
                    </a:cxn>
                    <a:cxn ang="0">
                      <a:pos x="32" y="27"/>
                    </a:cxn>
                    <a:cxn ang="0">
                      <a:pos x="29" y="28"/>
                    </a:cxn>
                    <a:cxn ang="0">
                      <a:pos x="38" y="28"/>
                    </a:cxn>
                    <a:cxn ang="0">
                      <a:pos x="32" y="31"/>
                    </a:cxn>
                    <a:cxn ang="0">
                      <a:pos x="34" y="33"/>
                    </a:cxn>
                    <a:cxn ang="0">
                      <a:pos x="32" y="35"/>
                    </a:cxn>
                    <a:cxn ang="0">
                      <a:pos x="34" y="38"/>
                    </a:cxn>
                    <a:cxn ang="0">
                      <a:pos x="30" y="41"/>
                    </a:cxn>
                    <a:cxn ang="0">
                      <a:pos x="34" y="42"/>
                    </a:cxn>
                    <a:cxn ang="0">
                      <a:pos x="37" y="41"/>
                    </a:cxn>
                    <a:cxn ang="0">
                      <a:pos x="34" y="49"/>
                    </a:cxn>
                    <a:cxn ang="0">
                      <a:pos x="42" y="39"/>
                    </a:cxn>
                    <a:cxn ang="0">
                      <a:pos x="37" y="49"/>
                    </a:cxn>
                    <a:cxn ang="0">
                      <a:pos x="46" y="41"/>
                    </a:cxn>
                    <a:cxn ang="0">
                      <a:pos x="49" y="25"/>
                    </a:cxn>
                    <a:cxn ang="0">
                      <a:pos x="40" y="21"/>
                    </a:cxn>
                    <a:cxn ang="0">
                      <a:pos x="42" y="19"/>
                    </a:cxn>
                    <a:cxn ang="0">
                      <a:pos x="49" y="14"/>
                    </a:cxn>
                    <a:cxn ang="0">
                      <a:pos x="39" y="11"/>
                    </a:cxn>
                    <a:cxn ang="0">
                      <a:pos x="43" y="9"/>
                    </a:cxn>
                    <a:cxn ang="0">
                      <a:pos x="46" y="3"/>
                    </a:cxn>
                    <a:cxn ang="0">
                      <a:pos x="33" y="6"/>
                    </a:cxn>
                    <a:cxn ang="0">
                      <a:pos x="37" y="0"/>
                    </a:cxn>
                    <a:cxn ang="0">
                      <a:pos x="24" y="3"/>
                    </a:cxn>
                    <a:cxn ang="0">
                      <a:pos x="26" y="1"/>
                    </a:cxn>
                    <a:cxn ang="0">
                      <a:pos x="18" y="0"/>
                    </a:cxn>
                    <a:cxn ang="0">
                      <a:pos x="11" y="7"/>
                    </a:cxn>
                    <a:cxn ang="0">
                      <a:pos x="9" y="3"/>
                    </a:cxn>
                  </a:cxnLst>
                  <a:rect l="0" t="0" r="r" b="b"/>
                  <a:pathLst>
                    <a:path w="51" h="50">
                      <a:moveTo>
                        <a:pt x="9" y="3"/>
                      </a:moveTo>
                      <a:lnTo>
                        <a:pt x="4" y="4"/>
                      </a:lnTo>
                      <a:lnTo>
                        <a:pt x="2" y="7"/>
                      </a:lnTo>
                      <a:lnTo>
                        <a:pt x="1" y="9"/>
                      </a:lnTo>
                      <a:lnTo>
                        <a:pt x="0" y="10"/>
                      </a:lnTo>
                      <a:lnTo>
                        <a:pt x="1" y="11"/>
                      </a:lnTo>
                      <a:lnTo>
                        <a:pt x="3" y="12"/>
                      </a:lnTo>
                      <a:lnTo>
                        <a:pt x="9" y="12"/>
                      </a:lnTo>
                      <a:lnTo>
                        <a:pt x="12" y="12"/>
                      </a:lnTo>
                      <a:lnTo>
                        <a:pt x="16" y="11"/>
                      </a:lnTo>
                      <a:lnTo>
                        <a:pt x="19" y="9"/>
                      </a:lnTo>
                      <a:lnTo>
                        <a:pt x="22" y="9"/>
                      </a:lnTo>
                      <a:lnTo>
                        <a:pt x="27" y="9"/>
                      </a:lnTo>
                      <a:lnTo>
                        <a:pt x="21" y="10"/>
                      </a:lnTo>
                      <a:lnTo>
                        <a:pt x="18" y="11"/>
                      </a:lnTo>
                      <a:lnTo>
                        <a:pt x="16" y="12"/>
                      </a:lnTo>
                      <a:lnTo>
                        <a:pt x="17" y="12"/>
                      </a:lnTo>
                      <a:lnTo>
                        <a:pt x="18" y="14"/>
                      </a:lnTo>
                      <a:lnTo>
                        <a:pt x="20" y="12"/>
                      </a:lnTo>
                      <a:lnTo>
                        <a:pt x="22" y="12"/>
                      </a:lnTo>
                      <a:lnTo>
                        <a:pt x="24" y="11"/>
                      </a:lnTo>
                      <a:lnTo>
                        <a:pt x="27" y="11"/>
                      </a:lnTo>
                      <a:lnTo>
                        <a:pt x="23" y="12"/>
                      </a:lnTo>
                      <a:lnTo>
                        <a:pt x="20" y="14"/>
                      </a:lnTo>
                      <a:lnTo>
                        <a:pt x="19" y="16"/>
                      </a:lnTo>
                      <a:lnTo>
                        <a:pt x="20" y="17"/>
                      </a:lnTo>
                      <a:lnTo>
                        <a:pt x="23" y="16"/>
                      </a:lnTo>
                      <a:lnTo>
                        <a:pt x="24" y="16"/>
                      </a:lnTo>
                      <a:lnTo>
                        <a:pt x="21" y="17"/>
                      </a:lnTo>
                      <a:lnTo>
                        <a:pt x="19" y="19"/>
                      </a:lnTo>
                      <a:lnTo>
                        <a:pt x="19" y="20"/>
                      </a:lnTo>
                      <a:lnTo>
                        <a:pt x="18" y="21"/>
                      </a:lnTo>
                      <a:lnTo>
                        <a:pt x="21" y="20"/>
                      </a:lnTo>
                      <a:lnTo>
                        <a:pt x="23" y="20"/>
                      </a:lnTo>
                      <a:lnTo>
                        <a:pt x="27" y="19"/>
                      </a:lnTo>
                      <a:lnTo>
                        <a:pt x="21" y="21"/>
                      </a:lnTo>
                      <a:lnTo>
                        <a:pt x="18" y="22"/>
                      </a:lnTo>
                      <a:lnTo>
                        <a:pt x="16" y="23"/>
                      </a:lnTo>
                      <a:lnTo>
                        <a:pt x="14" y="26"/>
                      </a:lnTo>
                      <a:lnTo>
                        <a:pt x="18" y="25"/>
                      </a:lnTo>
                      <a:lnTo>
                        <a:pt x="22" y="22"/>
                      </a:lnTo>
                      <a:lnTo>
                        <a:pt x="24" y="22"/>
                      </a:lnTo>
                      <a:lnTo>
                        <a:pt x="19" y="25"/>
                      </a:lnTo>
                      <a:lnTo>
                        <a:pt x="17" y="26"/>
                      </a:lnTo>
                      <a:lnTo>
                        <a:pt x="14" y="27"/>
                      </a:lnTo>
                      <a:lnTo>
                        <a:pt x="16" y="28"/>
                      </a:lnTo>
                      <a:lnTo>
                        <a:pt x="18" y="28"/>
                      </a:lnTo>
                      <a:lnTo>
                        <a:pt x="21" y="27"/>
                      </a:lnTo>
                      <a:lnTo>
                        <a:pt x="26" y="27"/>
                      </a:lnTo>
                      <a:lnTo>
                        <a:pt x="28" y="27"/>
                      </a:lnTo>
                      <a:lnTo>
                        <a:pt x="32" y="27"/>
                      </a:lnTo>
                      <a:lnTo>
                        <a:pt x="38" y="26"/>
                      </a:lnTo>
                      <a:lnTo>
                        <a:pt x="34" y="27"/>
                      </a:lnTo>
                      <a:lnTo>
                        <a:pt x="29" y="28"/>
                      </a:lnTo>
                      <a:lnTo>
                        <a:pt x="30" y="30"/>
                      </a:lnTo>
                      <a:lnTo>
                        <a:pt x="34" y="29"/>
                      </a:lnTo>
                      <a:lnTo>
                        <a:pt x="38" y="28"/>
                      </a:lnTo>
                      <a:lnTo>
                        <a:pt x="41" y="27"/>
                      </a:lnTo>
                      <a:lnTo>
                        <a:pt x="37" y="30"/>
                      </a:lnTo>
                      <a:lnTo>
                        <a:pt x="32" y="31"/>
                      </a:lnTo>
                      <a:lnTo>
                        <a:pt x="30" y="32"/>
                      </a:lnTo>
                      <a:lnTo>
                        <a:pt x="30" y="35"/>
                      </a:lnTo>
                      <a:lnTo>
                        <a:pt x="34" y="33"/>
                      </a:lnTo>
                      <a:lnTo>
                        <a:pt x="37" y="32"/>
                      </a:lnTo>
                      <a:lnTo>
                        <a:pt x="36" y="35"/>
                      </a:lnTo>
                      <a:lnTo>
                        <a:pt x="32" y="35"/>
                      </a:lnTo>
                      <a:lnTo>
                        <a:pt x="30" y="36"/>
                      </a:lnTo>
                      <a:lnTo>
                        <a:pt x="30" y="39"/>
                      </a:lnTo>
                      <a:lnTo>
                        <a:pt x="34" y="38"/>
                      </a:lnTo>
                      <a:lnTo>
                        <a:pt x="37" y="36"/>
                      </a:lnTo>
                      <a:lnTo>
                        <a:pt x="33" y="39"/>
                      </a:lnTo>
                      <a:lnTo>
                        <a:pt x="30" y="41"/>
                      </a:lnTo>
                      <a:lnTo>
                        <a:pt x="30" y="42"/>
                      </a:lnTo>
                      <a:lnTo>
                        <a:pt x="32" y="45"/>
                      </a:lnTo>
                      <a:lnTo>
                        <a:pt x="34" y="42"/>
                      </a:lnTo>
                      <a:lnTo>
                        <a:pt x="37" y="39"/>
                      </a:lnTo>
                      <a:lnTo>
                        <a:pt x="38" y="36"/>
                      </a:lnTo>
                      <a:lnTo>
                        <a:pt x="37" y="41"/>
                      </a:lnTo>
                      <a:lnTo>
                        <a:pt x="36" y="42"/>
                      </a:lnTo>
                      <a:lnTo>
                        <a:pt x="32" y="46"/>
                      </a:lnTo>
                      <a:lnTo>
                        <a:pt x="34" y="49"/>
                      </a:lnTo>
                      <a:lnTo>
                        <a:pt x="38" y="46"/>
                      </a:lnTo>
                      <a:lnTo>
                        <a:pt x="40" y="42"/>
                      </a:lnTo>
                      <a:lnTo>
                        <a:pt x="42" y="39"/>
                      </a:lnTo>
                      <a:lnTo>
                        <a:pt x="40" y="45"/>
                      </a:lnTo>
                      <a:lnTo>
                        <a:pt x="38" y="46"/>
                      </a:lnTo>
                      <a:lnTo>
                        <a:pt x="37" y="49"/>
                      </a:lnTo>
                      <a:lnTo>
                        <a:pt x="38" y="49"/>
                      </a:lnTo>
                      <a:lnTo>
                        <a:pt x="42" y="46"/>
                      </a:lnTo>
                      <a:lnTo>
                        <a:pt x="46" y="41"/>
                      </a:lnTo>
                      <a:lnTo>
                        <a:pt x="48" y="36"/>
                      </a:lnTo>
                      <a:lnTo>
                        <a:pt x="48" y="29"/>
                      </a:lnTo>
                      <a:lnTo>
                        <a:pt x="49" y="25"/>
                      </a:lnTo>
                      <a:lnTo>
                        <a:pt x="50" y="19"/>
                      </a:lnTo>
                      <a:lnTo>
                        <a:pt x="46" y="19"/>
                      </a:lnTo>
                      <a:lnTo>
                        <a:pt x="40" y="21"/>
                      </a:lnTo>
                      <a:lnTo>
                        <a:pt x="33" y="22"/>
                      </a:lnTo>
                      <a:lnTo>
                        <a:pt x="40" y="20"/>
                      </a:lnTo>
                      <a:lnTo>
                        <a:pt x="42" y="19"/>
                      </a:lnTo>
                      <a:lnTo>
                        <a:pt x="47" y="17"/>
                      </a:lnTo>
                      <a:lnTo>
                        <a:pt x="49" y="17"/>
                      </a:lnTo>
                      <a:lnTo>
                        <a:pt x="49" y="14"/>
                      </a:lnTo>
                      <a:lnTo>
                        <a:pt x="49" y="9"/>
                      </a:lnTo>
                      <a:lnTo>
                        <a:pt x="43" y="11"/>
                      </a:lnTo>
                      <a:lnTo>
                        <a:pt x="39" y="11"/>
                      </a:lnTo>
                      <a:lnTo>
                        <a:pt x="34" y="14"/>
                      </a:lnTo>
                      <a:lnTo>
                        <a:pt x="39" y="11"/>
                      </a:lnTo>
                      <a:lnTo>
                        <a:pt x="43" y="9"/>
                      </a:lnTo>
                      <a:lnTo>
                        <a:pt x="48" y="9"/>
                      </a:lnTo>
                      <a:lnTo>
                        <a:pt x="48" y="4"/>
                      </a:lnTo>
                      <a:lnTo>
                        <a:pt x="46" y="3"/>
                      </a:lnTo>
                      <a:lnTo>
                        <a:pt x="42" y="2"/>
                      </a:lnTo>
                      <a:lnTo>
                        <a:pt x="37" y="3"/>
                      </a:lnTo>
                      <a:lnTo>
                        <a:pt x="33" y="6"/>
                      </a:lnTo>
                      <a:lnTo>
                        <a:pt x="37" y="3"/>
                      </a:lnTo>
                      <a:lnTo>
                        <a:pt x="40" y="1"/>
                      </a:lnTo>
                      <a:lnTo>
                        <a:pt x="37" y="0"/>
                      </a:lnTo>
                      <a:lnTo>
                        <a:pt x="32" y="0"/>
                      </a:lnTo>
                      <a:lnTo>
                        <a:pt x="29" y="1"/>
                      </a:lnTo>
                      <a:lnTo>
                        <a:pt x="24" y="3"/>
                      </a:lnTo>
                      <a:lnTo>
                        <a:pt x="20" y="3"/>
                      </a:lnTo>
                      <a:lnTo>
                        <a:pt x="23" y="2"/>
                      </a:lnTo>
                      <a:lnTo>
                        <a:pt x="26" y="1"/>
                      </a:lnTo>
                      <a:lnTo>
                        <a:pt x="27" y="0"/>
                      </a:lnTo>
                      <a:lnTo>
                        <a:pt x="22" y="0"/>
                      </a:lnTo>
                      <a:lnTo>
                        <a:pt x="18" y="0"/>
                      </a:lnTo>
                      <a:lnTo>
                        <a:pt x="16" y="1"/>
                      </a:lnTo>
                      <a:lnTo>
                        <a:pt x="13" y="3"/>
                      </a:lnTo>
                      <a:lnTo>
                        <a:pt x="11" y="7"/>
                      </a:lnTo>
                      <a:lnTo>
                        <a:pt x="11" y="3"/>
                      </a:lnTo>
                      <a:lnTo>
                        <a:pt x="14" y="1"/>
                      </a:lnTo>
                      <a:lnTo>
                        <a:pt x="9" y="3"/>
                      </a:lnTo>
                    </a:path>
                  </a:pathLst>
                </a:custGeom>
                <a:solidFill>
                  <a:srgbClr val="000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nvGrpSpPr>
                <p:cNvPr id="287" name="Group 537"/>
                <p:cNvGrpSpPr>
                  <a:grpSpLocks/>
                </p:cNvGrpSpPr>
                <p:nvPr/>
              </p:nvGrpSpPr>
              <p:grpSpPr bwMode="auto">
                <a:xfrm>
                  <a:off x="4865" y="3687"/>
                  <a:ext cx="68" cy="40"/>
                  <a:chOff x="4865" y="3687"/>
                  <a:chExt cx="68" cy="40"/>
                </a:xfrm>
              </p:grpSpPr>
              <p:grpSp>
                <p:nvGrpSpPr>
                  <p:cNvPr id="320" name="Group 538"/>
                  <p:cNvGrpSpPr>
                    <a:grpSpLocks/>
                  </p:cNvGrpSpPr>
                  <p:nvPr/>
                </p:nvGrpSpPr>
                <p:grpSpPr bwMode="auto">
                  <a:xfrm>
                    <a:off x="4865" y="3687"/>
                    <a:ext cx="68" cy="40"/>
                    <a:chOff x="4865" y="3687"/>
                    <a:chExt cx="68" cy="40"/>
                  </a:xfrm>
                </p:grpSpPr>
                <p:sp>
                  <p:nvSpPr>
                    <p:cNvPr id="328" name="Freeform 539"/>
                    <p:cNvSpPr>
                      <a:spLocks/>
                    </p:cNvSpPr>
                    <p:nvPr/>
                  </p:nvSpPr>
                  <p:spPr bwMode="auto">
                    <a:xfrm>
                      <a:off x="4870" y="3691"/>
                      <a:ext cx="55" cy="31"/>
                    </a:xfrm>
                    <a:custGeom>
                      <a:avLst/>
                      <a:gdLst/>
                      <a:ahLst/>
                      <a:cxnLst>
                        <a:cxn ang="0">
                          <a:pos x="54" y="19"/>
                        </a:cxn>
                        <a:cxn ang="0">
                          <a:pos x="47" y="17"/>
                        </a:cxn>
                        <a:cxn ang="0">
                          <a:pos x="45" y="16"/>
                        </a:cxn>
                        <a:cxn ang="0">
                          <a:pos x="43" y="14"/>
                        </a:cxn>
                        <a:cxn ang="0">
                          <a:pos x="42" y="12"/>
                        </a:cxn>
                        <a:cxn ang="0">
                          <a:pos x="38" y="9"/>
                        </a:cxn>
                        <a:cxn ang="0">
                          <a:pos x="32" y="5"/>
                        </a:cxn>
                        <a:cxn ang="0">
                          <a:pos x="32" y="4"/>
                        </a:cxn>
                        <a:cxn ang="0">
                          <a:pos x="29" y="2"/>
                        </a:cxn>
                        <a:cxn ang="0">
                          <a:pos x="27" y="2"/>
                        </a:cxn>
                        <a:cxn ang="0">
                          <a:pos x="17" y="0"/>
                        </a:cxn>
                        <a:cxn ang="0">
                          <a:pos x="15" y="0"/>
                        </a:cxn>
                        <a:cxn ang="0">
                          <a:pos x="11" y="1"/>
                        </a:cxn>
                        <a:cxn ang="0">
                          <a:pos x="11" y="2"/>
                        </a:cxn>
                        <a:cxn ang="0">
                          <a:pos x="6" y="3"/>
                        </a:cxn>
                        <a:cxn ang="0">
                          <a:pos x="3" y="4"/>
                        </a:cxn>
                        <a:cxn ang="0">
                          <a:pos x="2" y="5"/>
                        </a:cxn>
                        <a:cxn ang="0">
                          <a:pos x="1" y="8"/>
                        </a:cxn>
                        <a:cxn ang="0">
                          <a:pos x="1" y="9"/>
                        </a:cxn>
                        <a:cxn ang="0">
                          <a:pos x="0" y="10"/>
                        </a:cxn>
                        <a:cxn ang="0">
                          <a:pos x="0" y="11"/>
                        </a:cxn>
                        <a:cxn ang="0">
                          <a:pos x="0" y="12"/>
                        </a:cxn>
                        <a:cxn ang="0">
                          <a:pos x="0" y="13"/>
                        </a:cxn>
                        <a:cxn ang="0">
                          <a:pos x="3" y="13"/>
                        </a:cxn>
                        <a:cxn ang="0">
                          <a:pos x="6" y="11"/>
                        </a:cxn>
                        <a:cxn ang="0">
                          <a:pos x="11" y="11"/>
                        </a:cxn>
                        <a:cxn ang="0">
                          <a:pos x="16" y="11"/>
                        </a:cxn>
                        <a:cxn ang="0">
                          <a:pos x="11" y="12"/>
                        </a:cxn>
                        <a:cxn ang="0">
                          <a:pos x="8" y="13"/>
                        </a:cxn>
                        <a:cxn ang="0">
                          <a:pos x="5" y="14"/>
                        </a:cxn>
                        <a:cxn ang="0">
                          <a:pos x="3" y="16"/>
                        </a:cxn>
                        <a:cxn ang="0">
                          <a:pos x="3" y="17"/>
                        </a:cxn>
                        <a:cxn ang="0">
                          <a:pos x="6" y="19"/>
                        </a:cxn>
                        <a:cxn ang="0">
                          <a:pos x="6" y="18"/>
                        </a:cxn>
                        <a:cxn ang="0">
                          <a:pos x="11" y="17"/>
                        </a:cxn>
                        <a:cxn ang="0">
                          <a:pos x="16" y="17"/>
                        </a:cxn>
                        <a:cxn ang="0">
                          <a:pos x="19" y="17"/>
                        </a:cxn>
                        <a:cxn ang="0">
                          <a:pos x="21" y="18"/>
                        </a:cxn>
                        <a:cxn ang="0">
                          <a:pos x="24" y="20"/>
                        </a:cxn>
                        <a:cxn ang="0">
                          <a:pos x="25" y="22"/>
                        </a:cxn>
                        <a:cxn ang="0">
                          <a:pos x="27" y="24"/>
                        </a:cxn>
                        <a:cxn ang="0">
                          <a:pos x="28" y="26"/>
                        </a:cxn>
                        <a:cxn ang="0">
                          <a:pos x="32" y="27"/>
                        </a:cxn>
                        <a:cxn ang="0">
                          <a:pos x="33" y="28"/>
                        </a:cxn>
                        <a:cxn ang="0">
                          <a:pos x="36" y="28"/>
                        </a:cxn>
                        <a:cxn ang="0">
                          <a:pos x="39" y="28"/>
                        </a:cxn>
                        <a:cxn ang="0">
                          <a:pos x="42" y="28"/>
                        </a:cxn>
                        <a:cxn ang="0">
                          <a:pos x="45" y="29"/>
                        </a:cxn>
                        <a:cxn ang="0">
                          <a:pos x="54" y="30"/>
                        </a:cxn>
                        <a:cxn ang="0">
                          <a:pos x="54" y="19"/>
                        </a:cxn>
                      </a:cxnLst>
                      <a:rect l="0" t="0" r="r" b="b"/>
                      <a:pathLst>
                        <a:path w="55" h="31">
                          <a:moveTo>
                            <a:pt x="54" y="19"/>
                          </a:moveTo>
                          <a:lnTo>
                            <a:pt x="47" y="17"/>
                          </a:lnTo>
                          <a:lnTo>
                            <a:pt x="45" y="16"/>
                          </a:lnTo>
                          <a:lnTo>
                            <a:pt x="43" y="14"/>
                          </a:lnTo>
                          <a:lnTo>
                            <a:pt x="42" y="12"/>
                          </a:lnTo>
                          <a:lnTo>
                            <a:pt x="38" y="9"/>
                          </a:lnTo>
                          <a:lnTo>
                            <a:pt x="32" y="5"/>
                          </a:lnTo>
                          <a:lnTo>
                            <a:pt x="32" y="4"/>
                          </a:lnTo>
                          <a:lnTo>
                            <a:pt x="29" y="2"/>
                          </a:lnTo>
                          <a:lnTo>
                            <a:pt x="27" y="2"/>
                          </a:lnTo>
                          <a:lnTo>
                            <a:pt x="17" y="0"/>
                          </a:lnTo>
                          <a:lnTo>
                            <a:pt x="15" y="0"/>
                          </a:lnTo>
                          <a:lnTo>
                            <a:pt x="11" y="1"/>
                          </a:lnTo>
                          <a:lnTo>
                            <a:pt x="11" y="2"/>
                          </a:lnTo>
                          <a:lnTo>
                            <a:pt x="6" y="3"/>
                          </a:lnTo>
                          <a:lnTo>
                            <a:pt x="3" y="4"/>
                          </a:lnTo>
                          <a:lnTo>
                            <a:pt x="2" y="5"/>
                          </a:lnTo>
                          <a:lnTo>
                            <a:pt x="1" y="8"/>
                          </a:lnTo>
                          <a:lnTo>
                            <a:pt x="1" y="9"/>
                          </a:lnTo>
                          <a:lnTo>
                            <a:pt x="0" y="10"/>
                          </a:lnTo>
                          <a:lnTo>
                            <a:pt x="0" y="11"/>
                          </a:lnTo>
                          <a:lnTo>
                            <a:pt x="0" y="12"/>
                          </a:lnTo>
                          <a:lnTo>
                            <a:pt x="0" y="13"/>
                          </a:lnTo>
                          <a:lnTo>
                            <a:pt x="3" y="13"/>
                          </a:lnTo>
                          <a:lnTo>
                            <a:pt x="6" y="11"/>
                          </a:lnTo>
                          <a:lnTo>
                            <a:pt x="11" y="11"/>
                          </a:lnTo>
                          <a:lnTo>
                            <a:pt x="16" y="11"/>
                          </a:lnTo>
                          <a:lnTo>
                            <a:pt x="11" y="12"/>
                          </a:lnTo>
                          <a:lnTo>
                            <a:pt x="8" y="13"/>
                          </a:lnTo>
                          <a:lnTo>
                            <a:pt x="5" y="14"/>
                          </a:lnTo>
                          <a:lnTo>
                            <a:pt x="3" y="16"/>
                          </a:lnTo>
                          <a:lnTo>
                            <a:pt x="3" y="17"/>
                          </a:lnTo>
                          <a:lnTo>
                            <a:pt x="6" y="19"/>
                          </a:lnTo>
                          <a:lnTo>
                            <a:pt x="6" y="18"/>
                          </a:lnTo>
                          <a:lnTo>
                            <a:pt x="11" y="17"/>
                          </a:lnTo>
                          <a:lnTo>
                            <a:pt x="16" y="17"/>
                          </a:lnTo>
                          <a:lnTo>
                            <a:pt x="19" y="17"/>
                          </a:lnTo>
                          <a:lnTo>
                            <a:pt x="21" y="18"/>
                          </a:lnTo>
                          <a:lnTo>
                            <a:pt x="24" y="20"/>
                          </a:lnTo>
                          <a:lnTo>
                            <a:pt x="25" y="22"/>
                          </a:lnTo>
                          <a:lnTo>
                            <a:pt x="27" y="24"/>
                          </a:lnTo>
                          <a:lnTo>
                            <a:pt x="28" y="26"/>
                          </a:lnTo>
                          <a:lnTo>
                            <a:pt x="32" y="27"/>
                          </a:lnTo>
                          <a:lnTo>
                            <a:pt x="33" y="28"/>
                          </a:lnTo>
                          <a:lnTo>
                            <a:pt x="36" y="28"/>
                          </a:lnTo>
                          <a:lnTo>
                            <a:pt x="39" y="28"/>
                          </a:lnTo>
                          <a:lnTo>
                            <a:pt x="42" y="28"/>
                          </a:lnTo>
                          <a:lnTo>
                            <a:pt x="45" y="29"/>
                          </a:lnTo>
                          <a:lnTo>
                            <a:pt x="54" y="30"/>
                          </a:lnTo>
                          <a:lnTo>
                            <a:pt x="54" y="19"/>
                          </a:lnTo>
                        </a:path>
                      </a:pathLst>
                    </a:custGeom>
                    <a:solidFill>
                      <a:srgbClr val="FFC08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329" name="Freeform 540"/>
                    <p:cNvSpPr>
                      <a:spLocks/>
                    </p:cNvSpPr>
                    <p:nvPr/>
                  </p:nvSpPr>
                  <p:spPr bwMode="auto">
                    <a:xfrm>
                      <a:off x="4865" y="3687"/>
                      <a:ext cx="68" cy="40"/>
                    </a:xfrm>
                    <a:custGeom>
                      <a:avLst/>
                      <a:gdLst/>
                      <a:ahLst/>
                      <a:cxnLst>
                        <a:cxn ang="0">
                          <a:pos x="67" y="24"/>
                        </a:cxn>
                        <a:cxn ang="0">
                          <a:pos x="60" y="22"/>
                        </a:cxn>
                        <a:cxn ang="0">
                          <a:pos x="56" y="20"/>
                        </a:cxn>
                        <a:cxn ang="0">
                          <a:pos x="54" y="20"/>
                        </a:cxn>
                        <a:cxn ang="0">
                          <a:pos x="53" y="17"/>
                        </a:cxn>
                        <a:cxn ang="0">
                          <a:pos x="47" y="13"/>
                        </a:cxn>
                        <a:cxn ang="0">
                          <a:pos x="40" y="8"/>
                        </a:cxn>
                        <a:cxn ang="0">
                          <a:pos x="40" y="5"/>
                        </a:cxn>
                        <a:cxn ang="0">
                          <a:pos x="38" y="4"/>
                        </a:cxn>
                        <a:cxn ang="0">
                          <a:pos x="34" y="4"/>
                        </a:cxn>
                        <a:cxn ang="0">
                          <a:pos x="22" y="1"/>
                        </a:cxn>
                        <a:cxn ang="0">
                          <a:pos x="18" y="0"/>
                        </a:cxn>
                        <a:cxn ang="0">
                          <a:pos x="15" y="1"/>
                        </a:cxn>
                        <a:cxn ang="0">
                          <a:pos x="14" y="3"/>
                        </a:cxn>
                        <a:cxn ang="0">
                          <a:pos x="7" y="4"/>
                        </a:cxn>
                        <a:cxn ang="0">
                          <a:pos x="4" y="7"/>
                        </a:cxn>
                        <a:cxn ang="0">
                          <a:pos x="3" y="11"/>
                        </a:cxn>
                        <a:cxn ang="0">
                          <a:pos x="1" y="12"/>
                        </a:cxn>
                        <a:cxn ang="0">
                          <a:pos x="1" y="13"/>
                        </a:cxn>
                        <a:cxn ang="0">
                          <a:pos x="0" y="16"/>
                        </a:cxn>
                        <a:cxn ang="0">
                          <a:pos x="0" y="17"/>
                        </a:cxn>
                        <a:cxn ang="0">
                          <a:pos x="1" y="19"/>
                        </a:cxn>
                        <a:cxn ang="0">
                          <a:pos x="4" y="19"/>
                        </a:cxn>
                        <a:cxn ang="0">
                          <a:pos x="8" y="16"/>
                        </a:cxn>
                        <a:cxn ang="0">
                          <a:pos x="14" y="15"/>
                        </a:cxn>
                        <a:cxn ang="0">
                          <a:pos x="20" y="16"/>
                        </a:cxn>
                        <a:cxn ang="0">
                          <a:pos x="14" y="17"/>
                        </a:cxn>
                        <a:cxn ang="0">
                          <a:pos x="10" y="19"/>
                        </a:cxn>
                        <a:cxn ang="0">
                          <a:pos x="6" y="20"/>
                        </a:cxn>
                        <a:cxn ang="0">
                          <a:pos x="6" y="23"/>
                        </a:cxn>
                        <a:cxn ang="0">
                          <a:pos x="7" y="24"/>
                        </a:cxn>
                        <a:cxn ang="0">
                          <a:pos x="8" y="23"/>
                        </a:cxn>
                        <a:cxn ang="0">
                          <a:pos x="15" y="22"/>
                        </a:cxn>
                        <a:cxn ang="0">
                          <a:pos x="21" y="22"/>
                        </a:cxn>
                        <a:cxn ang="0">
                          <a:pos x="24" y="22"/>
                        </a:cxn>
                        <a:cxn ang="0">
                          <a:pos x="27" y="23"/>
                        </a:cxn>
                        <a:cxn ang="0">
                          <a:pos x="29" y="27"/>
                        </a:cxn>
                        <a:cxn ang="0">
                          <a:pos x="31" y="28"/>
                        </a:cxn>
                        <a:cxn ang="0">
                          <a:pos x="34" y="32"/>
                        </a:cxn>
                        <a:cxn ang="0">
                          <a:pos x="35" y="35"/>
                        </a:cxn>
                        <a:cxn ang="0">
                          <a:pos x="39" y="36"/>
                        </a:cxn>
                        <a:cxn ang="0">
                          <a:pos x="42" y="38"/>
                        </a:cxn>
                        <a:cxn ang="0">
                          <a:pos x="45" y="38"/>
                        </a:cxn>
                        <a:cxn ang="0">
                          <a:pos x="49" y="38"/>
                        </a:cxn>
                        <a:cxn ang="0">
                          <a:pos x="53" y="38"/>
                        </a:cxn>
                        <a:cxn ang="0">
                          <a:pos x="56" y="38"/>
                        </a:cxn>
                        <a:cxn ang="0">
                          <a:pos x="67" y="39"/>
                        </a:cxn>
                        <a:cxn ang="0">
                          <a:pos x="67" y="24"/>
                        </a:cxn>
                      </a:cxnLst>
                      <a:rect l="0" t="0" r="r" b="b"/>
                      <a:pathLst>
                        <a:path w="68" h="40">
                          <a:moveTo>
                            <a:pt x="67" y="24"/>
                          </a:moveTo>
                          <a:lnTo>
                            <a:pt x="60" y="22"/>
                          </a:lnTo>
                          <a:lnTo>
                            <a:pt x="56" y="20"/>
                          </a:lnTo>
                          <a:lnTo>
                            <a:pt x="54" y="20"/>
                          </a:lnTo>
                          <a:lnTo>
                            <a:pt x="53" y="17"/>
                          </a:lnTo>
                          <a:lnTo>
                            <a:pt x="47" y="13"/>
                          </a:lnTo>
                          <a:lnTo>
                            <a:pt x="40" y="8"/>
                          </a:lnTo>
                          <a:lnTo>
                            <a:pt x="40" y="5"/>
                          </a:lnTo>
                          <a:lnTo>
                            <a:pt x="38" y="4"/>
                          </a:lnTo>
                          <a:lnTo>
                            <a:pt x="34" y="4"/>
                          </a:lnTo>
                          <a:lnTo>
                            <a:pt x="22" y="1"/>
                          </a:lnTo>
                          <a:lnTo>
                            <a:pt x="18" y="0"/>
                          </a:lnTo>
                          <a:lnTo>
                            <a:pt x="15" y="1"/>
                          </a:lnTo>
                          <a:lnTo>
                            <a:pt x="14" y="3"/>
                          </a:lnTo>
                          <a:lnTo>
                            <a:pt x="7" y="4"/>
                          </a:lnTo>
                          <a:lnTo>
                            <a:pt x="4" y="7"/>
                          </a:lnTo>
                          <a:lnTo>
                            <a:pt x="3" y="11"/>
                          </a:lnTo>
                          <a:lnTo>
                            <a:pt x="1" y="12"/>
                          </a:lnTo>
                          <a:lnTo>
                            <a:pt x="1" y="13"/>
                          </a:lnTo>
                          <a:lnTo>
                            <a:pt x="0" y="16"/>
                          </a:lnTo>
                          <a:lnTo>
                            <a:pt x="0" y="17"/>
                          </a:lnTo>
                          <a:lnTo>
                            <a:pt x="1" y="19"/>
                          </a:lnTo>
                          <a:lnTo>
                            <a:pt x="4" y="19"/>
                          </a:lnTo>
                          <a:lnTo>
                            <a:pt x="8" y="16"/>
                          </a:lnTo>
                          <a:lnTo>
                            <a:pt x="14" y="15"/>
                          </a:lnTo>
                          <a:lnTo>
                            <a:pt x="20" y="16"/>
                          </a:lnTo>
                          <a:lnTo>
                            <a:pt x="14" y="17"/>
                          </a:lnTo>
                          <a:lnTo>
                            <a:pt x="10" y="19"/>
                          </a:lnTo>
                          <a:lnTo>
                            <a:pt x="6" y="20"/>
                          </a:lnTo>
                          <a:lnTo>
                            <a:pt x="6" y="23"/>
                          </a:lnTo>
                          <a:lnTo>
                            <a:pt x="7" y="24"/>
                          </a:lnTo>
                          <a:lnTo>
                            <a:pt x="8" y="23"/>
                          </a:lnTo>
                          <a:lnTo>
                            <a:pt x="15" y="22"/>
                          </a:lnTo>
                          <a:lnTo>
                            <a:pt x="21" y="22"/>
                          </a:lnTo>
                          <a:lnTo>
                            <a:pt x="24" y="22"/>
                          </a:lnTo>
                          <a:lnTo>
                            <a:pt x="27" y="23"/>
                          </a:lnTo>
                          <a:lnTo>
                            <a:pt x="29" y="27"/>
                          </a:lnTo>
                          <a:lnTo>
                            <a:pt x="31" y="28"/>
                          </a:lnTo>
                          <a:lnTo>
                            <a:pt x="34" y="32"/>
                          </a:lnTo>
                          <a:lnTo>
                            <a:pt x="35" y="35"/>
                          </a:lnTo>
                          <a:lnTo>
                            <a:pt x="39" y="36"/>
                          </a:lnTo>
                          <a:lnTo>
                            <a:pt x="42" y="38"/>
                          </a:lnTo>
                          <a:lnTo>
                            <a:pt x="45" y="38"/>
                          </a:lnTo>
                          <a:lnTo>
                            <a:pt x="49" y="38"/>
                          </a:lnTo>
                          <a:lnTo>
                            <a:pt x="53" y="38"/>
                          </a:lnTo>
                          <a:lnTo>
                            <a:pt x="56" y="38"/>
                          </a:lnTo>
                          <a:lnTo>
                            <a:pt x="67" y="39"/>
                          </a:lnTo>
                          <a:lnTo>
                            <a:pt x="67" y="24"/>
                          </a:lnTo>
                        </a:path>
                      </a:pathLst>
                    </a:custGeom>
                    <a:noFill/>
                    <a:ln w="12700" cap="rnd" cmpd="sng">
                      <a:solidFill>
                        <a:srgbClr val="402000"/>
                      </a:solidFill>
                      <a:prstDash val="solid"/>
                      <a:round/>
                      <a:headEnd type="none" w="med" len="med"/>
                      <a:tailEnd type="none" w="med" len="me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sp>
                <p:nvSpPr>
                  <p:cNvPr id="321" name="Freeform 541"/>
                  <p:cNvSpPr>
                    <a:spLocks/>
                  </p:cNvSpPr>
                  <p:nvPr/>
                </p:nvSpPr>
                <p:spPr bwMode="auto">
                  <a:xfrm>
                    <a:off x="4873" y="3691"/>
                    <a:ext cx="10" cy="8"/>
                  </a:xfrm>
                  <a:custGeom>
                    <a:avLst/>
                    <a:gdLst/>
                    <a:ahLst/>
                    <a:cxnLst>
                      <a:cxn ang="0">
                        <a:pos x="0" y="0"/>
                      </a:cxn>
                      <a:cxn ang="0">
                        <a:pos x="2" y="2"/>
                      </a:cxn>
                      <a:cxn ang="0">
                        <a:pos x="3" y="2"/>
                      </a:cxn>
                      <a:cxn ang="0">
                        <a:pos x="5" y="5"/>
                      </a:cxn>
                      <a:cxn ang="0">
                        <a:pos x="5" y="7"/>
                      </a:cxn>
                      <a:cxn ang="0">
                        <a:pos x="8" y="5"/>
                      </a:cxn>
                      <a:cxn ang="0">
                        <a:pos x="9" y="5"/>
                      </a:cxn>
                      <a:cxn ang="0">
                        <a:pos x="7" y="7"/>
                      </a:cxn>
                      <a:cxn ang="0">
                        <a:pos x="5" y="7"/>
                      </a:cxn>
                      <a:cxn ang="0">
                        <a:pos x="3" y="2"/>
                      </a:cxn>
                      <a:cxn ang="0">
                        <a:pos x="2" y="2"/>
                      </a:cxn>
                      <a:cxn ang="0">
                        <a:pos x="0" y="0"/>
                      </a:cxn>
                    </a:cxnLst>
                    <a:rect l="0" t="0" r="r" b="b"/>
                    <a:pathLst>
                      <a:path w="10" h="8">
                        <a:moveTo>
                          <a:pt x="0" y="0"/>
                        </a:moveTo>
                        <a:lnTo>
                          <a:pt x="2" y="2"/>
                        </a:lnTo>
                        <a:lnTo>
                          <a:pt x="3" y="2"/>
                        </a:lnTo>
                        <a:lnTo>
                          <a:pt x="5" y="5"/>
                        </a:lnTo>
                        <a:lnTo>
                          <a:pt x="5" y="7"/>
                        </a:lnTo>
                        <a:lnTo>
                          <a:pt x="8" y="5"/>
                        </a:lnTo>
                        <a:lnTo>
                          <a:pt x="9" y="5"/>
                        </a:lnTo>
                        <a:lnTo>
                          <a:pt x="7" y="7"/>
                        </a:lnTo>
                        <a:lnTo>
                          <a:pt x="5" y="7"/>
                        </a:lnTo>
                        <a:lnTo>
                          <a:pt x="3" y="2"/>
                        </a:lnTo>
                        <a:lnTo>
                          <a:pt x="2" y="2"/>
                        </a:lnTo>
                        <a:lnTo>
                          <a:pt x="0" y="0"/>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322" name="Freeform 542"/>
                  <p:cNvSpPr>
                    <a:spLocks/>
                  </p:cNvSpPr>
                  <p:nvPr/>
                </p:nvSpPr>
                <p:spPr bwMode="auto">
                  <a:xfrm>
                    <a:off x="4882" y="3687"/>
                    <a:ext cx="9" cy="7"/>
                  </a:xfrm>
                  <a:custGeom>
                    <a:avLst/>
                    <a:gdLst/>
                    <a:ahLst/>
                    <a:cxnLst>
                      <a:cxn ang="0">
                        <a:pos x="2" y="6"/>
                      </a:cxn>
                      <a:cxn ang="0">
                        <a:pos x="1" y="4"/>
                      </a:cxn>
                      <a:cxn ang="0">
                        <a:pos x="0" y="4"/>
                      </a:cxn>
                      <a:cxn ang="0">
                        <a:pos x="1" y="4"/>
                      </a:cxn>
                      <a:cxn ang="0">
                        <a:pos x="2" y="4"/>
                      </a:cxn>
                      <a:cxn ang="0">
                        <a:pos x="4" y="4"/>
                      </a:cxn>
                      <a:cxn ang="0">
                        <a:pos x="7" y="2"/>
                      </a:cxn>
                      <a:cxn ang="0">
                        <a:pos x="7" y="0"/>
                      </a:cxn>
                      <a:cxn ang="0">
                        <a:pos x="8" y="2"/>
                      </a:cxn>
                      <a:cxn ang="0">
                        <a:pos x="7" y="4"/>
                      </a:cxn>
                      <a:cxn ang="0">
                        <a:pos x="4" y="4"/>
                      </a:cxn>
                      <a:cxn ang="0">
                        <a:pos x="2" y="6"/>
                      </a:cxn>
                    </a:cxnLst>
                    <a:rect l="0" t="0" r="r" b="b"/>
                    <a:pathLst>
                      <a:path w="9" h="7">
                        <a:moveTo>
                          <a:pt x="2" y="6"/>
                        </a:moveTo>
                        <a:lnTo>
                          <a:pt x="1" y="4"/>
                        </a:lnTo>
                        <a:lnTo>
                          <a:pt x="0" y="4"/>
                        </a:lnTo>
                        <a:lnTo>
                          <a:pt x="1" y="4"/>
                        </a:lnTo>
                        <a:lnTo>
                          <a:pt x="2" y="4"/>
                        </a:lnTo>
                        <a:lnTo>
                          <a:pt x="4" y="4"/>
                        </a:lnTo>
                        <a:lnTo>
                          <a:pt x="7" y="2"/>
                        </a:lnTo>
                        <a:lnTo>
                          <a:pt x="7" y="0"/>
                        </a:lnTo>
                        <a:lnTo>
                          <a:pt x="8" y="2"/>
                        </a:lnTo>
                        <a:lnTo>
                          <a:pt x="7" y="4"/>
                        </a:lnTo>
                        <a:lnTo>
                          <a:pt x="4" y="4"/>
                        </a:lnTo>
                        <a:lnTo>
                          <a:pt x="2" y="6"/>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323" name="Freeform 543"/>
                  <p:cNvSpPr>
                    <a:spLocks/>
                  </p:cNvSpPr>
                  <p:nvPr/>
                </p:nvSpPr>
                <p:spPr bwMode="auto">
                  <a:xfrm>
                    <a:off x="4882" y="3696"/>
                    <a:ext cx="6" cy="11"/>
                  </a:xfrm>
                  <a:custGeom>
                    <a:avLst/>
                    <a:gdLst/>
                    <a:ahLst/>
                    <a:cxnLst>
                      <a:cxn ang="0">
                        <a:pos x="5" y="0"/>
                      </a:cxn>
                      <a:cxn ang="0">
                        <a:pos x="4" y="0"/>
                      </a:cxn>
                      <a:cxn ang="0">
                        <a:pos x="2" y="0"/>
                      </a:cxn>
                      <a:cxn ang="0">
                        <a:pos x="1" y="0"/>
                      </a:cxn>
                      <a:cxn ang="0">
                        <a:pos x="0" y="10"/>
                      </a:cxn>
                      <a:cxn ang="0">
                        <a:pos x="2" y="0"/>
                      </a:cxn>
                      <a:cxn ang="0">
                        <a:pos x="5" y="0"/>
                      </a:cxn>
                    </a:cxnLst>
                    <a:rect l="0" t="0" r="r" b="b"/>
                    <a:pathLst>
                      <a:path w="6" h="11">
                        <a:moveTo>
                          <a:pt x="5" y="0"/>
                        </a:moveTo>
                        <a:lnTo>
                          <a:pt x="4" y="0"/>
                        </a:lnTo>
                        <a:lnTo>
                          <a:pt x="2" y="0"/>
                        </a:lnTo>
                        <a:lnTo>
                          <a:pt x="1" y="0"/>
                        </a:lnTo>
                        <a:lnTo>
                          <a:pt x="0" y="10"/>
                        </a:lnTo>
                        <a:lnTo>
                          <a:pt x="2" y="0"/>
                        </a:lnTo>
                        <a:lnTo>
                          <a:pt x="5" y="0"/>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324" name="Freeform 545"/>
                  <p:cNvSpPr>
                    <a:spLocks/>
                  </p:cNvSpPr>
                  <p:nvPr/>
                </p:nvSpPr>
                <p:spPr bwMode="auto">
                  <a:xfrm>
                    <a:off x="4867" y="3702"/>
                    <a:ext cx="11" cy="9"/>
                  </a:xfrm>
                  <a:custGeom>
                    <a:avLst/>
                    <a:gdLst/>
                    <a:ahLst/>
                    <a:cxnLst>
                      <a:cxn ang="0">
                        <a:pos x="0" y="9"/>
                      </a:cxn>
                      <a:cxn ang="0">
                        <a:pos x="0" y="4"/>
                      </a:cxn>
                      <a:cxn ang="0">
                        <a:pos x="10" y="0"/>
                      </a:cxn>
                      <a:cxn ang="0">
                        <a:pos x="0" y="9"/>
                      </a:cxn>
                    </a:cxnLst>
                    <a:rect l="0" t="0" r="r" b="b"/>
                    <a:pathLst>
                      <a:path w="11" h="10">
                        <a:moveTo>
                          <a:pt x="0" y="9"/>
                        </a:moveTo>
                        <a:lnTo>
                          <a:pt x="0" y="4"/>
                        </a:lnTo>
                        <a:lnTo>
                          <a:pt x="10" y="0"/>
                        </a:lnTo>
                        <a:lnTo>
                          <a:pt x="0" y="9"/>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325" name="Freeform 546"/>
                  <p:cNvSpPr>
                    <a:spLocks/>
                  </p:cNvSpPr>
                  <p:nvPr/>
                </p:nvSpPr>
                <p:spPr bwMode="auto">
                  <a:xfrm>
                    <a:off x="4892" y="3694"/>
                    <a:ext cx="9" cy="7"/>
                  </a:xfrm>
                  <a:custGeom>
                    <a:avLst/>
                    <a:gdLst/>
                    <a:ahLst/>
                    <a:cxnLst>
                      <a:cxn ang="0">
                        <a:pos x="8" y="6"/>
                      </a:cxn>
                      <a:cxn ang="0">
                        <a:pos x="5" y="4"/>
                      </a:cxn>
                      <a:cxn ang="0">
                        <a:pos x="5" y="2"/>
                      </a:cxn>
                      <a:cxn ang="0">
                        <a:pos x="0" y="0"/>
                      </a:cxn>
                      <a:cxn ang="0">
                        <a:pos x="8" y="6"/>
                      </a:cxn>
                    </a:cxnLst>
                    <a:rect l="0" t="0" r="r" b="b"/>
                    <a:pathLst>
                      <a:path w="9" h="7">
                        <a:moveTo>
                          <a:pt x="8" y="6"/>
                        </a:moveTo>
                        <a:lnTo>
                          <a:pt x="5" y="4"/>
                        </a:lnTo>
                        <a:lnTo>
                          <a:pt x="5" y="2"/>
                        </a:lnTo>
                        <a:lnTo>
                          <a:pt x="0" y="0"/>
                        </a:lnTo>
                        <a:lnTo>
                          <a:pt x="8" y="6"/>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326" name="Freeform 547"/>
                  <p:cNvSpPr>
                    <a:spLocks/>
                  </p:cNvSpPr>
                  <p:nvPr/>
                </p:nvSpPr>
                <p:spPr bwMode="auto">
                  <a:xfrm>
                    <a:off x="4912" y="3713"/>
                    <a:ext cx="9" cy="3"/>
                  </a:xfrm>
                  <a:custGeom>
                    <a:avLst/>
                    <a:gdLst/>
                    <a:ahLst/>
                    <a:cxnLst>
                      <a:cxn ang="0">
                        <a:pos x="0" y="2"/>
                      </a:cxn>
                      <a:cxn ang="0">
                        <a:pos x="5" y="1"/>
                      </a:cxn>
                      <a:cxn ang="0">
                        <a:pos x="8" y="0"/>
                      </a:cxn>
                      <a:cxn ang="0">
                        <a:pos x="8" y="1"/>
                      </a:cxn>
                      <a:cxn ang="0">
                        <a:pos x="8" y="2"/>
                      </a:cxn>
                      <a:cxn ang="0">
                        <a:pos x="0" y="2"/>
                      </a:cxn>
                    </a:cxnLst>
                    <a:rect l="0" t="0" r="r" b="b"/>
                    <a:pathLst>
                      <a:path w="9" h="3">
                        <a:moveTo>
                          <a:pt x="0" y="2"/>
                        </a:moveTo>
                        <a:lnTo>
                          <a:pt x="5" y="1"/>
                        </a:lnTo>
                        <a:lnTo>
                          <a:pt x="8" y="0"/>
                        </a:lnTo>
                        <a:lnTo>
                          <a:pt x="8" y="1"/>
                        </a:lnTo>
                        <a:lnTo>
                          <a:pt x="8" y="2"/>
                        </a:lnTo>
                        <a:lnTo>
                          <a:pt x="0" y="2"/>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327" name="Freeform 548"/>
                  <p:cNvSpPr>
                    <a:spLocks/>
                  </p:cNvSpPr>
                  <p:nvPr/>
                </p:nvSpPr>
                <p:spPr bwMode="auto">
                  <a:xfrm>
                    <a:off x="4888" y="3700"/>
                    <a:ext cx="10" cy="10"/>
                  </a:xfrm>
                  <a:custGeom>
                    <a:avLst/>
                    <a:gdLst/>
                    <a:ahLst/>
                    <a:cxnLst>
                      <a:cxn ang="0">
                        <a:pos x="4" y="8"/>
                      </a:cxn>
                      <a:cxn ang="0">
                        <a:pos x="0" y="4"/>
                      </a:cxn>
                      <a:cxn ang="0">
                        <a:pos x="9" y="0"/>
                      </a:cxn>
                      <a:cxn ang="0">
                        <a:pos x="4" y="8"/>
                      </a:cxn>
                    </a:cxnLst>
                    <a:rect l="0" t="0" r="r" b="b"/>
                    <a:pathLst>
                      <a:path w="10" h="9">
                        <a:moveTo>
                          <a:pt x="4" y="8"/>
                        </a:moveTo>
                        <a:lnTo>
                          <a:pt x="0" y="4"/>
                        </a:lnTo>
                        <a:lnTo>
                          <a:pt x="9" y="0"/>
                        </a:lnTo>
                        <a:lnTo>
                          <a:pt x="4" y="8"/>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grpSp>
              <p:nvGrpSpPr>
                <p:cNvPr id="288" name="Group 549"/>
                <p:cNvGrpSpPr>
                  <a:grpSpLocks/>
                </p:cNvGrpSpPr>
                <p:nvPr/>
              </p:nvGrpSpPr>
              <p:grpSpPr bwMode="auto">
                <a:xfrm>
                  <a:off x="4922" y="3595"/>
                  <a:ext cx="154" cy="177"/>
                  <a:chOff x="4922" y="3595"/>
                  <a:chExt cx="154" cy="177"/>
                </a:xfrm>
              </p:grpSpPr>
              <p:sp>
                <p:nvSpPr>
                  <p:cNvPr id="302" name="Freeform 550"/>
                  <p:cNvSpPr>
                    <a:spLocks/>
                  </p:cNvSpPr>
                  <p:nvPr/>
                </p:nvSpPr>
                <p:spPr bwMode="auto">
                  <a:xfrm>
                    <a:off x="4984" y="3595"/>
                    <a:ext cx="9" cy="8"/>
                  </a:xfrm>
                  <a:custGeom>
                    <a:avLst/>
                    <a:gdLst/>
                    <a:ahLst/>
                    <a:cxnLst>
                      <a:cxn ang="0">
                        <a:pos x="8" y="7"/>
                      </a:cxn>
                      <a:cxn ang="0">
                        <a:pos x="3" y="3"/>
                      </a:cxn>
                      <a:cxn ang="0">
                        <a:pos x="3" y="0"/>
                      </a:cxn>
                      <a:cxn ang="0">
                        <a:pos x="0" y="0"/>
                      </a:cxn>
                      <a:cxn ang="0">
                        <a:pos x="3" y="0"/>
                      </a:cxn>
                      <a:cxn ang="0">
                        <a:pos x="8" y="0"/>
                      </a:cxn>
                      <a:cxn ang="0">
                        <a:pos x="8" y="7"/>
                      </a:cxn>
                    </a:cxnLst>
                    <a:rect l="0" t="0" r="r" b="b"/>
                    <a:pathLst>
                      <a:path w="9" h="8">
                        <a:moveTo>
                          <a:pt x="8" y="7"/>
                        </a:moveTo>
                        <a:lnTo>
                          <a:pt x="3" y="3"/>
                        </a:lnTo>
                        <a:lnTo>
                          <a:pt x="3" y="0"/>
                        </a:lnTo>
                        <a:lnTo>
                          <a:pt x="0" y="0"/>
                        </a:lnTo>
                        <a:lnTo>
                          <a:pt x="3" y="0"/>
                        </a:lnTo>
                        <a:lnTo>
                          <a:pt x="8" y="0"/>
                        </a:lnTo>
                        <a:lnTo>
                          <a:pt x="8" y="7"/>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303" name="Freeform 551"/>
                  <p:cNvSpPr>
                    <a:spLocks/>
                  </p:cNvSpPr>
                  <p:nvPr/>
                </p:nvSpPr>
                <p:spPr bwMode="auto">
                  <a:xfrm>
                    <a:off x="4982" y="3600"/>
                    <a:ext cx="11" cy="8"/>
                  </a:xfrm>
                  <a:custGeom>
                    <a:avLst/>
                    <a:gdLst/>
                    <a:ahLst/>
                    <a:cxnLst>
                      <a:cxn ang="0">
                        <a:pos x="10" y="7"/>
                      </a:cxn>
                      <a:cxn ang="0">
                        <a:pos x="0" y="7"/>
                      </a:cxn>
                      <a:cxn ang="0">
                        <a:pos x="0" y="0"/>
                      </a:cxn>
                      <a:cxn ang="0">
                        <a:pos x="10" y="7"/>
                      </a:cxn>
                    </a:cxnLst>
                    <a:rect l="0" t="0" r="r" b="b"/>
                    <a:pathLst>
                      <a:path w="11" h="8">
                        <a:moveTo>
                          <a:pt x="10" y="7"/>
                        </a:moveTo>
                        <a:lnTo>
                          <a:pt x="0" y="7"/>
                        </a:lnTo>
                        <a:lnTo>
                          <a:pt x="0" y="0"/>
                        </a:lnTo>
                        <a:lnTo>
                          <a:pt x="10" y="7"/>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nvGrpSpPr>
                  <p:cNvPr id="304" name="Group 552"/>
                  <p:cNvGrpSpPr>
                    <a:grpSpLocks/>
                  </p:cNvGrpSpPr>
                  <p:nvPr/>
                </p:nvGrpSpPr>
                <p:grpSpPr bwMode="auto">
                  <a:xfrm>
                    <a:off x="4967" y="3621"/>
                    <a:ext cx="43" cy="103"/>
                    <a:chOff x="4967" y="3621"/>
                    <a:chExt cx="43" cy="103"/>
                  </a:xfrm>
                </p:grpSpPr>
                <p:sp>
                  <p:nvSpPr>
                    <p:cNvPr id="318" name="Freeform 553"/>
                    <p:cNvSpPr>
                      <a:spLocks/>
                    </p:cNvSpPr>
                    <p:nvPr/>
                  </p:nvSpPr>
                  <p:spPr bwMode="auto">
                    <a:xfrm>
                      <a:off x="4972" y="3625"/>
                      <a:ext cx="31" cy="91"/>
                    </a:xfrm>
                    <a:custGeom>
                      <a:avLst/>
                      <a:gdLst/>
                      <a:ahLst/>
                      <a:cxnLst>
                        <a:cxn ang="0">
                          <a:pos x="25" y="0"/>
                        </a:cxn>
                        <a:cxn ang="0">
                          <a:pos x="23" y="5"/>
                        </a:cxn>
                        <a:cxn ang="0">
                          <a:pos x="22" y="10"/>
                        </a:cxn>
                        <a:cxn ang="0">
                          <a:pos x="17" y="14"/>
                        </a:cxn>
                        <a:cxn ang="0">
                          <a:pos x="10" y="40"/>
                        </a:cxn>
                        <a:cxn ang="0">
                          <a:pos x="4" y="61"/>
                        </a:cxn>
                        <a:cxn ang="0">
                          <a:pos x="0" y="90"/>
                        </a:cxn>
                        <a:cxn ang="0">
                          <a:pos x="13" y="77"/>
                        </a:cxn>
                        <a:cxn ang="0">
                          <a:pos x="30" y="12"/>
                        </a:cxn>
                        <a:cxn ang="0">
                          <a:pos x="25" y="0"/>
                        </a:cxn>
                      </a:cxnLst>
                      <a:rect l="0" t="0" r="r" b="b"/>
                      <a:pathLst>
                        <a:path w="31" h="91">
                          <a:moveTo>
                            <a:pt x="25" y="0"/>
                          </a:moveTo>
                          <a:lnTo>
                            <a:pt x="23" y="5"/>
                          </a:lnTo>
                          <a:lnTo>
                            <a:pt x="22" y="10"/>
                          </a:lnTo>
                          <a:lnTo>
                            <a:pt x="17" y="14"/>
                          </a:lnTo>
                          <a:lnTo>
                            <a:pt x="10" y="40"/>
                          </a:lnTo>
                          <a:lnTo>
                            <a:pt x="4" y="61"/>
                          </a:lnTo>
                          <a:lnTo>
                            <a:pt x="0" y="90"/>
                          </a:lnTo>
                          <a:lnTo>
                            <a:pt x="13" y="77"/>
                          </a:lnTo>
                          <a:lnTo>
                            <a:pt x="30" y="12"/>
                          </a:lnTo>
                          <a:lnTo>
                            <a:pt x="25" y="0"/>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319" name="Freeform 554"/>
                    <p:cNvSpPr>
                      <a:spLocks/>
                    </p:cNvSpPr>
                    <p:nvPr/>
                  </p:nvSpPr>
                  <p:spPr bwMode="auto">
                    <a:xfrm>
                      <a:off x="4967" y="3621"/>
                      <a:ext cx="43" cy="103"/>
                    </a:xfrm>
                    <a:custGeom>
                      <a:avLst/>
                      <a:gdLst/>
                      <a:ahLst/>
                      <a:cxnLst>
                        <a:cxn ang="0">
                          <a:pos x="37" y="0"/>
                        </a:cxn>
                        <a:cxn ang="0">
                          <a:pos x="33" y="4"/>
                        </a:cxn>
                        <a:cxn ang="0">
                          <a:pos x="31" y="10"/>
                        </a:cxn>
                        <a:cxn ang="0">
                          <a:pos x="24" y="17"/>
                        </a:cxn>
                        <a:cxn ang="0">
                          <a:pos x="14" y="44"/>
                        </a:cxn>
                        <a:cxn ang="0">
                          <a:pos x="7" y="70"/>
                        </a:cxn>
                        <a:cxn ang="0">
                          <a:pos x="0" y="102"/>
                        </a:cxn>
                        <a:cxn ang="0">
                          <a:pos x="18" y="87"/>
                        </a:cxn>
                        <a:cxn ang="0">
                          <a:pos x="42" y="12"/>
                        </a:cxn>
                        <a:cxn ang="0">
                          <a:pos x="37" y="0"/>
                        </a:cxn>
                      </a:cxnLst>
                      <a:rect l="0" t="0" r="r" b="b"/>
                      <a:pathLst>
                        <a:path w="43" h="103">
                          <a:moveTo>
                            <a:pt x="37" y="0"/>
                          </a:moveTo>
                          <a:lnTo>
                            <a:pt x="33" y="4"/>
                          </a:lnTo>
                          <a:lnTo>
                            <a:pt x="31" y="10"/>
                          </a:lnTo>
                          <a:lnTo>
                            <a:pt x="24" y="17"/>
                          </a:lnTo>
                          <a:lnTo>
                            <a:pt x="14" y="44"/>
                          </a:lnTo>
                          <a:lnTo>
                            <a:pt x="7" y="70"/>
                          </a:lnTo>
                          <a:lnTo>
                            <a:pt x="0" y="102"/>
                          </a:lnTo>
                          <a:lnTo>
                            <a:pt x="18" y="87"/>
                          </a:lnTo>
                          <a:lnTo>
                            <a:pt x="42" y="12"/>
                          </a:lnTo>
                          <a:lnTo>
                            <a:pt x="37" y="0"/>
                          </a:lnTo>
                        </a:path>
                      </a:pathLst>
                    </a:custGeom>
                    <a:noFill/>
                    <a:ln w="12700" cap="rnd" cmpd="sng">
                      <a:solidFill>
                        <a:srgbClr val="000000"/>
                      </a:solidFill>
                      <a:prstDash val="solid"/>
                      <a:round/>
                      <a:headEnd type="none" w="med" len="med"/>
                      <a:tailEnd type="none" w="med" len="me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grpSp>
                <p:nvGrpSpPr>
                  <p:cNvPr id="305" name="Group 555"/>
                  <p:cNvGrpSpPr>
                    <a:grpSpLocks/>
                  </p:cNvGrpSpPr>
                  <p:nvPr/>
                </p:nvGrpSpPr>
                <p:grpSpPr bwMode="auto">
                  <a:xfrm>
                    <a:off x="4922" y="3602"/>
                    <a:ext cx="154" cy="170"/>
                    <a:chOff x="4922" y="3602"/>
                    <a:chExt cx="154" cy="170"/>
                  </a:xfrm>
                </p:grpSpPr>
                <p:sp>
                  <p:nvSpPr>
                    <p:cNvPr id="316" name="Freeform 556"/>
                    <p:cNvSpPr>
                      <a:spLocks/>
                    </p:cNvSpPr>
                    <p:nvPr/>
                  </p:nvSpPr>
                  <p:spPr bwMode="auto">
                    <a:xfrm>
                      <a:off x="4924" y="3606"/>
                      <a:ext cx="142" cy="159"/>
                    </a:xfrm>
                    <a:custGeom>
                      <a:avLst/>
                      <a:gdLst/>
                      <a:ahLst/>
                      <a:cxnLst>
                        <a:cxn ang="0">
                          <a:pos x="117" y="9"/>
                        </a:cxn>
                        <a:cxn ang="0">
                          <a:pos x="112" y="0"/>
                        </a:cxn>
                        <a:cxn ang="0">
                          <a:pos x="77" y="15"/>
                        </a:cxn>
                        <a:cxn ang="0">
                          <a:pos x="75" y="26"/>
                        </a:cxn>
                        <a:cxn ang="0">
                          <a:pos x="74" y="29"/>
                        </a:cxn>
                        <a:cxn ang="0">
                          <a:pos x="68" y="35"/>
                        </a:cxn>
                        <a:cxn ang="0">
                          <a:pos x="66" y="42"/>
                        </a:cxn>
                        <a:cxn ang="0">
                          <a:pos x="58" y="60"/>
                        </a:cxn>
                        <a:cxn ang="0">
                          <a:pos x="53" y="83"/>
                        </a:cxn>
                        <a:cxn ang="0">
                          <a:pos x="51" y="97"/>
                        </a:cxn>
                        <a:cxn ang="0">
                          <a:pos x="22" y="99"/>
                        </a:cxn>
                        <a:cxn ang="0">
                          <a:pos x="18" y="100"/>
                        </a:cxn>
                        <a:cxn ang="0">
                          <a:pos x="5" y="100"/>
                        </a:cxn>
                        <a:cxn ang="0">
                          <a:pos x="1" y="106"/>
                        </a:cxn>
                        <a:cxn ang="0">
                          <a:pos x="0" y="113"/>
                        </a:cxn>
                        <a:cxn ang="0">
                          <a:pos x="3" y="119"/>
                        </a:cxn>
                        <a:cxn ang="0">
                          <a:pos x="14" y="122"/>
                        </a:cxn>
                        <a:cxn ang="0">
                          <a:pos x="20" y="129"/>
                        </a:cxn>
                        <a:cxn ang="0">
                          <a:pos x="30" y="133"/>
                        </a:cxn>
                        <a:cxn ang="0">
                          <a:pos x="38" y="133"/>
                        </a:cxn>
                        <a:cxn ang="0">
                          <a:pos x="48" y="134"/>
                        </a:cxn>
                        <a:cxn ang="0">
                          <a:pos x="48" y="138"/>
                        </a:cxn>
                        <a:cxn ang="0">
                          <a:pos x="48" y="146"/>
                        </a:cxn>
                        <a:cxn ang="0">
                          <a:pos x="49" y="152"/>
                        </a:cxn>
                        <a:cxn ang="0">
                          <a:pos x="55" y="152"/>
                        </a:cxn>
                        <a:cxn ang="0">
                          <a:pos x="60" y="154"/>
                        </a:cxn>
                        <a:cxn ang="0">
                          <a:pos x="66" y="160"/>
                        </a:cxn>
                        <a:cxn ang="0">
                          <a:pos x="74" y="160"/>
                        </a:cxn>
                        <a:cxn ang="0">
                          <a:pos x="80" y="160"/>
                        </a:cxn>
                        <a:cxn ang="0">
                          <a:pos x="91" y="155"/>
                        </a:cxn>
                        <a:cxn ang="0">
                          <a:pos x="101" y="157"/>
                        </a:cxn>
                        <a:cxn ang="0">
                          <a:pos x="113" y="160"/>
                        </a:cxn>
                        <a:cxn ang="0">
                          <a:pos x="124" y="157"/>
                        </a:cxn>
                        <a:cxn ang="0">
                          <a:pos x="131" y="150"/>
                        </a:cxn>
                        <a:cxn ang="0">
                          <a:pos x="131" y="140"/>
                        </a:cxn>
                        <a:cxn ang="0">
                          <a:pos x="133" y="129"/>
                        </a:cxn>
                        <a:cxn ang="0">
                          <a:pos x="134" y="114"/>
                        </a:cxn>
                        <a:cxn ang="0">
                          <a:pos x="138" y="101"/>
                        </a:cxn>
                        <a:cxn ang="0">
                          <a:pos x="142" y="81"/>
                        </a:cxn>
                        <a:cxn ang="0">
                          <a:pos x="142" y="60"/>
                        </a:cxn>
                        <a:cxn ang="0">
                          <a:pos x="142" y="42"/>
                        </a:cxn>
                        <a:cxn ang="0">
                          <a:pos x="141" y="31"/>
                        </a:cxn>
                        <a:cxn ang="0">
                          <a:pos x="138" y="24"/>
                        </a:cxn>
                        <a:cxn ang="0">
                          <a:pos x="131" y="20"/>
                        </a:cxn>
                        <a:cxn ang="0">
                          <a:pos x="124" y="13"/>
                        </a:cxn>
                        <a:cxn ang="0">
                          <a:pos x="117" y="9"/>
                        </a:cxn>
                      </a:cxnLst>
                      <a:rect l="0" t="0" r="r" b="b"/>
                      <a:pathLst>
                        <a:path w="143" h="161">
                          <a:moveTo>
                            <a:pt x="117" y="9"/>
                          </a:moveTo>
                          <a:lnTo>
                            <a:pt x="112" y="0"/>
                          </a:lnTo>
                          <a:lnTo>
                            <a:pt x="77" y="15"/>
                          </a:lnTo>
                          <a:lnTo>
                            <a:pt x="75" y="26"/>
                          </a:lnTo>
                          <a:lnTo>
                            <a:pt x="74" y="29"/>
                          </a:lnTo>
                          <a:lnTo>
                            <a:pt x="68" y="35"/>
                          </a:lnTo>
                          <a:lnTo>
                            <a:pt x="66" y="42"/>
                          </a:lnTo>
                          <a:lnTo>
                            <a:pt x="58" y="60"/>
                          </a:lnTo>
                          <a:lnTo>
                            <a:pt x="53" y="83"/>
                          </a:lnTo>
                          <a:lnTo>
                            <a:pt x="51" y="97"/>
                          </a:lnTo>
                          <a:lnTo>
                            <a:pt x="22" y="99"/>
                          </a:lnTo>
                          <a:lnTo>
                            <a:pt x="18" y="100"/>
                          </a:lnTo>
                          <a:lnTo>
                            <a:pt x="5" y="100"/>
                          </a:lnTo>
                          <a:lnTo>
                            <a:pt x="1" y="106"/>
                          </a:lnTo>
                          <a:lnTo>
                            <a:pt x="0" y="113"/>
                          </a:lnTo>
                          <a:lnTo>
                            <a:pt x="3" y="119"/>
                          </a:lnTo>
                          <a:lnTo>
                            <a:pt x="14" y="122"/>
                          </a:lnTo>
                          <a:lnTo>
                            <a:pt x="20" y="129"/>
                          </a:lnTo>
                          <a:lnTo>
                            <a:pt x="30" y="133"/>
                          </a:lnTo>
                          <a:lnTo>
                            <a:pt x="38" y="133"/>
                          </a:lnTo>
                          <a:lnTo>
                            <a:pt x="48" y="134"/>
                          </a:lnTo>
                          <a:lnTo>
                            <a:pt x="48" y="138"/>
                          </a:lnTo>
                          <a:lnTo>
                            <a:pt x="48" y="146"/>
                          </a:lnTo>
                          <a:lnTo>
                            <a:pt x="49" y="152"/>
                          </a:lnTo>
                          <a:lnTo>
                            <a:pt x="55" y="152"/>
                          </a:lnTo>
                          <a:lnTo>
                            <a:pt x="60" y="154"/>
                          </a:lnTo>
                          <a:lnTo>
                            <a:pt x="66" y="160"/>
                          </a:lnTo>
                          <a:lnTo>
                            <a:pt x="74" y="160"/>
                          </a:lnTo>
                          <a:lnTo>
                            <a:pt x="80" y="160"/>
                          </a:lnTo>
                          <a:lnTo>
                            <a:pt x="91" y="155"/>
                          </a:lnTo>
                          <a:lnTo>
                            <a:pt x="101" y="157"/>
                          </a:lnTo>
                          <a:lnTo>
                            <a:pt x="113" y="160"/>
                          </a:lnTo>
                          <a:lnTo>
                            <a:pt x="124" y="157"/>
                          </a:lnTo>
                          <a:lnTo>
                            <a:pt x="131" y="150"/>
                          </a:lnTo>
                          <a:lnTo>
                            <a:pt x="131" y="140"/>
                          </a:lnTo>
                          <a:lnTo>
                            <a:pt x="133" y="129"/>
                          </a:lnTo>
                          <a:lnTo>
                            <a:pt x="134" y="114"/>
                          </a:lnTo>
                          <a:lnTo>
                            <a:pt x="138" y="101"/>
                          </a:lnTo>
                          <a:lnTo>
                            <a:pt x="142" y="81"/>
                          </a:lnTo>
                          <a:lnTo>
                            <a:pt x="142" y="60"/>
                          </a:lnTo>
                          <a:lnTo>
                            <a:pt x="142" y="42"/>
                          </a:lnTo>
                          <a:lnTo>
                            <a:pt x="141" y="31"/>
                          </a:lnTo>
                          <a:lnTo>
                            <a:pt x="138" y="24"/>
                          </a:lnTo>
                          <a:lnTo>
                            <a:pt x="131" y="20"/>
                          </a:lnTo>
                          <a:lnTo>
                            <a:pt x="124" y="13"/>
                          </a:lnTo>
                          <a:lnTo>
                            <a:pt x="117" y="9"/>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317" name="Freeform 557"/>
                    <p:cNvSpPr>
                      <a:spLocks/>
                    </p:cNvSpPr>
                    <p:nvPr/>
                  </p:nvSpPr>
                  <p:spPr bwMode="auto">
                    <a:xfrm>
                      <a:off x="4922" y="3602"/>
                      <a:ext cx="154" cy="170"/>
                    </a:xfrm>
                    <a:custGeom>
                      <a:avLst/>
                      <a:gdLst/>
                      <a:ahLst/>
                      <a:cxnLst>
                        <a:cxn ang="0">
                          <a:pos x="124" y="10"/>
                        </a:cxn>
                        <a:cxn ang="0">
                          <a:pos x="120" y="0"/>
                        </a:cxn>
                        <a:cxn ang="0">
                          <a:pos x="82" y="16"/>
                        </a:cxn>
                        <a:cxn ang="0">
                          <a:pos x="81" y="29"/>
                        </a:cxn>
                        <a:cxn ang="0">
                          <a:pos x="78" y="33"/>
                        </a:cxn>
                        <a:cxn ang="0">
                          <a:pos x="74" y="38"/>
                        </a:cxn>
                        <a:cxn ang="0">
                          <a:pos x="71" y="45"/>
                        </a:cxn>
                        <a:cxn ang="0">
                          <a:pos x="63" y="65"/>
                        </a:cxn>
                        <a:cxn ang="0">
                          <a:pos x="56" y="88"/>
                        </a:cxn>
                        <a:cxn ang="0">
                          <a:pos x="53" y="105"/>
                        </a:cxn>
                        <a:cxn ang="0">
                          <a:pos x="23" y="105"/>
                        </a:cxn>
                        <a:cxn ang="0">
                          <a:pos x="19" y="106"/>
                        </a:cxn>
                        <a:cxn ang="0">
                          <a:pos x="5" y="106"/>
                        </a:cxn>
                        <a:cxn ang="0">
                          <a:pos x="0" y="114"/>
                        </a:cxn>
                        <a:cxn ang="0">
                          <a:pos x="0" y="121"/>
                        </a:cxn>
                        <a:cxn ang="0">
                          <a:pos x="1" y="128"/>
                        </a:cxn>
                        <a:cxn ang="0">
                          <a:pos x="15" y="131"/>
                        </a:cxn>
                        <a:cxn ang="0">
                          <a:pos x="20" y="137"/>
                        </a:cxn>
                        <a:cxn ang="0">
                          <a:pos x="31" y="141"/>
                        </a:cxn>
                        <a:cxn ang="0">
                          <a:pos x="41" y="141"/>
                        </a:cxn>
                        <a:cxn ang="0">
                          <a:pos x="52" y="143"/>
                        </a:cxn>
                        <a:cxn ang="0">
                          <a:pos x="52" y="147"/>
                        </a:cxn>
                        <a:cxn ang="0">
                          <a:pos x="52" y="156"/>
                        </a:cxn>
                        <a:cxn ang="0">
                          <a:pos x="53" y="162"/>
                        </a:cxn>
                        <a:cxn ang="0">
                          <a:pos x="57" y="162"/>
                        </a:cxn>
                        <a:cxn ang="0">
                          <a:pos x="64" y="165"/>
                        </a:cxn>
                        <a:cxn ang="0">
                          <a:pos x="71" y="170"/>
                        </a:cxn>
                        <a:cxn ang="0">
                          <a:pos x="79" y="170"/>
                        </a:cxn>
                        <a:cxn ang="0">
                          <a:pos x="86" y="170"/>
                        </a:cxn>
                        <a:cxn ang="0">
                          <a:pos x="97" y="166"/>
                        </a:cxn>
                        <a:cxn ang="0">
                          <a:pos x="109" y="167"/>
                        </a:cxn>
                        <a:cxn ang="0">
                          <a:pos x="122" y="170"/>
                        </a:cxn>
                        <a:cxn ang="0">
                          <a:pos x="133" y="169"/>
                        </a:cxn>
                        <a:cxn ang="0">
                          <a:pos x="141" y="159"/>
                        </a:cxn>
                        <a:cxn ang="0">
                          <a:pos x="139" y="150"/>
                        </a:cxn>
                        <a:cxn ang="0">
                          <a:pos x="142" y="137"/>
                        </a:cxn>
                        <a:cxn ang="0">
                          <a:pos x="143" y="121"/>
                        </a:cxn>
                        <a:cxn ang="0">
                          <a:pos x="149" y="107"/>
                        </a:cxn>
                        <a:cxn ang="0">
                          <a:pos x="153" y="87"/>
                        </a:cxn>
                        <a:cxn ang="0">
                          <a:pos x="152" y="65"/>
                        </a:cxn>
                        <a:cxn ang="0">
                          <a:pos x="152" y="46"/>
                        </a:cxn>
                        <a:cxn ang="0">
                          <a:pos x="150" y="33"/>
                        </a:cxn>
                        <a:cxn ang="0">
                          <a:pos x="149" y="27"/>
                        </a:cxn>
                        <a:cxn ang="0">
                          <a:pos x="141" y="23"/>
                        </a:cxn>
                        <a:cxn ang="0">
                          <a:pos x="133" y="14"/>
                        </a:cxn>
                        <a:cxn ang="0">
                          <a:pos x="124" y="10"/>
                        </a:cxn>
                      </a:cxnLst>
                      <a:rect l="0" t="0" r="r" b="b"/>
                      <a:pathLst>
                        <a:path w="154" h="171">
                          <a:moveTo>
                            <a:pt x="124" y="10"/>
                          </a:moveTo>
                          <a:lnTo>
                            <a:pt x="120" y="0"/>
                          </a:lnTo>
                          <a:lnTo>
                            <a:pt x="82" y="16"/>
                          </a:lnTo>
                          <a:lnTo>
                            <a:pt x="81" y="29"/>
                          </a:lnTo>
                          <a:lnTo>
                            <a:pt x="78" y="33"/>
                          </a:lnTo>
                          <a:lnTo>
                            <a:pt x="74" y="38"/>
                          </a:lnTo>
                          <a:lnTo>
                            <a:pt x="71" y="45"/>
                          </a:lnTo>
                          <a:lnTo>
                            <a:pt x="63" y="65"/>
                          </a:lnTo>
                          <a:lnTo>
                            <a:pt x="56" y="88"/>
                          </a:lnTo>
                          <a:lnTo>
                            <a:pt x="53" y="105"/>
                          </a:lnTo>
                          <a:lnTo>
                            <a:pt x="23" y="105"/>
                          </a:lnTo>
                          <a:lnTo>
                            <a:pt x="19" y="106"/>
                          </a:lnTo>
                          <a:lnTo>
                            <a:pt x="5" y="106"/>
                          </a:lnTo>
                          <a:lnTo>
                            <a:pt x="0" y="114"/>
                          </a:lnTo>
                          <a:lnTo>
                            <a:pt x="0" y="121"/>
                          </a:lnTo>
                          <a:lnTo>
                            <a:pt x="1" y="128"/>
                          </a:lnTo>
                          <a:lnTo>
                            <a:pt x="15" y="131"/>
                          </a:lnTo>
                          <a:lnTo>
                            <a:pt x="20" y="137"/>
                          </a:lnTo>
                          <a:lnTo>
                            <a:pt x="31" y="141"/>
                          </a:lnTo>
                          <a:lnTo>
                            <a:pt x="41" y="141"/>
                          </a:lnTo>
                          <a:lnTo>
                            <a:pt x="52" y="143"/>
                          </a:lnTo>
                          <a:lnTo>
                            <a:pt x="52" y="147"/>
                          </a:lnTo>
                          <a:lnTo>
                            <a:pt x="52" y="156"/>
                          </a:lnTo>
                          <a:lnTo>
                            <a:pt x="53" y="162"/>
                          </a:lnTo>
                          <a:lnTo>
                            <a:pt x="57" y="162"/>
                          </a:lnTo>
                          <a:lnTo>
                            <a:pt x="64" y="165"/>
                          </a:lnTo>
                          <a:lnTo>
                            <a:pt x="71" y="170"/>
                          </a:lnTo>
                          <a:lnTo>
                            <a:pt x="79" y="170"/>
                          </a:lnTo>
                          <a:lnTo>
                            <a:pt x="86" y="170"/>
                          </a:lnTo>
                          <a:lnTo>
                            <a:pt x="97" y="166"/>
                          </a:lnTo>
                          <a:lnTo>
                            <a:pt x="109" y="167"/>
                          </a:lnTo>
                          <a:lnTo>
                            <a:pt x="122" y="170"/>
                          </a:lnTo>
                          <a:lnTo>
                            <a:pt x="133" y="169"/>
                          </a:lnTo>
                          <a:lnTo>
                            <a:pt x="141" y="159"/>
                          </a:lnTo>
                          <a:lnTo>
                            <a:pt x="139" y="150"/>
                          </a:lnTo>
                          <a:lnTo>
                            <a:pt x="142" y="137"/>
                          </a:lnTo>
                          <a:lnTo>
                            <a:pt x="143" y="121"/>
                          </a:lnTo>
                          <a:lnTo>
                            <a:pt x="149" y="107"/>
                          </a:lnTo>
                          <a:lnTo>
                            <a:pt x="153" y="87"/>
                          </a:lnTo>
                          <a:lnTo>
                            <a:pt x="152" y="65"/>
                          </a:lnTo>
                          <a:lnTo>
                            <a:pt x="152" y="46"/>
                          </a:lnTo>
                          <a:lnTo>
                            <a:pt x="150" y="33"/>
                          </a:lnTo>
                          <a:lnTo>
                            <a:pt x="149" y="27"/>
                          </a:lnTo>
                          <a:lnTo>
                            <a:pt x="141" y="23"/>
                          </a:lnTo>
                          <a:lnTo>
                            <a:pt x="133" y="14"/>
                          </a:lnTo>
                          <a:lnTo>
                            <a:pt x="124" y="10"/>
                          </a:lnTo>
                        </a:path>
                      </a:pathLst>
                    </a:custGeom>
                    <a:noFill/>
                    <a:ln w="12700" cap="rnd" cmpd="sng">
                      <a:solidFill>
                        <a:srgbClr val="000000"/>
                      </a:solidFill>
                      <a:prstDash val="solid"/>
                      <a:round/>
                      <a:headEnd type="none" w="med" len="med"/>
                      <a:tailEnd type="none" w="med" len="me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sp>
                <p:nvSpPr>
                  <p:cNvPr id="306" name="Freeform 558"/>
                  <p:cNvSpPr>
                    <a:spLocks/>
                  </p:cNvSpPr>
                  <p:nvPr/>
                </p:nvSpPr>
                <p:spPr bwMode="auto">
                  <a:xfrm>
                    <a:off x="4979" y="3615"/>
                    <a:ext cx="84" cy="151"/>
                  </a:xfrm>
                  <a:custGeom>
                    <a:avLst/>
                    <a:gdLst/>
                    <a:ahLst/>
                    <a:cxnLst>
                      <a:cxn ang="0">
                        <a:pos x="12" y="124"/>
                      </a:cxn>
                      <a:cxn ang="0">
                        <a:pos x="31" y="122"/>
                      </a:cxn>
                      <a:cxn ang="0">
                        <a:pos x="48" y="117"/>
                      </a:cxn>
                      <a:cxn ang="0">
                        <a:pos x="55" y="104"/>
                      </a:cxn>
                      <a:cxn ang="0">
                        <a:pos x="53" y="95"/>
                      </a:cxn>
                      <a:cxn ang="0">
                        <a:pos x="65" y="74"/>
                      </a:cxn>
                      <a:cxn ang="0">
                        <a:pos x="53" y="83"/>
                      </a:cxn>
                      <a:cxn ang="0">
                        <a:pos x="60" y="68"/>
                      </a:cxn>
                      <a:cxn ang="0">
                        <a:pos x="70" y="45"/>
                      </a:cxn>
                      <a:cxn ang="0">
                        <a:pos x="55" y="63"/>
                      </a:cxn>
                      <a:cxn ang="0">
                        <a:pos x="53" y="35"/>
                      </a:cxn>
                      <a:cxn ang="0">
                        <a:pos x="44" y="24"/>
                      </a:cxn>
                      <a:cxn ang="0">
                        <a:pos x="34" y="21"/>
                      </a:cxn>
                      <a:cxn ang="0">
                        <a:pos x="55" y="12"/>
                      </a:cxn>
                      <a:cxn ang="0">
                        <a:pos x="65" y="21"/>
                      </a:cxn>
                      <a:cxn ang="0">
                        <a:pos x="59" y="12"/>
                      </a:cxn>
                      <a:cxn ang="0">
                        <a:pos x="47" y="8"/>
                      </a:cxn>
                      <a:cxn ang="0">
                        <a:pos x="55" y="5"/>
                      </a:cxn>
                      <a:cxn ang="0">
                        <a:pos x="62" y="0"/>
                      </a:cxn>
                      <a:cxn ang="0">
                        <a:pos x="72" y="9"/>
                      </a:cxn>
                      <a:cxn ang="0">
                        <a:pos x="82" y="17"/>
                      </a:cxn>
                      <a:cxn ang="0">
                        <a:pos x="84" y="31"/>
                      </a:cxn>
                      <a:cxn ang="0">
                        <a:pos x="84" y="56"/>
                      </a:cxn>
                      <a:cxn ang="0">
                        <a:pos x="80" y="87"/>
                      </a:cxn>
                      <a:cxn ang="0">
                        <a:pos x="76" y="118"/>
                      </a:cxn>
                      <a:cxn ang="0">
                        <a:pos x="73" y="137"/>
                      </a:cxn>
                      <a:cxn ang="0">
                        <a:pos x="70" y="146"/>
                      </a:cxn>
                      <a:cxn ang="0">
                        <a:pos x="58" y="150"/>
                      </a:cxn>
                      <a:cxn ang="0">
                        <a:pos x="50" y="149"/>
                      </a:cxn>
                      <a:cxn ang="0">
                        <a:pos x="44" y="140"/>
                      </a:cxn>
                      <a:cxn ang="0">
                        <a:pos x="42" y="137"/>
                      </a:cxn>
                      <a:cxn ang="0">
                        <a:pos x="35" y="145"/>
                      </a:cxn>
                      <a:cxn ang="0">
                        <a:pos x="23" y="149"/>
                      </a:cxn>
                      <a:cxn ang="0">
                        <a:pos x="14" y="146"/>
                      </a:cxn>
                      <a:cxn ang="0">
                        <a:pos x="22" y="141"/>
                      </a:cxn>
                      <a:cxn ang="0">
                        <a:pos x="30" y="129"/>
                      </a:cxn>
                      <a:cxn ang="0">
                        <a:pos x="14" y="138"/>
                      </a:cxn>
                      <a:cxn ang="0">
                        <a:pos x="4" y="144"/>
                      </a:cxn>
                      <a:cxn ang="0">
                        <a:pos x="0" y="137"/>
                      </a:cxn>
                    </a:cxnLst>
                    <a:rect l="0" t="0" r="r" b="b"/>
                    <a:pathLst>
                      <a:path w="85" h="151">
                        <a:moveTo>
                          <a:pt x="0" y="126"/>
                        </a:moveTo>
                        <a:lnTo>
                          <a:pt x="12" y="124"/>
                        </a:lnTo>
                        <a:lnTo>
                          <a:pt x="22" y="124"/>
                        </a:lnTo>
                        <a:lnTo>
                          <a:pt x="31" y="122"/>
                        </a:lnTo>
                        <a:lnTo>
                          <a:pt x="42" y="121"/>
                        </a:lnTo>
                        <a:lnTo>
                          <a:pt x="48" y="117"/>
                        </a:lnTo>
                        <a:lnTo>
                          <a:pt x="62" y="97"/>
                        </a:lnTo>
                        <a:lnTo>
                          <a:pt x="55" y="104"/>
                        </a:lnTo>
                        <a:lnTo>
                          <a:pt x="49" y="108"/>
                        </a:lnTo>
                        <a:lnTo>
                          <a:pt x="53" y="95"/>
                        </a:lnTo>
                        <a:lnTo>
                          <a:pt x="58" y="90"/>
                        </a:lnTo>
                        <a:lnTo>
                          <a:pt x="65" y="74"/>
                        </a:lnTo>
                        <a:lnTo>
                          <a:pt x="58" y="82"/>
                        </a:lnTo>
                        <a:lnTo>
                          <a:pt x="53" y="83"/>
                        </a:lnTo>
                        <a:lnTo>
                          <a:pt x="55" y="74"/>
                        </a:lnTo>
                        <a:lnTo>
                          <a:pt x="60" y="68"/>
                        </a:lnTo>
                        <a:lnTo>
                          <a:pt x="65" y="60"/>
                        </a:lnTo>
                        <a:lnTo>
                          <a:pt x="70" y="45"/>
                        </a:lnTo>
                        <a:lnTo>
                          <a:pt x="60" y="59"/>
                        </a:lnTo>
                        <a:lnTo>
                          <a:pt x="55" y="63"/>
                        </a:lnTo>
                        <a:lnTo>
                          <a:pt x="54" y="42"/>
                        </a:lnTo>
                        <a:lnTo>
                          <a:pt x="53" y="35"/>
                        </a:lnTo>
                        <a:lnTo>
                          <a:pt x="48" y="31"/>
                        </a:lnTo>
                        <a:lnTo>
                          <a:pt x="44" y="24"/>
                        </a:lnTo>
                        <a:lnTo>
                          <a:pt x="38" y="22"/>
                        </a:lnTo>
                        <a:lnTo>
                          <a:pt x="34" y="21"/>
                        </a:lnTo>
                        <a:lnTo>
                          <a:pt x="44" y="9"/>
                        </a:lnTo>
                        <a:lnTo>
                          <a:pt x="55" y="12"/>
                        </a:lnTo>
                        <a:lnTo>
                          <a:pt x="62" y="15"/>
                        </a:lnTo>
                        <a:lnTo>
                          <a:pt x="65" y="21"/>
                        </a:lnTo>
                        <a:lnTo>
                          <a:pt x="62" y="14"/>
                        </a:lnTo>
                        <a:lnTo>
                          <a:pt x="59" y="12"/>
                        </a:lnTo>
                        <a:lnTo>
                          <a:pt x="52" y="9"/>
                        </a:lnTo>
                        <a:lnTo>
                          <a:pt x="47" y="8"/>
                        </a:lnTo>
                        <a:lnTo>
                          <a:pt x="49" y="6"/>
                        </a:lnTo>
                        <a:lnTo>
                          <a:pt x="55" y="5"/>
                        </a:lnTo>
                        <a:lnTo>
                          <a:pt x="60" y="3"/>
                        </a:lnTo>
                        <a:lnTo>
                          <a:pt x="62" y="0"/>
                        </a:lnTo>
                        <a:lnTo>
                          <a:pt x="70" y="5"/>
                        </a:lnTo>
                        <a:lnTo>
                          <a:pt x="72" y="9"/>
                        </a:lnTo>
                        <a:lnTo>
                          <a:pt x="76" y="14"/>
                        </a:lnTo>
                        <a:lnTo>
                          <a:pt x="82" y="17"/>
                        </a:lnTo>
                        <a:lnTo>
                          <a:pt x="82" y="22"/>
                        </a:lnTo>
                        <a:lnTo>
                          <a:pt x="84" y="31"/>
                        </a:lnTo>
                        <a:lnTo>
                          <a:pt x="84" y="44"/>
                        </a:lnTo>
                        <a:lnTo>
                          <a:pt x="84" y="56"/>
                        </a:lnTo>
                        <a:lnTo>
                          <a:pt x="83" y="72"/>
                        </a:lnTo>
                        <a:lnTo>
                          <a:pt x="80" y="87"/>
                        </a:lnTo>
                        <a:lnTo>
                          <a:pt x="78" y="104"/>
                        </a:lnTo>
                        <a:lnTo>
                          <a:pt x="76" y="118"/>
                        </a:lnTo>
                        <a:lnTo>
                          <a:pt x="73" y="128"/>
                        </a:lnTo>
                        <a:lnTo>
                          <a:pt x="73" y="137"/>
                        </a:lnTo>
                        <a:lnTo>
                          <a:pt x="73" y="142"/>
                        </a:lnTo>
                        <a:lnTo>
                          <a:pt x="70" y="146"/>
                        </a:lnTo>
                        <a:lnTo>
                          <a:pt x="65" y="150"/>
                        </a:lnTo>
                        <a:lnTo>
                          <a:pt x="58" y="150"/>
                        </a:lnTo>
                        <a:lnTo>
                          <a:pt x="55" y="149"/>
                        </a:lnTo>
                        <a:lnTo>
                          <a:pt x="50" y="149"/>
                        </a:lnTo>
                        <a:lnTo>
                          <a:pt x="42" y="145"/>
                        </a:lnTo>
                        <a:lnTo>
                          <a:pt x="44" y="140"/>
                        </a:lnTo>
                        <a:lnTo>
                          <a:pt x="49" y="132"/>
                        </a:lnTo>
                        <a:lnTo>
                          <a:pt x="42" y="137"/>
                        </a:lnTo>
                        <a:lnTo>
                          <a:pt x="38" y="144"/>
                        </a:lnTo>
                        <a:lnTo>
                          <a:pt x="35" y="145"/>
                        </a:lnTo>
                        <a:lnTo>
                          <a:pt x="30" y="149"/>
                        </a:lnTo>
                        <a:lnTo>
                          <a:pt x="23" y="149"/>
                        </a:lnTo>
                        <a:lnTo>
                          <a:pt x="18" y="149"/>
                        </a:lnTo>
                        <a:lnTo>
                          <a:pt x="14" y="146"/>
                        </a:lnTo>
                        <a:lnTo>
                          <a:pt x="13" y="145"/>
                        </a:lnTo>
                        <a:lnTo>
                          <a:pt x="22" y="141"/>
                        </a:lnTo>
                        <a:lnTo>
                          <a:pt x="28" y="133"/>
                        </a:lnTo>
                        <a:lnTo>
                          <a:pt x="30" y="129"/>
                        </a:lnTo>
                        <a:lnTo>
                          <a:pt x="24" y="131"/>
                        </a:lnTo>
                        <a:lnTo>
                          <a:pt x="14" y="138"/>
                        </a:lnTo>
                        <a:lnTo>
                          <a:pt x="12" y="142"/>
                        </a:lnTo>
                        <a:lnTo>
                          <a:pt x="4" y="144"/>
                        </a:lnTo>
                        <a:lnTo>
                          <a:pt x="0" y="141"/>
                        </a:lnTo>
                        <a:lnTo>
                          <a:pt x="0" y="137"/>
                        </a:lnTo>
                        <a:lnTo>
                          <a:pt x="0" y="126"/>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307" name="Freeform 559"/>
                  <p:cNvSpPr>
                    <a:spLocks/>
                  </p:cNvSpPr>
                  <p:nvPr/>
                </p:nvSpPr>
                <p:spPr bwMode="auto">
                  <a:xfrm>
                    <a:off x="5041" y="3694"/>
                    <a:ext cx="16" cy="64"/>
                  </a:xfrm>
                  <a:custGeom>
                    <a:avLst/>
                    <a:gdLst/>
                    <a:ahLst/>
                    <a:cxnLst>
                      <a:cxn ang="0">
                        <a:pos x="0" y="63"/>
                      </a:cxn>
                      <a:cxn ang="0">
                        <a:pos x="2" y="62"/>
                      </a:cxn>
                      <a:cxn ang="0">
                        <a:pos x="5" y="56"/>
                      </a:cxn>
                      <a:cxn ang="0">
                        <a:pos x="8" y="47"/>
                      </a:cxn>
                      <a:cxn ang="0">
                        <a:pos x="10" y="39"/>
                      </a:cxn>
                      <a:cxn ang="0">
                        <a:pos x="11" y="30"/>
                      </a:cxn>
                      <a:cxn ang="0">
                        <a:pos x="12" y="22"/>
                      </a:cxn>
                      <a:cxn ang="0">
                        <a:pos x="14" y="9"/>
                      </a:cxn>
                      <a:cxn ang="0">
                        <a:pos x="15" y="0"/>
                      </a:cxn>
                      <a:cxn ang="0">
                        <a:pos x="12" y="19"/>
                      </a:cxn>
                      <a:cxn ang="0">
                        <a:pos x="10" y="33"/>
                      </a:cxn>
                      <a:cxn ang="0">
                        <a:pos x="6" y="43"/>
                      </a:cxn>
                      <a:cxn ang="0">
                        <a:pos x="2" y="54"/>
                      </a:cxn>
                      <a:cxn ang="0">
                        <a:pos x="0" y="63"/>
                      </a:cxn>
                    </a:cxnLst>
                    <a:rect l="0" t="0" r="r" b="b"/>
                    <a:pathLst>
                      <a:path w="16" h="64">
                        <a:moveTo>
                          <a:pt x="0" y="63"/>
                        </a:moveTo>
                        <a:lnTo>
                          <a:pt x="2" y="62"/>
                        </a:lnTo>
                        <a:lnTo>
                          <a:pt x="5" y="56"/>
                        </a:lnTo>
                        <a:lnTo>
                          <a:pt x="8" y="47"/>
                        </a:lnTo>
                        <a:lnTo>
                          <a:pt x="10" y="39"/>
                        </a:lnTo>
                        <a:lnTo>
                          <a:pt x="11" y="30"/>
                        </a:lnTo>
                        <a:lnTo>
                          <a:pt x="12" y="22"/>
                        </a:lnTo>
                        <a:lnTo>
                          <a:pt x="14" y="9"/>
                        </a:lnTo>
                        <a:lnTo>
                          <a:pt x="15" y="0"/>
                        </a:lnTo>
                        <a:lnTo>
                          <a:pt x="12" y="19"/>
                        </a:lnTo>
                        <a:lnTo>
                          <a:pt x="10" y="33"/>
                        </a:lnTo>
                        <a:lnTo>
                          <a:pt x="6" y="43"/>
                        </a:lnTo>
                        <a:lnTo>
                          <a:pt x="2" y="54"/>
                        </a:lnTo>
                        <a:lnTo>
                          <a:pt x="0" y="63"/>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308" name="Freeform 560"/>
                  <p:cNvSpPr>
                    <a:spLocks/>
                  </p:cNvSpPr>
                  <p:nvPr/>
                </p:nvSpPr>
                <p:spPr bwMode="auto">
                  <a:xfrm>
                    <a:off x="4927" y="3636"/>
                    <a:ext cx="102" cy="99"/>
                  </a:xfrm>
                  <a:custGeom>
                    <a:avLst/>
                    <a:gdLst/>
                    <a:ahLst/>
                    <a:cxnLst>
                      <a:cxn ang="0">
                        <a:pos x="70" y="4"/>
                      </a:cxn>
                      <a:cxn ang="0">
                        <a:pos x="61" y="19"/>
                      </a:cxn>
                      <a:cxn ang="0">
                        <a:pos x="64" y="32"/>
                      </a:cxn>
                      <a:cxn ang="0">
                        <a:pos x="62" y="48"/>
                      </a:cxn>
                      <a:cxn ang="0">
                        <a:pos x="62" y="53"/>
                      </a:cxn>
                      <a:cxn ang="0">
                        <a:pos x="64" y="59"/>
                      </a:cxn>
                      <a:cxn ang="0">
                        <a:pos x="60" y="62"/>
                      </a:cxn>
                      <a:cxn ang="0">
                        <a:pos x="55" y="68"/>
                      </a:cxn>
                      <a:cxn ang="0">
                        <a:pos x="49" y="68"/>
                      </a:cxn>
                      <a:cxn ang="0">
                        <a:pos x="25" y="68"/>
                      </a:cxn>
                      <a:cxn ang="0">
                        <a:pos x="14" y="72"/>
                      </a:cxn>
                      <a:cxn ang="0">
                        <a:pos x="0" y="75"/>
                      </a:cxn>
                      <a:cxn ang="0">
                        <a:pos x="0" y="86"/>
                      </a:cxn>
                      <a:cxn ang="0">
                        <a:pos x="9" y="84"/>
                      </a:cxn>
                      <a:cxn ang="0">
                        <a:pos x="11" y="79"/>
                      </a:cxn>
                      <a:cxn ang="0">
                        <a:pos x="11" y="89"/>
                      </a:cxn>
                      <a:cxn ang="0">
                        <a:pos x="17" y="96"/>
                      </a:cxn>
                      <a:cxn ang="0">
                        <a:pos x="34" y="99"/>
                      </a:cxn>
                      <a:cxn ang="0">
                        <a:pos x="31" y="94"/>
                      </a:cxn>
                      <a:cxn ang="0">
                        <a:pos x="24" y="84"/>
                      </a:cxn>
                      <a:cxn ang="0">
                        <a:pos x="31" y="80"/>
                      </a:cxn>
                      <a:cxn ang="0">
                        <a:pos x="34" y="90"/>
                      </a:cxn>
                      <a:cxn ang="0">
                        <a:pos x="46" y="99"/>
                      </a:cxn>
                      <a:cxn ang="0">
                        <a:pos x="61" y="99"/>
                      </a:cxn>
                      <a:cxn ang="0">
                        <a:pos x="44" y="88"/>
                      </a:cxn>
                      <a:cxn ang="0">
                        <a:pos x="37" y="80"/>
                      </a:cxn>
                      <a:cxn ang="0">
                        <a:pos x="41" y="75"/>
                      </a:cxn>
                      <a:cxn ang="0">
                        <a:pos x="46" y="83"/>
                      </a:cxn>
                      <a:cxn ang="0">
                        <a:pos x="57" y="93"/>
                      </a:cxn>
                      <a:cxn ang="0">
                        <a:pos x="67" y="96"/>
                      </a:cxn>
                      <a:cxn ang="0">
                        <a:pos x="79" y="98"/>
                      </a:cxn>
                      <a:cxn ang="0">
                        <a:pos x="71" y="93"/>
                      </a:cxn>
                      <a:cxn ang="0">
                        <a:pos x="62" y="84"/>
                      </a:cxn>
                      <a:cxn ang="0">
                        <a:pos x="65" y="80"/>
                      </a:cxn>
                      <a:cxn ang="0">
                        <a:pos x="69" y="88"/>
                      </a:cxn>
                      <a:cxn ang="0">
                        <a:pos x="79" y="94"/>
                      </a:cxn>
                      <a:cxn ang="0">
                        <a:pos x="90" y="94"/>
                      </a:cxn>
                      <a:cxn ang="0">
                        <a:pos x="96" y="85"/>
                      </a:cxn>
                      <a:cxn ang="0">
                        <a:pos x="75" y="83"/>
                      </a:cxn>
                      <a:cxn ang="0">
                        <a:pos x="62" y="74"/>
                      </a:cxn>
                      <a:cxn ang="0">
                        <a:pos x="60" y="68"/>
                      </a:cxn>
                      <a:cxn ang="0">
                        <a:pos x="66" y="72"/>
                      </a:cxn>
                      <a:cxn ang="0">
                        <a:pos x="80" y="80"/>
                      </a:cxn>
                      <a:cxn ang="0">
                        <a:pos x="96" y="85"/>
                      </a:cxn>
                      <a:cxn ang="0">
                        <a:pos x="99" y="65"/>
                      </a:cxn>
                      <a:cxn ang="0">
                        <a:pos x="90" y="64"/>
                      </a:cxn>
                      <a:cxn ang="0">
                        <a:pos x="70" y="65"/>
                      </a:cxn>
                      <a:cxn ang="0">
                        <a:pos x="67" y="62"/>
                      </a:cxn>
                      <a:cxn ang="0">
                        <a:pos x="77" y="63"/>
                      </a:cxn>
                      <a:cxn ang="0">
                        <a:pos x="99" y="59"/>
                      </a:cxn>
                      <a:cxn ang="0">
                        <a:pos x="101" y="42"/>
                      </a:cxn>
                      <a:cxn ang="0">
                        <a:pos x="100" y="22"/>
                      </a:cxn>
                      <a:cxn ang="0">
                        <a:pos x="90" y="14"/>
                      </a:cxn>
                      <a:cxn ang="0">
                        <a:pos x="100" y="17"/>
                      </a:cxn>
                      <a:cxn ang="0">
                        <a:pos x="95" y="6"/>
                      </a:cxn>
                      <a:cxn ang="0">
                        <a:pos x="82" y="0"/>
                      </a:cxn>
                    </a:cxnLst>
                    <a:rect l="0" t="0" r="r" b="b"/>
                    <a:pathLst>
                      <a:path w="102" h="101">
                        <a:moveTo>
                          <a:pt x="82" y="0"/>
                        </a:moveTo>
                        <a:lnTo>
                          <a:pt x="70" y="4"/>
                        </a:lnTo>
                        <a:lnTo>
                          <a:pt x="65" y="9"/>
                        </a:lnTo>
                        <a:lnTo>
                          <a:pt x="61" y="19"/>
                        </a:lnTo>
                        <a:lnTo>
                          <a:pt x="61" y="27"/>
                        </a:lnTo>
                        <a:lnTo>
                          <a:pt x="64" y="32"/>
                        </a:lnTo>
                        <a:lnTo>
                          <a:pt x="62" y="42"/>
                        </a:lnTo>
                        <a:lnTo>
                          <a:pt x="62" y="48"/>
                        </a:lnTo>
                        <a:lnTo>
                          <a:pt x="64" y="51"/>
                        </a:lnTo>
                        <a:lnTo>
                          <a:pt x="62" y="53"/>
                        </a:lnTo>
                        <a:lnTo>
                          <a:pt x="61" y="56"/>
                        </a:lnTo>
                        <a:lnTo>
                          <a:pt x="64" y="59"/>
                        </a:lnTo>
                        <a:lnTo>
                          <a:pt x="64" y="62"/>
                        </a:lnTo>
                        <a:lnTo>
                          <a:pt x="60" y="62"/>
                        </a:lnTo>
                        <a:lnTo>
                          <a:pt x="60" y="65"/>
                        </a:lnTo>
                        <a:lnTo>
                          <a:pt x="55" y="68"/>
                        </a:lnTo>
                        <a:lnTo>
                          <a:pt x="51" y="65"/>
                        </a:lnTo>
                        <a:lnTo>
                          <a:pt x="49" y="68"/>
                        </a:lnTo>
                        <a:lnTo>
                          <a:pt x="36" y="68"/>
                        </a:lnTo>
                        <a:lnTo>
                          <a:pt x="25" y="68"/>
                        </a:lnTo>
                        <a:lnTo>
                          <a:pt x="17" y="68"/>
                        </a:lnTo>
                        <a:lnTo>
                          <a:pt x="14" y="72"/>
                        </a:lnTo>
                        <a:lnTo>
                          <a:pt x="2" y="72"/>
                        </a:lnTo>
                        <a:lnTo>
                          <a:pt x="0" y="75"/>
                        </a:lnTo>
                        <a:lnTo>
                          <a:pt x="0" y="79"/>
                        </a:lnTo>
                        <a:lnTo>
                          <a:pt x="0" y="86"/>
                        </a:lnTo>
                        <a:lnTo>
                          <a:pt x="9" y="89"/>
                        </a:lnTo>
                        <a:lnTo>
                          <a:pt x="9" y="84"/>
                        </a:lnTo>
                        <a:lnTo>
                          <a:pt x="9" y="80"/>
                        </a:lnTo>
                        <a:lnTo>
                          <a:pt x="11" y="79"/>
                        </a:lnTo>
                        <a:lnTo>
                          <a:pt x="11" y="83"/>
                        </a:lnTo>
                        <a:lnTo>
                          <a:pt x="11" y="89"/>
                        </a:lnTo>
                        <a:lnTo>
                          <a:pt x="14" y="93"/>
                        </a:lnTo>
                        <a:lnTo>
                          <a:pt x="17" y="96"/>
                        </a:lnTo>
                        <a:lnTo>
                          <a:pt x="26" y="98"/>
                        </a:lnTo>
                        <a:lnTo>
                          <a:pt x="34" y="99"/>
                        </a:lnTo>
                        <a:lnTo>
                          <a:pt x="42" y="100"/>
                        </a:lnTo>
                        <a:lnTo>
                          <a:pt x="31" y="94"/>
                        </a:lnTo>
                        <a:lnTo>
                          <a:pt x="25" y="89"/>
                        </a:lnTo>
                        <a:lnTo>
                          <a:pt x="24" y="84"/>
                        </a:lnTo>
                        <a:lnTo>
                          <a:pt x="25" y="80"/>
                        </a:lnTo>
                        <a:lnTo>
                          <a:pt x="31" y="80"/>
                        </a:lnTo>
                        <a:lnTo>
                          <a:pt x="32" y="84"/>
                        </a:lnTo>
                        <a:lnTo>
                          <a:pt x="34" y="90"/>
                        </a:lnTo>
                        <a:lnTo>
                          <a:pt x="40" y="94"/>
                        </a:lnTo>
                        <a:lnTo>
                          <a:pt x="46" y="99"/>
                        </a:lnTo>
                        <a:lnTo>
                          <a:pt x="52" y="99"/>
                        </a:lnTo>
                        <a:lnTo>
                          <a:pt x="61" y="99"/>
                        </a:lnTo>
                        <a:lnTo>
                          <a:pt x="51" y="91"/>
                        </a:lnTo>
                        <a:lnTo>
                          <a:pt x="44" y="88"/>
                        </a:lnTo>
                        <a:lnTo>
                          <a:pt x="39" y="83"/>
                        </a:lnTo>
                        <a:lnTo>
                          <a:pt x="37" y="80"/>
                        </a:lnTo>
                        <a:lnTo>
                          <a:pt x="37" y="77"/>
                        </a:lnTo>
                        <a:lnTo>
                          <a:pt x="41" y="75"/>
                        </a:lnTo>
                        <a:lnTo>
                          <a:pt x="45" y="79"/>
                        </a:lnTo>
                        <a:lnTo>
                          <a:pt x="46" y="83"/>
                        </a:lnTo>
                        <a:lnTo>
                          <a:pt x="52" y="90"/>
                        </a:lnTo>
                        <a:lnTo>
                          <a:pt x="57" y="93"/>
                        </a:lnTo>
                        <a:lnTo>
                          <a:pt x="62" y="94"/>
                        </a:lnTo>
                        <a:lnTo>
                          <a:pt x="67" y="96"/>
                        </a:lnTo>
                        <a:lnTo>
                          <a:pt x="72" y="98"/>
                        </a:lnTo>
                        <a:lnTo>
                          <a:pt x="79" y="98"/>
                        </a:lnTo>
                        <a:lnTo>
                          <a:pt x="86" y="96"/>
                        </a:lnTo>
                        <a:lnTo>
                          <a:pt x="71" y="93"/>
                        </a:lnTo>
                        <a:lnTo>
                          <a:pt x="66" y="90"/>
                        </a:lnTo>
                        <a:lnTo>
                          <a:pt x="62" y="84"/>
                        </a:lnTo>
                        <a:lnTo>
                          <a:pt x="61" y="80"/>
                        </a:lnTo>
                        <a:lnTo>
                          <a:pt x="65" y="80"/>
                        </a:lnTo>
                        <a:lnTo>
                          <a:pt x="67" y="83"/>
                        </a:lnTo>
                        <a:lnTo>
                          <a:pt x="69" y="88"/>
                        </a:lnTo>
                        <a:lnTo>
                          <a:pt x="75" y="90"/>
                        </a:lnTo>
                        <a:lnTo>
                          <a:pt x="79" y="94"/>
                        </a:lnTo>
                        <a:lnTo>
                          <a:pt x="85" y="96"/>
                        </a:lnTo>
                        <a:lnTo>
                          <a:pt x="90" y="94"/>
                        </a:lnTo>
                        <a:lnTo>
                          <a:pt x="92" y="93"/>
                        </a:lnTo>
                        <a:lnTo>
                          <a:pt x="96" y="85"/>
                        </a:lnTo>
                        <a:lnTo>
                          <a:pt x="90" y="83"/>
                        </a:lnTo>
                        <a:lnTo>
                          <a:pt x="75" y="83"/>
                        </a:lnTo>
                        <a:lnTo>
                          <a:pt x="67" y="78"/>
                        </a:lnTo>
                        <a:lnTo>
                          <a:pt x="62" y="74"/>
                        </a:lnTo>
                        <a:lnTo>
                          <a:pt x="61" y="70"/>
                        </a:lnTo>
                        <a:lnTo>
                          <a:pt x="60" y="68"/>
                        </a:lnTo>
                        <a:lnTo>
                          <a:pt x="62" y="68"/>
                        </a:lnTo>
                        <a:lnTo>
                          <a:pt x="66" y="72"/>
                        </a:lnTo>
                        <a:lnTo>
                          <a:pt x="70" y="77"/>
                        </a:lnTo>
                        <a:lnTo>
                          <a:pt x="80" y="80"/>
                        </a:lnTo>
                        <a:lnTo>
                          <a:pt x="90" y="83"/>
                        </a:lnTo>
                        <a:lnTo>
                          <a:pt x="96" y="85"/>
                        </a:lnTo>
                        <a:lnTo>
                          <a:pt x="99" y="74"/>
                        </a:lnTo>
                        <a:lnTo>
                          <a:pt x="99" y="65"/>
                        </a:lnTo>
                        <a:lnTo>
                          <a:pt x="99" y="59"/>
                        </a:lnTo>
                        <a:lnTo>
                          <a:pt x="90" y="64"/>
                        </a:lnTo>
                        <a:lnTo>
                          <a:pt x="79" y="65"/>
                        </a:lnTo>
                        <a:lnTo>
                          <a:pt x="70" y="65"/>
                        </a:lnTo>
                        <a:lnTo>
                          <a:pt x="69" y="64"/>
                        </a:lnTo>
                        <a:lnTo>
                          <a:pt x="67" y="62"/>
                        </a:lnTo>
                        <a:lnTo>
                          <a:pt x="72" y="62"/>
                        </a:lnTo>
                        <a:lnTo>
                          <a:pt x="77" y="63"/>
                        </a:lnTo>
                        <a:lnTo>
                          <a:pt x="90" y="64"/>
                        </a:lnTo>
                        <a:lnTo>
                          <a:pt x="99" y="59"/>
                        </a:lnTo>
                        <a:lnTo>
                          <a:pt x="100" y="48"/>
                        </a:lnTo>
                        <a:lnTo>
                          <a:pt x="101" y="42"/>
                        </a:lnTo>
                        <a:lnTo>
                          <a:pt x="101" y="35"/>
                        </a:lnTo>
                        <a:lnTo>
                          <a:pt x="100" y="22"/>
                        </a:lnTo>
                        <a:lnTo>
                          <a:pt x="96" y="19"/>
                        </a:lnTo>
                        <a:lnTo>
                          <a:pt x="90" y="14"/>
                        </a:lnTo>
                        <a:lnTo>
                          <a:pt x="92" y="14"/>
                        </a:lnTo>
                        <a:lnTo>
                          <a:pt x="100" y="17"/>
                        </a:lnTo>
                        <a:lnTo>
                          <a:pt x="96" y="10"/>
                        </a:lnTo>
                        <a:lnTo>
                          <a:pt x="95" y="6"/>
                        </a:lnTo>
                        <a:lnTo>
                          <a:pt x="92" y="4"/>
                        </a:lnTo>
                        <a:lnTo>
                          <a:pt x="82" y="0"/>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309" name="Freeform 561"/>
                  <p:cNvSpPr>
                    <a:spLocks/>
                  </p:cNvSpPr>
                  <p:nvPr/>
                </p:nvSpPr>
                <p:spPr bwMode="auto">
                  <a:xfrm>
                    <a:off x="5003" y="3678"/>
                    <a:ext cx="19" cy="14"/>
                  </a:xfrm>
                  <a:custGeom>
                    <a:avLst/>
                    <a:gdLst/>
                    <a:ahLst/>
                    <a:cxnLst>
                      <a:cxn ang="0">
                        <a:pos x="0" y="0"/>
                      </a:cxn>
                      <a:cxn ang="0">
                        <a:pos x="3" y="3"/>
                      </a:cxn>
                      <a:cxn ang="0">
                        <a:pos x="5" y="5"/>
                      </a:cxn>
                      <a:cxn ang="0">
                        <a:pos x="9" y="8"/>
                      </a:cxn>
                      <a:cxn ang="0">
                        <a:pos x="11" y="9"/>
                      </a:cxn>
                      <a:cxn ang="0">
                        <a:pos x="15" y="12"/>
                      </a:cxn>
                      <a:cxn ang="0">
                        <a:pos x="10" y="11"/>
                      </a:cxn>
                      <a:cxn ang="0">
                        <a:pos x="6" y="9"/>
                      </a:cxn>
                      <a:cxn ang="0">
                        <a:pos x="1" y="9"/>
                      </a:cxn>
                      <a:cxn ang="0">
                        <a:pos x="2" y="11"/>
                      </a:cxn>
                      <a:cxn ang="0">
                        <a:pos x="9" y="11"/>
                      </a:cxn>
                      <a:cxn ang="0">
                        <a:pos x="13" y="13"/>
                      </a:cxn>
                      <a:cxn ang="0">
                        <a:pos x="15" y="13"/>
                      </a:cxn>
                      <a:cxn ang="0">
                        <a:pos x="18" y="13"/>
                      </a:cxn>
                      <a:cxn ang="0">
                        <a:pos x="18" y="11"/>
                      </a:cxn>
                      <a:cxn ang="0">
                        <a:pos x="16" y="10"/>
                      </a:cxn>
                      <a:cxn ang="0">
                        <a:pos x="14" y="8"/>
                      </a:cxn>
                      <a:cxn ang="0">
                        <a:pos x="11" y="5"/>
                      </a:cxn>
                      <a:cxn ang="0">
                        <a:pos x="9" y="2"/>
                      </a:cxn>
                      <a:cxn ang="0">
                        <a:pos x="6" y="0"/>
                      </a:cxn>
                      <a:cxn ang="0">
                        <a:pos x="3" y="0"/>
                      </a:cxn>
                      <a:cxn ang="0">
                        <a:pos x="0" y="0"/>
                      </a:cxn>
                    </a:cxnLst>
                    <a:rect l="0" t="0" r="r" b="b"/>
                    <a:pathLst>
                      <a:path w="19" h="14">
                        <a:moveTo>
                          <a:pt x="0" y="0"/>
                        </a:moveTo>
                        <a:lnTo>
                          <a:pt x="3" y="3"/>
                        </a:lnTo>
                        <a:lnTo>
                          <a:pt x="5" y="5"/>
                        </a:lnTo>
                        <a:lnTo>
                          <a:pt x="9" y="8"/>
                        </a:lnTo>
                        <a:lnTo>
                          <a:pt x="11" y="9"/>
                        </a:lnTo>
                        <a:lnTo>
                          <a:pt x="15" y="12"/>
                        </a:lnTo>
                        <a:lnTo>
                          <a:pt x="10" y="11"/>
                        </a:lnTo>
                        <a:lnTo>
                          <a:pt x="6" y="9"/>
                        </a:lnTo>
                        <a:lnTo>
                          <a:pt x="1" y="9"/>
                        </a:lnTo>
                        <a:lnTo>
                          <a:pt x="2" y="11"/>
                        </a:lnTo>
                        <a:lnTo>
                          <a:pt x="9" y="11"/>
                        </a:lnTo>
                        <a:lnTo>
                          <a:pt x="13" y="13"/>
                        </a:lnTo>
                        <a:lnTo>
                          <a:pt x="15" y="13"/>
                        </a:lnTo>
                        <a:lnTo>
                          <a:pt x="18" y="13"/>
                        </a:lnTo>
                        <a:lnTo>
                          <a:pt x="18" y="11"/>
                        </a:lnTo>
                        <a:lnTo>
                          <a:pt x="16" y="10"/>
                        </a:lnTo>
                        <a:lnTo>
                          <a:pt x="14" y="8"/>
                        </a:lnTo>
                        <a:lnTo>
                          <a:pt x="11" y="5"/>
                        </a:lnTo>
                        <a:lnTo>
                          <a:pt x="9" y="2"/>
                        </a:lnTo>
                        <a:lnTo>
                          <a:pt x="6" y="0"/>
                        </a:lnTo>
                        <a:lnTo>
                          <a:pt x="3" y="0"/>
                        </a:lnTo>
                        <a:lnTo>
                          <a:pt x="0" y="0"/>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310" name="Freeform 562"/>
                  <p:cNvSpPr>
                    <a:spLocks/>
                  </p:cNvSpPr>
                  <p:nvPr/>
                </p:nvSpPr>
                <p:spPr bwMode="auto">
                  <a:xfrm>
                    <a:off x="5006" y="3657"/>
                    <a:ext cx="16" cy="22"/>
                  </a:xfrm>
                  <a:custGeom>
                    <a:avLst/>
                    <a:gdLst/>
                    <a:ahLst/>
                    <a:cxnLst>
                      <a:cxn ang="0">
                        <a:pos x="3" y="0"/>
                      </a:cxn>
                      <a:cxn ang="0">
                        <a:pos x="1" y="0"/>
                      </a:cxn>
                      <a:cxn ang="0">
                        <a:pos x="0" y="3"/>
                      </a:cxn>
                      <a:cxn ang="0">
                        <a:pos x="0" y="4"/>
                      </a:cxn>
                      <a:cxn ang="0">
                        <a:pos x="2" y="6"/>
                      </a:cxn>
                      <a:cxn ang="0">
                        <a:pos x="3" y="7"/>
                      </a:cxn>
                      <a:cxn ang="0">
                        <a:pos x="6" y="9"/>
                      </a:cxn>
                      <a:cxn ang="0">
                        <a:pos x="10" y="12"/>
                      </a:cxn>
                      <a:cxn ang="0">
                        <a:pos x="12" y="15"/>
                      </a:cxn>
                      <a:cxn ang="0">
                        <a:pos x="14" y="20"/>
                      </a:cxn>
                      <a:cxn ang="0">
                        <a:pos x="15" y="21"/>
                      </a:cxn>
                      <a:cxn ang="0">
                        <a:pos x="14" y="16"/>
                      </a:cxn>
                      <a:cxn ang="0">
                        <a:pos x="14" y="12"/>
                      </a:cxn>
                      <a:cxn ang="0">
                        <a:pos x="12" y="9"/>
                      </a:cxn>
                      <a:cxn ang="0">
                        <a:pos x="11" y="4"/>
                      </a:cxn>
                      <a:cxn ang="0">
                        <a:pos x="5" y="0"/>
                      </a:cxn>
                      <a:cxn ang="0">
                        <a:pos x="3" y="0"/>
                      </a:cxn>
                    </a:cxnLst>
                    <a:rect l="0" t="0" r="r" b="b"/>
                    <a:pathLst>
                      <a:path w="16" h="22">
                        <a:moveTo>
                          <a:pt x="3" y="0"/>
                        </a:moveTo>
                        <a:lnTo>
                          <a:pt x="1" y="0"/>
                        </a:lnTo>
                        <a:lnTo>
                          <a:pt x="0" y="3"/>
                        </a:lnTo>
                        <a:lnTo>
                          <a:pt x="0" y="4"/>
                        </a:lnTo>
                        <a:lnTo>
                          <a:pt x="2" y="6"/>
                        </a:lnTo>
                        <a:lnTo>
                          <a:pt x="3" y="7"/>
                        </a:lnTo>
                        <a:lnTo>
                          <a:pt x="6" y="9"/>
                        </a:lnTo>
                        <a:lnTo>
                          <a:pt x="10" y="12"/>
                        </a:lnTo>
                        <a:lnTo>
                          <a:pt x="12" y="15"/>
                        </a:lnTo>
                        <a:lnTo>
                          <a:pt x="14" y="20"/>
                        </a:lnTo>
                        <a:lnTo>
                          <a:pt x="15" y="21"/>
                        </a:lnTo>
                        <a:lnTo>
                          <a:pt x="14" y="16"/>
                        </a:lnTo>
                        <a:lnTo>
                          <a:pt x="14" y="12"/>
                        </a:lnTo>
                        <a:lnTo>
                          <a:pt x="12" y="9"/>
                        </a:lnTo>
                        <a:lnTo>
                          <a:pt x="11" y="4"/>
                        </a:lnTo>
                        <a:lnTo>
                          <a:pt x="5" y="0"/>
                        </a:lnTo>
                        <a:lnTo>
                          <a:pt x="3" y="0"/>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311" name="Freeform 563"/>
                  <p:cNvSpPr>
                    <a:spLocks/>
                  </p:cNvSpPr>
                  <p:nvPr/>
                </p:nvSpPr>
                <p:spPr bwMode="auto">
                  <a:xfrm>
                    <a:off x="5001" y="3624"/>
                    <a:ext cx="16" cy="9"/>
                  </a:xfrm>
                  <a:custGeom>
                    <a:avLst/>
                    <a:gdLst/>
                    <a:ahLst/>
                    <a:cxnLst>
                      <a:cxn ang="0">
                        <a:pos x="0" y="9"/>
                      </a:cxn>
                      <a:cxn ang="0">
                        <a:pos x="2" y="7"/>
                      </a:cxn>
                      <a:cxn ang="0">
                        <a:pos x="7" y="6"/>
                      </a:cxn>
                      <a:cxn ang="0">
                        <a:pos x="11" y="5"/>
                      </a:cxn>
                      <a:cxn ang="0">
                        <a:pos x="15" y="0"/>
                      </a:cxn>
                      <a:cxn ang="0">
                        <a:pos x="11" y="2"/>
                      </a:cxn>
                      <a:cxn ang="0">
                        <a:pos x="8" y="3"/>
                      </a:cxn>
                      <a:cxn ang="0">
                        <a:pos x="5" y="5"/>
                      </a:cxn>
                      <a:cxn ang="0">
                        <a:pos x="4" y="6"/>
                      </a:cxn>
                      <a:cxn ang="0">
                        <a:pos x="0" y="9"/>
                      </a:cxn>
                    </a:cxnLst>
                    <a:rect l="0" t="0" r="r" b="b"/>
                    <a:pathLst>
                      <a:path w="16" h="10">
                        <a:moveTo>
                          <a:pt x="0" y="9"/>
                        </a:moveTo>
                        <a:lnTo>
                          <a:pt x="2" y="7"/>
                        </a:lnTo>
                        <a:lnTo>
                          <a:pt x="7" y="6"/>
                        </a:lnTo>
                        <a:lnTo>
                          <a:pt x="11" y="5"/>
                        </a:lnTo>
                        <a:lnTo>
                          <a:pt x="15" y="0"/>
                        </a:lnTo>
                        <a:lnTo>
                          <a:pt x="11" y="2"/>
                        </a:lnTo>
                        <a:lnTo>
                          <a:pt x="8" y="3"/>
                        </a:lnTo>
                        <a:lnTo>
                          <a:pt x="5" y="5"/>
                        </a:lnTo>
                        <a:lnTo>
                          <a:pt x="4" y="6"/>
                        </a:lnTo>
                        <a:lnTo>
                          <a:pt x="0" y="9"/>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312" name="Freeform 564"/>
                  <p:cNvSpPr>
                    <a:spLocks/>
                  </p:cNvSpPr>
                  <p:nvPr/>
                </p:nvSpPr>
                <p:spPr bwMode="auto">
                  <a:xfrm>
                    <a:off x="4979" y="3659"/>
                    <a:ext cx="6" cy="39"/>
                  </a:xfrm>
                  <a:custGeom>
                    <a:avLst/>
                    <a:gdLst/>
                    <a:ahLst/>
                    <a:cxnLst>
                      <a:cxn ang="0">
                        <a:pos x="0" y="37"/>
                      </a:cxn>
                      <a:cxn ang="0">
                        <a:pos x="3" y="37"/>
                      </a:cxn>
                      <a:cxn ang="0">
                        <a:pos x="3" y="35"/>
                      </a:cxn>
                      <a:cxn ang="0">
                        <a:pos x="4" y="34"/>
                      </a:cxn>
                      <a:cxn ang="0">
                        <a:pos x="5" y="33"/>
                      </a:cxn>
                      <a:cxn ang="0">
                        <a:pos x="5" y="32"/>
                      </a:cxn>
                      <a:cxn ang="0">
                        <a:pos x="5" y="30"/>
                      </a:cxn>
                      <a:cxn ang="0">
                        <a:pos x="5" y="27"/>
                      </a:cxn>
                      <a:cxn ang="0">
                        <a:pos x="5" y="25"/>
                      </a:cxn>
                      <a:cxn ang="0">
                        <a:pos x="5" y="22"/>
                      </a:cxn>
                      <a:cxn ang="0">
                        <a:pos x="5" y="16"/>
                      </a:cxn>
                      <a:cxn ang="0">
                        <a:pos x="5" y="11"/>
                      </a:cxn>
                      <a:cxn ang="0">
                        <a:pos x="5" y="7"/>
                      </a:cxn>
                      <a:cxn ang="0">
                        <a:pos x="5" y="0"/>
                      </a:cxn>
                      <a:cxn ang="0">
                        <a:pos x="3" y="10"/>
                      </a:cxn>
                      <a:cxn ang="0">
                        <a:pos x="2" y="20"/>
                      </a:cxn>
                      <a:cxn ang="0">
                        <a:pos x="1" y="31"/>
                      </a:cxn>
                      <a:cxn ang="0">
                        <a:pos x="0" y="37"/>
                      </a:cxn>
                    </a:cxnLst>
                    <a:rect l="0" t="0" r="r" b="b"/>
                    <a:pathLst>
                      <a:path w="6" h="38">
                        <a:moveTo>
                          <a:pt x="0" y="37"/>
                        </a:moveTo>
                        <a:lnTo>
                          <a:pt x="3" y="37"/>
                        </a:lnTo>
                        <a:lnTo>
                          <a:pt x="3" y="35"/>
                        </a:lnTo>
                        <a:lnTo>
                          <a:pt x="4" y="34"/>
                        </a:lnTo>
                        <a:lnTo>
                          <a:pt x="5" y="33"/>
                        </a:lnTo>
                        <a:lnTo>
                          <a:pt x="5" y="32"/>
                        </a:lnTo>
                        <a:lnTo>
                          <a:pt x="5" y="30"/>
                        </a:lnTo>
                        <a:lnTo>
                          <a:pt x="5" y="27"/>
                        </a:lnTo>
                        <a:lnTo>
                          <a:pt x="5" y="25"/>
                        </a:lnTo>
                        <a:lnTo>
                          <a:pt x="5" y="22"/>
                        </a:lnTo>
                        <a:lnTo>
                          <a:pt x="5" y="16"/>
                        </a:lnTo>
                        <a:lnTo>
                          <a:pt x="5" y="11"/>
                        </a:lnTo>
                        <a:lnTo>
                          <a:pt x="5" y="7"/>
                        </a:lnTo>
                        <a:lnTo>
                          <a:pt x="5" y="0"/>
                        </a:lnTo>
                        <a:lnTo>
                          <a:pt x="3" y="10"/>
                        </a:lnTo>
                        <a:lnTo>
                          <a:pt x="2" y="20"/>
                        </a:lnTo>
                        <a:lnTo>
                          <a:pt x="1" y="31"/>
                        </a:lnTo>
                        <a:lnTo>
                          <a:pt x="0" y="37"/>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313" name="Freeform 565"/>
                  <p:cNvSpPr>
                    <a:spLocks/>
                  </p:cNvSpPr>
                  <p:nvPr/>
                </p:nvSpPr>
                <p:spPr bwMode="auto">
                  <a:xfrm>
                    <a:off x="5003" y="3710"/>
                    <a:ext cx="16" cy="2"/>
                  </a:xfrm>
                  <a:custGeom>
                    <a:avLst/>
                    <a:gdLst/>
                    <a:ahLst/>
                    <a:cxnLst>
                      <a:cxn ang="0">
                        <a:pos x="12" y="0"/>
                      </a:cxn>
                      <a:cxn ang="0">
                        <a:pos x="9" y="1"/>
                      </a:cxn>
                      <a:cxn ang="0">
                        <a:pos x="6" y="1"/>
                      </a:cxn>
                      <a:cxn ang="0">
                        <a:pos x="2" y="1"/>
                      </a:cxn>
                      <a:cxn ang="0">
                        <a:pos x="0" y="1"/>
                      </a:cxn>
                      <a:cxn ang="0">
                        <a:pos x="1" y="1"/>
                      </a:cxn>
                      <a:cxn ang="0">
                        <a:pos x="2" y="0"/>
                      </a:cxn>
                      <a:cxn ang="0">
                        <a:pos x="6" y="0"/>
                      </a:cxn>
                      <a:cxn ang="0">
                        <a:pos x="12" y="0"/>
                      </a:cxn>
                      <a:cxn ang="0">
                        <a:pos x="15" y="0"/>
                      </a:cxn>
                      <a:cxn ang="0">
                        <a:pos x="12" y="0"/>
                      </a:cxn>
                    </a:cxnLst>
                    <a:rect l="0" t="0" r="r" b="b"/>
                    <a:pathLst>
                      <a:path w="16" h="2">
                        <a:moveTo>
                          <a:pt x="12" y="0"/>
                        </a:moveTo>
                        <a:lnTo>
                          <a:pt x="9" y="1"/>
                        </a:lnTo>
                        <a:lnTo>
                          <a:pt x="6" y="1"/>
                        </a:lnTo>
                        <a:lnTo>
                          <a:pt x="2" y="1"/>
                        </a:lnTo>
                        <a:lnTo>
                          <a:pt x="0" y="1"/>
                        </a:lnTo>
                        <a:lnTo>
                          <a:pt x="1" y="1"/>
                        </a:lnTo>
                        <a:lnTo>
                          <a:pt x="2" y="0"/>
                        </a:lnTo>
                        <a:lnTo>
                          <a:pt x="6" y="0"/>
                        </a:lnTo>
                        <a:lnTo>
                          <a:pt x="12" y="0"/>
                        </a:lnTo>
                        <a:lnTo>
                          <a:pt x="15" y="0"/>
                        </a:lnTo>
                        <a:lnTo>
                          <a:pt x="12" y="0"/>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314" name="Freeform 566"/>
                  <p:cNvSpPr>
                    <a:spLocks/>
                  </p:cNvSpPr>
                  <p:nvPr/>
                </p:nvSpPr>
                <p:spPr bwMode="auto">
                  <a:xfrm>
                    <a:off x="4979" y="3715"/>
                    <a:ext cx="8" cy="12"/>
                  </a:xfrm>
                  <a:custGeom>
                    <a:avLst/>
                    <a:gdLst/>
                    <a:ahLst/>
                    <a:cxnLst>
                      <a:cxn ang="0">
                        <a:pos x="3" y="3"/>
                      </a:cxn>
                      <a:cxn ang="0">
                        <a:pos x="3" y="1"/>
                      </a:cxn>
                      <a:cxn ang="0">
                        <a:pos x="1" y="0"/>
                      </a:cxn>
                      <a:cxn ang="0">
                        <a:pos x="1" y="1"/>
                      </a:cxn>
                      <a:cxn ang="0">
                        <a:pos x="0" y="1"/>
                      </a:cxn>
                      <a:cxn ang="0">
                        <a:pos x="1" y="4"/>
                      </a:cxn>
                      <a:cxn ang="0">
                        <a:pos x="2" y="6"/>
                      </a:cxn>
                      <a:cxn ang="0">
                        <a:pos x="3" y="7"/>
                      </a:cxn>
                      <a:cxn ang="0">
                        <a:pos x="5" y="10"/>
                      </a:cxn>
                      <a:cxn ang="0">
                        <a:pos x="7" y="11"/>
                      </a:cxn>
                      <a:cxn ang="0">
                        <a:pos x="5" y="7"/>
                      </a:cxn>
                      <a:cxn ang="0">
                        <a:pos x="4" y="6"/>
                      </a:cxn>
                      <a:cxn ang="0">
                        <a:pos x="3" y="3"/>
                      </a:cxn>
                    </a:cxnLst>
                    <a:rect l="0" t="0" r="r" b="b"/>
                    <a:pathLst>
                      <a:path w="8" h="12">
                        <a:moveTo>
                          <a:pt x="3" y="3"/>
                        </a:moveTo>
                        <a:lnTo>
                          <a:pt x="3" y="1"/>
                        </a:lnTo>
                        <a:lnTo>
                          <a:pt x="1" y="0"/>
                        </a:lnTo>
                        <a:lnTo>
                          <a:pt x="1" y="1"/>
                        </a:lnTo>
                        <a:lnTo>
                          <a:pt x="0" y="1"/>
                        </a:lnTo>
                        <a:lnTo>
                          <a:pt x="1" y="4"/>
                        </a:lnTo>
                        <a:lnTo>
                          <a:pt x="2" y="6"/>
                        </a:lnTo>
                        <a:lnTo>
                          <a:pt x="3" y="7"/>
                        </a:lnTo>
                        <a:lnTo>
                          <a:pt x="5" y="10"/>
                        </a:lnTo>
                        <a:lnTo>
                          <a:pt x="7" y="11"/>
                        </a:lnTo>
                        <a:lnTo>
                          <a:pt x="5" y="7"/>
                        </a:lnTo>
                        <a:lnTo>
                          <a:pt x="4" y="6"/>
                        </a:lnTo>
                        <a:lnTo>
                          <a:pt x="3" y="3"/>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315" name="Freeform 567"/>
                  <p:cNvSpPr>
                    <a:spLocks/>
                  </p:cNvSpPr>
                  <p:nvPr/>
                </p:nvSpPr>
                <p:spPr bwMode="auto">
                  <a:xfrm>
                    <a:off x="5007" y="3607"/>
                    <a:ext cx="30" cy="15"/>
                  </a:xfrm>
                  <a:custGeom>
                    <a:avLst/>
                    <a:gdLst/>
                    <a:ahLst/>
                    <a:cxnLst>
                      <a:cxn ang="0">
                        <a:pos x="0" y="14"/>
                      </a:cxn>
                      <a:cxn ang="0">
                        <a:pos x="1" y="8"/>
                      </a:cxn>
                      <a:cxn ang="0">
                        <a:pos x="7" y="7"/>
                      </a:cxn>
                      <a:cxn ang="0">
                        <a:pos x="15" y="3"/>
                      </a:cxn>
                      <a:cxn ang="0">
                        <a:pos x="21" y="2"/>
                      </a:cxn>
                      <a:cxn ang="0">
                        <a:pos x="26" y="0"/>
                      </a:cxn>
                      <a:cxn ang="0">
                        <a:pos x="29" y="4"/>
                      </a:cxn>
                      <a:cxn ang="0">
                        <a:pos x="23" y="7"/>
                      </a:cxn>
                      <a:cxn ang="0">
                        <a:pos x="17" y="8"/>
                      </a:cxn>
                      <a:cxn ang="0">
                        <a:pos x="12" y="9"/>
                      </a:cxn>
                      <a:cxn ang="0">
                        <a:pos x="7" y="12"/>
                      </a:cxn>
                      <a:cxn ang="0">
                        <a:pos x="0" y="14"/>
                      </a:cxn>
                    </a:cxnLst>
                    <a:rect l="0" t="0" r="r" b="b"/>
                    <a:pathLst>
                      <a:path w="30" h="15">
                        <a:moveTo>
                          <a:pt x="0" y="14"/>
                        </a:moveTo>
                        <a:lnTo>
                          <a:pt x="1" y="8"/>
                        </a:lnTo>
                        <a:lnTo>
                          <a:pt x="7" y="7"/>
                        </a:lnTo>
                        <a:lnTo>
                          <a:pt x="15" y="3"/>
                        </a:lnTo>
                        <a:lnTo>
                          <a:pt x="21" y="2"/>
                        </a:lnTo>
                        <a:lnTo>
                          <a:pt x="26" y="0"/>
                        </a:lnTo>
                        <a:lnTo>
                          <a:pt x="29" y="4"/>
                        </a:lnTo>
                        <a:lnTo>
                          <a:pt x="23" y="7"/>
                        </a:lnTo>
                        <a:lnTo>
                          <a:pt x="17" y="8"/>
                        </a:lnTo>
                        <a:lnTo>
                          <a:pt x="12" y="9"/>
                        </a:lnTo>
                        <a:lnTo>
                          <a:pt x="7" y="12"/>
                        </a:lnTo>
                        <a:lnTo>
                          <a:pt x="0" y="14"/>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grpSp>
              <p:nvGrpSpPr>
                <p:cNvPr id="289" name="Group 568"/>
                <p:cNvGrpSpPr>
                  <a:grpSpLocks/>
                </p:cNvGrpSpPr>
                <p:nvPr/>
              </p:nvGrpSpPr>
              <p:grpSpPr bwMode="auto">
                <a:xfrm>
                  <a:off x="5007" y="3721"/>
                  <a:ext cx="82" cy="110"/>
                  <a:chOff x="5007" y="3721"/>
                  <a:chExt cx="82" cy="110"/>
                </a:xfrm>
              </p:grpSpPr>
              <p:grpSp>
                <p:nvGrpSpPr>
                  <p:cNvPr id="298" name="Group 569"/>
                  <p:cNvGrpSpPr>
                    <a:grpSpLocks/>
                  </p:cNvGrpSpPr>
                  <p:nvPr/>
                </p:nvGrpSpPr>
                <p:grpSpPr bwMode="auto">
                  <a:xfrm>
                    <a:off x="5007" y="3721"/>
                    <a:ext cx="82" cy="110"/>
                    <a:chOff x="5007" y="3721"/>
                    <a:chExt cx="82" cy="110"/>
                  </a:xfrm>
                </p:grpSpPr>
                <p:sp>
                  <p:nvSpPr>
                    <p:cNvPr id="300" name="Freeform 570"/>
                    <p:cNvSpPr>
                      <a:spLocks/>
                    </p:cNvSpPr>
                    <p:nvPr/>
                  </p:nvSpPr>
                  <p:spPr bwMode="auto">
                    <a:xfrm>
                      <a:off x="5011" y="3723"/>
                      <a:ext cx="71" cy="100"/>
                    </a:xfrm>
                    <a:custGeom>
                      <a:avLst/>
                      <a:gdLst/>
                      <a:ahLst/>
                      <a:cxnLst>
                        <a:cxn ang="0">
                          <a:pos x="32" y="15"/>
                        </a:cxn>
                        <a:cxn ang="0">
                          <a:pos x="44" y="13"/>
                        </a:cxn>
                        <a:cxn ang="0">
                          <a:pos x="52" y="11"/>
                        </a:cxn>
                        <a:cxn ang="0">
                          <a:pos x="55" y="9"/>
                        </a:cxn>
                        <a:cxn ang="0">
                          <a:pos x="55" y="4"/>
                        </a:cxn>
                        <a:cxn ang="0">
                          <a:pos x="57" y="2"/>
                        </a:cxn>
                        <a:cxn ang="0">
                          <a:pos x="64" y="0"/>
                        </a:cxn>
                        <a:cxn ang="0">
                          <a:pos x="70" y="1"/>
                        </a:cxn>
                        <a:cxn ang="0">
                          <a:pos x="62" y="77"/>
                        </a:cxn>
                        <a:cxn ang="0">
                          <a:pos x="57" y="84"/>
                        </a:cxn>
                        <a:cxn ang="0">
                          <a:pos x="50" y="90"/>
                        </a:cxn>
                        <a:cxn ang="0">
                          <a:pos x="39" y="97"/>
                        </a:cxn>
                        <a:cxn ang="0">
                          <a:pos x="28" y="99"/>
                        </a:cxn>
                        <a:cxn ang="0">
                          <a:pos x="12" y="99"/>
                        </a:cxn>
                        <a:cxn ang="0">
                          <a:pos x="2" y="99"/>
                        </a:cxn>
                        <a:cxn ang="0">
                          <a:pos x="0" y="92"/>
                        </a:cxn>
                        <a:cxn ang="0">
                          <a:pos x="1" y="86"/>
                        </a:cxn>
                        <a:cxn ang="0">
                          <a:pos x="8" y="64"/>
                        </a:cxn>
                        <a:cxn ang="0">
                          <a:pos x="14" y="43"/>
                        </a:cxn>
                        <a:cxn ang="0">
                          <a:pos x="17" y="26"/>
                        </a:cxn>
                        <a:cxn ang="0">
                          <a:pos x="17" y="22"/>
                        </a:cxn>
                        <a:cxn ang="0">
                          <a:pos x="20" y="17"/>
                        </a:cxn>
                        <a:cxn ang="0">
                          <a:pos x="25" y="15"/>
                        </a:cxn>
                        <a:cxn ang="0">
                          <a:pos x="32" y="15"/>
                        </a:cxn>
                      </a:cxnLst>
                      <a:rect l="0" t="0" r="r" b="b"/>
                      <a:pathLst>
                        <a:path w="71" h="100">
                          <a:moveTo>
                            <a:pt x="32" y="15"/>
                          </a:moveTo>
                          <a:lnTo>
                            <a:pt x="44" y="13"/>
                          </a:lnTo>
                          <a:lnTo>
                            <a:pt x="52" y="11"/>
                          </a:lnTo>
                          <a:lnTo>
                            <a:pt x="55" y="9"/>
                          </a:lnTo>
                          <a:lnTo>
                            <a:pt x="55" y="4"/>
                          </a:lnTo>
                          <a:lnTo>
                            <a:pt x="57" y="2"/>
                          </a:lnTo>
                          <a:lnTo>
                            <a:pt x="64" y="0"/>
                          </a:lnTo>
                          <a:lnTo>
                            <a:pt x="70" y="1"/>
                          </a:lnTo>
                          <a:lnTo>
                            <a:pt x="62" y="77"/>
                          </a:lnTo>
                          <a:lnTo>
                            <a:pt x="57" y="84"/>
                          </a:lnTo>
                          <a:lnTo>
                            <a:pt x="50" y="90"/>
                          </a:lnTo>
                          <a:lnTo>
                            <a:pt x="39" y="97"/>
                          </a:lnTo>
                          <a:lnTo>
                            <a:pt x="28" y="99"/>
                          </a:lnTo>
                          <a:lnTo>
                            <a:pt x="12" y="99"/>
                          </a:lnTo>
                          <a:lnTo>
                            <a:pt x="2" y="99"/>
                          </a:lnTo>
                          <a:lnTo>
                            <a:pt x="0" y="92"/>
                          </a:lnTo>
                          <a:lnTo>
                            <a:pt x="1" y="86"/>
                          </a:lnTo>
                          <a:lnTo>
                            <a:pt x="8" y="64"/>
                          </a:lnTo>
                          <a:lnTo>
                            <a:pt x="14" y="43"/>
                          </a:lnTo>
                          <a:lnTo>
                            <a:pt x="17" y="26"/>
                          </a:lnTo>
                          <a:lnTo>
                            <a:pt x="17" y="22"/>
                          </a:lnTo>
                          <a:lnTo>
                            <a:pt x="20" y="17"/>
                          </a:lnTo>
                          <a:lnTo>
                            <a:pt x="25" y="15"/>
                          </a:lnTo>
                          <a:lnTo>
                            <a:pt x="32" y="15"/>
                          </a:lnTo>
                        </a:path>
                      </a:pathLst>
                    </a:custGeom>
                    <a:solidFill>
                      <a:srgbClr val="40404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301" name="Freeform 571"/>
                    <p:cNvSpPr>
                      <a:spLocks/>
                    </p:cNvSpPr>
                    <p:nvPr/>
                  </p:nvSpPr>
                  <p:spPr bwMode="auto">
                    <a:xfrm>
                      <a:off x="5007" y="3721"/>
                      <a:ext cx="82" cy="110"/>
                    </a:xfrm>
                    <a:custGeom>
                      <a:avLst/>
                      <a:gdLst/>
                      <a:ahLst/>
                      <a:cxnLst>
                        <a:cxn ang="0">
                          <a:pos x="36" y="16"/>
                        </a:cxn>
                        <a:cxn ang="0">
                          <a:pos x="51" y="15"/>
                        </a:cxn>
                        <a:cxn ang="0">
                          <a:pos x="60" y="12"/>
                        </a:cxn>
                        <a:cxn ang="0">
                          <a:pos x="63" y="8"/>
                        </a:cxn>
                        <a:cxn ang="0">
                          <a:pos x="63" y="4"/>
                        </a:cxn>
                        <a:cxn ang="0">
                          <a:pos x="65" y="1"/>
                        </a:cxn>
                        <a:cxn ang="0">
                          <a:pos x="73" y="0"/>
                        </a:cxn>
                        <a:cxn ang="0">
                          <a:pos x="81" y="0"/>
                        </a:cxn>
                        <a:cxn ang="0">
                          <a:pos x="71" y="85"/>
                        </a:cxn>
                        <a:cxn ang="0">
                          <a:pos x="65" y="93"/>
                        </a:cxn>
                        <a:cxn ang="0">
                          <a:pos x="56" y="100"/>
                        </a:cxn>
                        <a:cxn ang="0">
                          <a:pos x="45" y="106"/>
                        </a:cxn>
                        <a:cxn ang="0">
                          <a:pos x="32" y="108"/>
                        </a:cxn>
                        <a:cxn ang="0">
                          <a:pos x="12" y="109"/>
                        </a:cxn>
                        <a:cxn ang="0">
                          <a:pos x="1" y="108"/>
                        </a:cxn>
                        <a:cxn ang="0">
                          <a:pos x="0" y="101"/>
                        </a:cxn>
                        <a:cxn ang="0">
                          <a:pos x="0" y="93"/>
                        </a:cxn>
                        <a:cxn ang="0">
                          <a:pos x="8" y="69"/>
                        </a:cxn>
                        <a:cxn ang="0">
                          <a:pos x="15" y="46"/>
                        </a:cxn>
                        <a:cxn ang="0">
                          <a:pos x="18" y="28"/>
                        </a:cxn>
                        <a:cxn ang="0">
                          <a:pos x="18" y="24"/>
                        </a:cxn>
                        <a:cxn ang="0">
                          <a:pos x="22" y="17"/>
                        </a:cxn>
                        <a:cxn ang="0">
                          <a:pos x="27" y="16"/>
                        </a:cxn>
                        <a:cxn ang="0">
                          <a:pos x="36" y="16"/>
                        </a:cxn>
                      </a:cxnLst>
                      <a:rect l="0" t="0" r="r" b="b"/>
                      <a:pathLst>
                        <a:path w="82" h="110">
                          <a:moveTo>
                            <a:pt x="36" y="16"/>
                          </a:moveTo>
                          <a:lnTo>
                            <a:pt x="51" y="15"/>
                          </a:lnTo>
                          <a:lnTo>
                            <a:pt x="60" y="12"/>
                          </a:lnTo>
                          <a:lnTo>
                            <a:pt x="63" y="8"/>
                          </a:lnTo>
                          <a:lnTo>
                            <a:pt x="63" y="4"/>
                          </a:lnTo>
                          <a:lnTo>
                            <a:pt x="65" y="1"/>
                          </a:lnTo>
                          <a:lnTo>
                            <a:pt x="73" y="0"/>
                          </a:lnTo>
                          <a:lnTo>
                            <a:pt x="81" y="0"/>
                          </a:lnTo>
                          <a:lnTo>
                            <a:pt x="71" y="85"/>
                          </a:lnTo>
                          <a:lnTo>
                            <a:pt x="65" y="93"/>
                          </a:lnTo>
                          <a:lnTo>
                            <a:pt x="56" y="100"/>
                          </a:lnTo>
                          <a:lnTo>
                            <a:pt x="45" y="106"/>
                          </a:lnTo>
                          <a:lnTo>
                            <a:pt x="32" y="108"/>
                          </a:lnTo>
                          <a:lnTo>
                            <a:pt x="12" y="109"/>
                          </a:lnTo>
                          <a:lnTo>
                            <a:pt x="1" y="108"/>
                          </a:lnTo>
                          <a:lnTo>
                            <a:pt x="0" y="101"/>
                          </a:lnTo>
                          <a:lnTo>
                            <a:pt x="0" y="93"/>
                          </a:lnTo>
                          <a:lnTo>
                            <a:pt x="8" y="69"/>
                          </a:lnTo>
                          <a:lnTo>
                            <a:pt x="15" y="46"/>
                          </a:lnTo>
                          <a:lnTo>
                            <a:pt x="18" y="28"/>
                          </a:lnTo>
                          <a:lnTo>
                            <a:pt x="18" y="24"/>
                          </a:lnTo>
                          <a:lnTo>
                            <a:pt x="22" y="17"/>
                          </a:lnTo>
                          <a:lnTo>
                            <a:pt x="27" y="16"/>
                          </a:lnTo>
                          <a:lnTo>
                            <a:pt x="36" y="16"/>
                          </a:lnTo>
                        </a:path>
                      </a:pathLst>
                    </a:custGeom>
                    <a:noFill/>
                    <a:ln w="12700" cap="rnd" cmpd="sng">
                      <a:solidFill>
                        <a:srgbClr val="000000"/>
                      </a:solidFill>
                      <a:prstDash val="solid"/>
                      <a:round/>
                      <a:headEnd type="none" w="med" len="med"/>
                      <a:tailEnd type="none" w="med" len="me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sp>
                <p:nvSpPr>
                  <p:cNvPr id="299" name="Freeform 572"/>
                  <p:cNvSpPr>
                    <a:spLocks/>
                  </p:cNvSpPr>
                  <p:nvPr/>
                </p:nvSpPr>
                <p:spPr bwMode="auto">
                  <a:xfrm>
                    <a:off x="5021" y="3728"/>
                    <a:ext cx="61" cy="93"/>
                  </a:xfrm>
                  <a:custGeom>
                    <a:avLst/>
                    <a:gdLst/>
                    <a:ahLst/>
                    <a:cxnLst>
                      <a:cxn ang="0">
                        <a:pos x="20" y="18"/>
                      </a:cxn>
                      <a:cxn ang="0">
                        <a:pos x="32" y="18"/>
                      </a:cxn>
                      <a:cxn ang="0">
                        <a:pos x="44" y="16"/>
                      </a:cxn>
                      <a:cxn ang="0">
                        <a:pos x="51" y="12"/>
                      </a:cxn>
                      <a:cxn ang="0">
                        <a:pos x="54" y="9"/>
                      </a:cxn>
                      <a:cxn ang="0">
                        <a:pos x="60" y="0"/>
                      </a:cxn>
                      <a:cxn ang="0">
                        <a:pos x="52" y="70"/>
                      </a:cxn>
                      <a:cxn ang="0">
                        <a:pos x="47" y="77"/>
                      </a:cxn>
                      <a:cxn ang="0">
                        <a:pos x="42" y="83"/>
                      </a:cxn>
                      <a:cxn ang="0">
                        <a:pos x="35" y="87"/>
                      </a:cxn>
                      <a:cxn ang="0">
                        <a:pos x="28" y="90"/>
                      </a:cxn>
                      <a:cxn ang="0">
                        <a:pos x="20" y="90"/>
                      </a:cxn>
                      <a:cxn ang="0">
                        <a:pos x="13" y="92"/>
                      </a:cxn>
                      <a:cxn ang="0">
                        <a:pos x="6" y="92"/>
                      </a:cxn>
                      <a:cxn ang="0">
                        <a:pos x="2" y="90"/>
                      </a:cxn>
                      <a:cxn ang="0">
                        <a:pos x="0" y="87"/>
                      </a:cxn>
                      <a:cxn ang="0">
                        <a:pos x="0" y="81"/>
                      </a:cxn>
                      <a:cxn ang="0">
                        <a:pos x="6" y="70"/>
                      </a:cxn>
                      <a:cxn ang="0">
                        <a:pos x="14" y="28"/>
                      </a:cxn>
                      <a:cxn ang="0">
                        <a:pos x="16" y="21"/>
                      </a:cxn>
                      <a:cxn ang="0">
                        <a:pos x="20" y="18"/>
                      </a:cxn>
                    </a:cxnLst>
                    <a:rect l="0" t="0" r="r" b="b"/>
                    <a:pathLst>
                      <a:path w="61" h="93">
                        <a:moveTo>
                          <a:pt x="20" y="18"/>
                        </a:moveTo>
                        <a:lnTo>
                          <a:pt x="32" y="18"/>
                        </a:lnTo>
                        <a:lnTo>
                          <a:pt x="44" y="16"/>
                        </a:lnTo>
                        <a:lnTo>
                          <a:pt x="51" y="12"/>
                        </a:lnTo>
                        <a:lnTo>
                          <a:pt x="54" y="9"/>
                        </a:lnTo>
                        <a:lnTo>
                          <a:pt x="60" y="0"/>
                        </a:lnTo>
                        <a:lnTo>
                          <a:pt x="52" y="70"/>
                        </a:lnTo>
                        <a:lnTo>
                          <a:pt x="47" y="77"/>
                        </a:lnTo>
                        <a:lnTo>
                          <a:pt x="42" y="83"/>
                        </a:lnTo>
                        <a:lnTo>
                          <a:pt x="35" y="87"/>
                        </a:lnTo>
                        <a:lnTo>
                          <a:pt x="28" y="90"/>
                        </a:lnTo>
                        <a:lnTo>
                          <a:pt x="20" y="90"/>
                        </a:lnTo>
                        <a:lnTo>
                          <a:pt x="13" y="92"/>
                        </a:lnTo>
                        <a:lnTo>
                          <a:pt x="6" y="92"/>
                        </a:lnTo>
                        <a:lnTo>
                          <a:pt x="2" y="90"/>
                        </a:lnTo>
                        <a:lnTo>
                          <a:pt x="0" y="87"/>
                        </a:lnTo>
                        <a:lnTo>
                          <a:pt x="0" y="81"/>
                        </a:lnTo>
                        <a:lnTo>
                          <a:pt x="6" y="70"/>
                        </a:lnTo>
                        <a:lnTo>
                          <a:pt x="14" y="28"/>
                        </a:lnTo>
                        <a:lnTo>
                          <a:pt x="16" y="21"/>
                        </a:lnTo>
                        <a:lnTo>
                          <a:pt x="20" y="18"/>
                        </a:lnTo>
                      </a:path>
                    </a:pathLst>
                  </a:custGeom>
                  <a:solidFill>
                    <a:srgbClr val="60606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sp>
              <p:nvSpPr>
                <p:cNvPr id="290" name="Freeform 573"/>
                <p:cNvSpPr>
                  <a:spLocks/>
                </p:cNvSpPr>
                <p:nvPr/>
              </p:nvSpPr>
              <p:spPr bwMode="auto">
                <a:xfrm>
                  <a:off x="5014" y="3668"/>
                  <a:ext cx="48" cy="52"/>
                </a:xfrm>
                <a:custGeom>
                  <a:avLst/>
                  <a:gdLst/>
                  <a:ahLst/>
                  <a:cxnLst>
                    <a:cxn ang="0">
                      <a:pos x="47" y="0"/>
                    </a:cxn>
                    <a:cxn ang="0">
                      <a:pos x="25" y="9"/>
                    </a:cxn>
                    <a:cxn ang="0">
                      <a:pos x="19" y="23"/>
                    </a:cxn>
                    <a:cxn ang="0">
                      <a:pos x="0" y="39"/>
                    </a:cxn>
                    <a:cxn ang="0">
                      <a:pos x="10" y="51"/>
                    </a:cxn>
                    <a:cxn ang="0">
                      <a:pos x="35" y="39"/>
                    </a:cxn>
                    <a:cxn ang="0">
                      <a:pos x="44" y="49"/>
                    </a:cxn>
                    <a:cxn ang="0">
                      <a:pos x="47" y="23"/>
                    </a:cxn>
                    <a:cxn ang="0">
                      <a:pos x="47" y="0"/>
                    </a:cxn>
                  </a:cxnLst>
                  <a:rect l="0" t="0" r="r" b="b"/>
                  <a:pathLst>
                    <a:path w="48" h="52">
                      <a:moveTo>
                        <a:pt x="47" y="0"/>
                      </a:moveTo>
                      <a:lnTo>
                        <a:pt x="25" y="9"/>
                      </a:lnTo>
                      <a:lnTo>
                        <a:pt x="19" y="23"/>
                      </a:lnTo>
                      <a:lnTo>
                        <a:pt x="0" y="39"/>
                      </a:lnTo>
                      <a:lnTo>
                        <a:pt x="10" y="51"/>
                      </a:lnTo>
                      <a:lnTo>
                        <a:pt x="35" y="39"/>
                      </a:lnTo>
                      <a:lnTo>
                        <a:pt x="44" y="49"/>
                      </a:lnTo>
                      <a:lnTo>
                        <a:pt x="47" y="23"/>
                      </a:lnTo>
                      <a:lnTo>
                        <a:pt x="47" y="0"/>
                      </a:lnTo>
                    </a:path>
                  </a:pathLst>
                </a:custGeom>
                <a:solidFill>
                  <a:srgbClr val="978712"/>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91" name="Freeform 574"/>
                <p:cNvSpPr>
                  <a:spLocks/>
                </p:cNvSpPr>
                <p:nvPr/>
              </p:nvSpPr>
              <p:spPr bwMode="auto">
                <a:xfrm>
                  <a:off x="4892" y="3810"/>
                  <a:ext cx="43" cy="33"/>
                </a:xfrm>
                <a:custGeom>
                  <a:avLst/>
                  <a:gdLst/>
                  <a:ahLst/>
                  <a:cxnLst>
                    <a:cxn ang="0">
                      <a:pos x="39" y="0"/>
                    </a:cxn>
                    <a:cxn ang="0">
                      <a:pos x="22" y="4"/>
                    </a:cxn>
                    <a:cxn ang="0">
                      <a:pos x="17" y="4"/>
                    </a:cxn>
                    <a:cxn ang="0">
                      <a:pos x="0" y="23"/>
                    </a:cxn>
                    <a:cxn ang="0">
                      <a:pos x="8" y="32"/>
                    </a:cxn>
                    <a:cxn ang="0">
                      <a:pos x="31" y="23"/>
                    </a:cxn>
                    <a:cxn ang="0">
                      <a:pos x="39" y="30"/>
                    </a:cxn>
                    <a:cxn ang="0">
                      <a:pos x="42" y="12"/>
                    </a:cxn>
                    <a:cxn ang="0">
                      <a:pos x="39" y="0"/>
                    </a:cxn>
                  </a:cxnLst>
                  <a:rect l="0" t="0" r="r" b="b"/>
                  <a:pathLst>
                    <a:path w="43" h="33">
                      <a:moveTo>
                        <a:pt x="39" y="0"/>
                      </a:moveTo>
                      <a:lnTo>
                        <a:pt x="22" y="4"/>
                      </a:lnTo>
                      <a:lnTo>
                        <a:pt x="17" y="4"/>
                      </a:lnTo>
                      <a:lnTo>
                        <a:pt x="0" y="23"/>
                      </a:lnTo>
                      <a:lnTo>
                        <a:pt x="8" y="32"/>
                      </a:lnTo>
                      <a:lnTo>
                        <a:pt x="31" y="23"/>
                      </a:lnTo>
                      <a:lnTo>
                        <a:pt x="39" y="30"/>
                      </a:lnTo>
                      <a:lnTo>
                        <a:pt x="42" y="12"/>
                      </a:lnTo>
                      <a:lnTo>
                        <a:pt x="39" y="0"/>
                      </a:lnTo>
                    </a:path>
                  </a:pathLst>
                </a:custGeom>
                <a:solidFill>
                  <a:srgbClr val="978712"/>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92" name="Freeform 575"/>
                <p:cNvSpPr>
                  <a:spLocks/>
                </p:cNvSpPr>
                <p:nvPr/>
              </p:nvSpPr>
              <p:spPr bwMode="auto">
                <a:xfrm>
                  <a:off x="4996" y="3627"/>
                  <a:ext cx="42" cy="52"/>
                </a:xfrm>
                <a:custGeom>
                  <a:avLst/>
                  <a:gdLst/>
                  <a:ahLst/>
                  <a:cxnLst>
                    <a:cxn ang="0">
                      <a:pos x="41" y="0"/>
                    </a:cxn>
                    <a:cxn ang="0">
                      <a:pos x="19" y="10"/>
                    </a:cxn>
                    <a:cxn ang="0">
                      <a:pos x="13" y="10"/>
                    </a:cxn>
                    <a:cxn ang="0">
                      <a:pos x="0" y="48"/>
                    </a:cxn>
                    <a:cxn ang="0">
                      <a:pos x="3" y="51"/>
                    </a:cxn>
                    <a:cxn ang="0">
                      <a:pos x="29" y="38"/>
                    </a:cxn>
                    <a:cxn ang="0">
                      <a:pos x="38" y="48"/>
                    </a:cxn>
                    <a:cxn ang="0">
                      <a:pos x="41" y="22"/>
                    </a:cxn>
                    <a:cxn ang="0">
                      <a:pos x="41" y="0"/>
                    </a:cxn>
                  </a:cxnLst>
                  <a:rect l="0" t="0" r="r" b="b"/>
                  <a:pathLst>
                    <a:path w="42" h="52">
                      <a:moveTo>
                        <a:pt x="41" y="0"/>
                      </a:moveTo>
                      <a:lnTo>
                        <a:pt x="19" y="10"/>
                      </a:lnTo>
                      <a:lnTo>
                        <a:pt x="13" y="10"/>
                      </a:lnTo>
                      <a:lnTo>
                        <a:pt x="0" y="48"/>
                      </a:lnTo>
                      <a:lnTo>
                        <a:pt x="3" y="51"/>
                      </a:lnTo>
                      <a:lnTo>
                        <a:pt x="29" y="38"/>
                      </a:lnTo>
                      <a:lnTo>
                        <a:pt x="38" y="48"/>
                      </a:lnTo>
                      <a:lnTo>
                        <a:pt x="41" y="22"/>
                      </a:lnTo>
                      <a:lnTo>
                        <a:pt x="41" y="0"/>
                      </a:lnTo>
                    </a:path>
                  </a:pathLst>
                </a:custGeom>
                <a:solidFill>
                  <a:srgbClr val="7144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93" name="Freeform 576"/>
                <p:cNvSpPr>
                  <a:spLocks/>
                </p:cNvSpPr>
                <p:nvPr/>
              </p:nvSpPr>
              <p:spPr bwMode="auto">
                <a:xfrm>
                  <a:off x="4962" y="3785"/>
                  <a:ext cx="34" cy="39"/>
                </a:xfrm>
                <a:custGeom>
                  <a:avLst/>
                  <a:gdLst/>
                  <a:ahLst/>
                  <a:cxnLst>
                    <a:cxn ang="0">
                      <a:pos x="34" y="34"/>
                    </a:cxn>
                    <a:cxn ang="0">
                      <a:pos x="30" y="20"/>
                    </a:cxn>
                    <a:cxn ang="0">
                      <a:pos x="30" y="14"/>
                    </a:cxn>
                    <a:cxn ang="0">
                      <a:pos x="9" y="0"/>
                    </a:cxn>
                    <a:cxn ang="0">
                      <a:pos x="0" y="7"/>
                    </a:cxn>
                    <a:cxn ang="0">
                      <a:pos x="9" y="27"/>
                    </a:cxn>
                    <a:cxn ang="0">
                      <a:pos x="2" y="34"/>
                    </a:cxn>
                    <a:cxn ang="0">
                      <a:pos x="21" y="37"/>
                    </a:cxn>
                    <a:cxn ang="0">
                      <a:pos x="34" y="34"/>
                    </a:cxn>
                  </a:cxnLst>
                  <a:rect l="0" t="0" r="r" b="b"/>
                  <a:pathLst>
                    <a:path w="35" h="38">
                      <a:moveTo>
                        <a:pt x="34" y="34"/>
                      </a:moveTo>
                      <a:lnTo>
                        <a:pt x="30" y="20"/>
                      </a:lnTo>
                      <a:lnTo>
                        <a:pt x="30" y="14"/>
                      </a:lnTo>
                      <a:lnTo>
                        <a:pt x="9" y="0"/>
                      </a:lnTo>
                      <a:lnTo>
                        <a:pt x="0" y="7"/>
                      </a:lnTo>
                      <a:lnTo>
                        <a:pt x="9" y="27"/>
                      </a:lnTo>
                      <a:lnTo>
                        <a:pt x="2" y="34"/>
                      </a:lnTo>
                      <a:lnTo>
                        <a:pt x="21" y="37"/>
                      </a:lnTo>
                      <a:lnTo>
                        <a:pt x="34" y="34"/>
                      </a:lnTo>
                    </a:path>
                  </a:pathLst>
                </a:custGeom>
                <a:solidFill>
                  <a:srgbClr val="7144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94" name="Freeform 577"/>
                <p:cNvSpPr>
                  <a:spLocks/>
                </p:cNvSpPr>
                <p:nvPr/>
              </p:nvSpPr>
              <p:spPr bwMode="auto">
                <a:xfrm>
                  <a:off x="4952" y="3710"/>
                  <a:ext cx="39" cy="34"/>
                </a:xfrm>
                <a:custGeom>
                  <a:avLst/>
                  <a:gdLst/>
                  <a:ahLst/>
                  <a:cxnLst>
                    <a:cxn ang="0">
                      <a:pos x="3" y="33"/>
                    </a:cxn>
                    <a:cxn ang="0">
                      <a:pos x="18" y="29"/>
                    </a:cxn>
                    <a:cxn ang="0">
                      <a:pos x="23" y="29"/>
                    </a:cxn>
                    <a:cxn ang="0">
                      <a:pos x="38" y="9"/>
                    </a:cxn>
                    <a:cxn ang="0">
                      <a:pos x="31" y="0"/>
                    </a:cxn>
                    <a:cxn ang="0">
                      <a:pos x="11" y="9"/>
                    </a:cxn>
                    <a:cxn ang="0">
                      <a:pos x="3" y="2"/>
                    </a:cxn>
                    <a:cxn ang="0">
                      <a:pos x="0" y="20"/>
                    </a:cxn>
                    <a:cxn ang="0">
                      <a:pos x="3" y="33"/>
                    </a:cxn>
                  </a:cxnLst>
                  <a:rect l="0" t="0" r="r" b="b"/>
                  <a:pathLst>
                    <a:path w="39" h="34">
                      <a:moveTo>
                        <a:pt x="3" y="33"/>
                      </a:moveTo>
                      <a:lnTo>
                        <a:pt x="18" y="29"/>
                      </a:lnTo>
                      <a:lnTo>
                        <a:pt x="23" y="29"/>
                      </a:lnTo>
                      <a:lnTo>
                        <a:pt x="38" y="9"/>
                      </a:lnTo>
                      <a:lnTo>
                        <a:pt x="31" y="0"/>
                      </a:lnTo>
                      <a:lnTo>
                        <a:pt x="11" y="9"/>
                      </a:lnTo>
                      <a:lnTo>
                        <a:pt x="3" y="2"/>
                      </a:lnTo>
                      <a:lnTo>
                        <a:pt x="0" y="20"/>
                      </a:lnTo>
                      <a:lnTo>
                        <a:pt x="3" y="33"/>
                      </a:lnTo>
                    </a:path>
                  </a:pathLst>
                </a:custGeom>
                <a:solidFill>
                  <a:srgbClr val="7144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nvGrpSpPr>
                <p:cNvPr id="295" name="Group 578"/>
                <p:cNvGrpSpPr>
                  <a:grpSpLocks/>
                </p:cNvGrpSpPr>
                <p:nvPr/>
              </p:nvGrpSpPr>
              <p:grpSpPr bwMode="auto">
                <a:xfrm>
                  <a:off x="4966" y="3525"/>
                  <a:ext cx="88" cy="28"/>
                  <a:chOff x="4966" y="3525"/>
                  <a:chExt cx="88" cy="28"/>
                </a:xfrm>
              </p:grpSpPr>
              <p:sp>
                <p:nvSpPr>
                  <p:cNvPr id="296" name="Freeform 579"/>
                  <p:cNvSpPr>
                    <a:spLocks/>
                  </p:cNvSpPr>
                  <p:nvPr/>
                </p:nvSpPr>
                <p:spPr bwMode="auto">
                  <a:xfrm>
                    <a:off x="4969" y="3529"/>
                    <a:ext cx="79" cy="17"/>
                  </a:xfrm>
                  <a:custGeom>
                    <a:avLst/>
                    <a:gdLst/>
                    <a:ahLst/>
                    <a:cxnLst>
                      <a:cxn ang="0">
                        <a:pos x="0" y="14"/>
                      </a:cxn>
                      <a:cxn ang="0">
                        <a:pos x="74" y="16"/>
                      </a:cxn>
                      <a:cxn ang="0">
                        <a:pos x="76" y="0"/>
                      </a:cxn>
                      <a:cxn ang="0">
                        <a:pos x="24" y="0"/>
                      </a:cxn>
                      <a:cxn ang="0">
                        <a:pos x="24" y="14"/>
                      </a:cxn>
                      <a:cxn ang="0">
                        <a:pos x="0" y="14"/>
                      </a:cxn>
                    </a:cxnLst>
                    <a:rect l="0" t="0" r="r" b="b"/>
                    <a:pathLst>
                      <a:path w="77" h="17">
                        <a:moveTo>
                          <a:pt x="0" y="14"/>
                        </a:moveTo>
                        <a:lnTo>
                          <a:pt x="74" y="16"/>
                        </a:lnTo>
                        <a:lnTo>
                          <a:pt x="76" y="0"/>
                        </a:lnTo>
                        <a:lnTo>
                          <a:pt x="24" y="0"/>
                        </a:lnTo>
                        <a:lnTo>
                          <a:pt x="24" y="14"/>
                        </a:lnTo>
                        <a:lnTo>
                          <a:pt x="0" y="14"/>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97" name="Freeform 580"/>
                  <p:cNvSpPr>
                    <a:spLocks/>
                  </p:cNvSpPr>
                  <p:nvPr/>
                </p:nvSpPr>
                <p:spPr bwMode="auto">
                  <a:xfrm>
                    <a:off x="4966" y="3525"/>
                    <a:ext cx="88" cy="28"/>
                  </a:xfrm>
                  <a:custGeom>
                    <a:avLst/>
                    <a:gdLst/>
                    <a:ahLst/>
                    <a:cxnLst>
                      <a:cxn ang="0">
                        <a:pos x="0" y="24"/>
                      </a:cxn>
                      <a:cxn ang="0">
                        <a:pos x="83" y="27"/>
                      </a:cxn>
                      <a:cxn ang="0">
                        <a:pos x="87" y="0"/>
                      </a:cxn>
                      <a:cxn ang="0">
                        <a:pos x="29" y="0"/>
                      </a:cxn>
                      <a:cxn ang="0">
                        <a:pos x="29" y="24"/>
                      </a:cxn>
                    </a:cxnLst>
                    <a:rect l="0" t="0" r="r" b="b"/>
                    <a:pathLst>
                      <a:path w="88" h="28">
                        <a:moveTo>
                          <a:pt x="0" y="24"/>
                        </a:moveTo>
                        <a:lnTo>
                          <a:pt x="83" y="27"/>
                        </a:lnTo>
                        <a:lnTo>
                          <a:pt x="87" y="0"/>
                        </a:lnTo>
                        <a:lnTo>
                          <a:pt x="29" y="0"/>
                        </a:lnTo>
                        <a:lnTo>
                          <a:pt x="29" y="24"/>
                        </a:lnTo>
                      </a:path>
                    </a:pathLst>
                  </a:custGeom>
                  <a:noFill/>
                  <a:ln w="12700" cap="rnd" cmpd="sng">
                    <a:solidFill>
                      <a:srgbClr val="000000"/>
                    </a:solidFill>
                    <a:prstDash val="solid"/>
                    <a:round/>
                    <a:headEnd type="none" w="med" len="med"/>
                    <a:tailEnd type="none" w="med" len="me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grpSp>
        </p:grpSp>
        <p:grpSp>
          <p:nvGrpSpPr>
            <p:cNvPr id="13" name="Group 74"/>
            <p:cNvGrpSpPr/>
            <p:nvPr/>
          </p:nvGrpSpPr>
          <p:grpSpPr>
            <a:xfrm flipH="1">
              <a:off x="3745100" y="3029581"/>
              <a:ext cx="227188" cy="261242"/>
              <a:chOff x="1087823" y="6164321"/>
              <a:chExt cx="538279" cy="462460"/>
            </a:xfrm>
          </p:grpSpPr>
          <p:pic>
            <p:nvPicPr>
              <p:cNvPr id="186" name="Picture 12" descr="C:\Users\simmonsh\AppData\Local\Microsoft\Windows\Temporary Internet Files\Content.IE5\NT1ON4OJ\MC900441338[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336540" y="6164321"/>
                <a:ext cx="289562" cy="319585"/>
              </a:xfrm>
              <a:prstGeom prst="rect">
                <a:avLst/>
              </a:prstGeom>
              <a:noFill/>
            </p:spPr>
          </p:pic>
          <p:grpSp>
            <p:nvGrpSpPr>
              <p:cNvPr id="187" name="Group 418"/>
              <p:cNvGrpSpPr>
                <a:grpSpLocks/>
              </p:cNvGrpSpPr>
              <p:nvPr/>
            </p:nvGrpSpPr>
            <p:grpSpPr bwMode="auto">
              <a:xfrm flipH="1">
                <a:off x="1087817" y="6180121"/>
                <a:ext cx="425666" cy="446702"/>
                <a:chOff x="4863" y="3525"/>
                <a:chExt cx="226" cy="323"/>
              </a:xfrm>
              <a:effectLst>
                <a:outerShdw blurRad="76200" dist="12700" dir="8100000" sy="-23000" kx="800400" algn="br" rotWithShape="0">
                  <a:prstClr val="black">
                    <a:alpha val="20000"/>
                  </a:prstClr>
                </a:outerShdw>
              </a:effectLst>
            </p:grpSpPr>
            <p:grpSp>
              <p:nvGrpSpPr>
                <p:cNvPr id="188" name="Group 463"/>
                <p:cNvGrpSpPr>
                  <a:grpSpLocks/>
                </p:cNvGrpSpPr>
                <p:nvPr/>
              </p:nvGrpSpPr>
              <p:grpSpPr bwMode="auto">
                <a:xfrm>
                  <a:off x="4863" y="3669"/>
                  <a:ext cx="81" cy="44"/>
                  <a:chOff x="4863" y="3669"/>
                  <a:chExt cx="81" cy="44"/>
                </a:xfrm>
              </p:grpSpPr>
              <p:sp>
                <p:nvSpPr>
                  <p:cNvPr id="266" name="Line 484"/>
                  <p:cNvSpPr>
                    <a:spLocks noChangeShapeType="1"/>
                  </p:cNvSpPr>
                  <p:nvPr/>
                </p:nvSpPr>
                <p:spPr bwMode="auto">
                  <a:xfrm>
                    <a:off x="4863" y="3705"/>
                    <a:ext cx="25" cy="8"/>
                  </a:xfrm>
                  <a:prstGeom prst="line">
                    <a:avLst/>
                  </a:prstGeom>
                  <a:noFill/>
                  <a:ln w="12700">
                    <a:solidFill>
                      <a:srgbClr val="808080"/>
                    </a:solidFill>
                    <a:round/>
                    <a:headEnd/>
                    <a:tailEnd/>
                  </a:ln>
                  <a:effectLst/>
                </p:spPr>
                <p:txBody>
                  <a:bodyPr wrap="none" anchor="ct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67" name="Line 485"/>
                  <p:cNvSpPr>
                    <a:spLocks noChangeShapeType="1"/>
                  </p:cNvSpPr>
                  <p:nvPr/>
                </p:nvSpPr>
                <p:spPr bwMode="auto">
                  <a:xfrm>
                    <a:off x="4871" y="3701"/>
                    <a:ext cx="26" cy="6"/>
                  </a:xfrm>
                  <a:prstGeom prst="line">
                    <a:avLst/>
                  </a:prstGeom>
                  <a:noFill/>
                  <a:ln w="12700">
                    <a:solidFill>
                      <a:srgbClr val="808080"/>
                    </a:solidFill>
                    <a:round/>
                    <a:headEnd/>
                    <a:tailEnd/>
                  </a:ln>
                  <a:effectLst/>
                </p:spPr>
                <p:txBody>
                  <a:bodyPr wrap="none" anchor="ct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68" name="Line 486"/>
                  <p:cNvSpPr>
                    <a:spLocks noChangeShapeType="1"/>
                  </p:cNvSpPr>
                  <p:nvPr/>
                </p:nvSpPr>
                <p:spPr bwMode="auto">
                  <a:xfrm>
                    <a:off x="4891" y="3695"/>
                    <a:ext cx="23" cy="7"/>
                  </a:xfrm>
                  <a:prstGeom prst="line">
                    <a:avLst/>
                  </a:prstGeom>
                  <a:noFill/>
                  <a:ln w="12700">
                    <a:solidFill>
                      <a:srgbClr val="808080"/>
                    </a:solidFill>
                    <a:round/>
                    <a:headEnd/>
                    <a:tailEnd/>
                  </a:ln>
                  <a:effectLst/>
                </p:spPr>
                <p:txBody>
                  <a:bodyPr wrap="none" anchor="ct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69" name="Line 490"/>
                  <p:cNvSpPr>
                    <a:spLocks noChangeShapeType="1"/>
                  </p:cNvSpPr>
                  <p:nvPr/>
                </p:nvSpPr>
                <p:spPr bwMode="auto">
                  <a:xfrm>
                    <a:off x="4926" y="3683"/>
                    <a:ext cx="18" cy="3"/>
                  </a:xfrm>
                  <a:prstGeom prst="line">
                    <a:avLst/>
                  </a:prstGeom>
                  <a:noFill/>
                  <a:ln w="12700">
                    <a:solidFill>
                      <a:srgbClr val="808080"/>
                    </a:solidFill>
                    <a:round/>
                    <a:headEnd/>
                    <a:tailEnd/>
                  </a:ln>
                  <a:effectLst/>
                </p:spPr>
                <p:txBody>
                  <a:bodyPr wrap="none" anchor="ct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70" name="Line 496"/>
                  <p:cNvSpPr>
                    <a:spLocks noChangeShapeType="1"/>
                  </p:cNvSpPr>
                  <p:nvPr/>
                </p:nvSpPr>
                <p:spPr bwMode="auto">
                  <a:xfrm>
                    <a:off x="4906" y="3669"/>
                    <a:ext cx="3" cy="3"/>
                  </a:xfrm>
                  <a:prstGeom prst="line">
                    <a:avLst/>
                  </a:prstGeom>
                  <a:noFill/>
                  <a:ln w="12700">
                    <a:solidFill>
                      <a:srgbClr val="808080"/>
                    </a:solidFill>
                    <a:round/>
                    <a:headEnd/>
                    <a:tailEnd/>
                  </a:ln>
                  <a:effectLst/>
                </p:spPr>
                <p:txBody>
                  <a:bodyPr wrap="none" anchor="ct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grpSp>
              <p:nvGrpSpPr>
                <p:cNvPr id="189" name="Group 497"/>
                <p:cNvGrpSpPr>
                  <a:grpSpLocks/>
                </p:cNvGrpSpPr>
                <p:nvPr/>
              </p:nvGrpSpPr>
              <p:grpSpPr bwMode="auto">
                <a:xfrm>
                  <a:off x="4867" y="3758"/>
                  <a:ext cx="200" cy="90"/>
                  <a:chOff x="4867" y="3758"/>
                  <a:chExt cx="200" cy="90"/>
                </a:xfrm>
              </p:grpSpPr>
              <p:grpSp>
                <p:nvGrpSpPr>
                  <p:cNvPr id="258" name="Group 498"/>
                  <p:cNvGrpSpPr>
                    <a:grpSpLocks/>
                  </p:cNvGrpSpPr>
                  <p:nvPr/>
                </p:nvGrpSpPr>
                <p:grpSpPr bwMode="auto">
                  <a:xfrm>
                    <a:off x="4867" y="3758"/>
                    <a:ext cx="200" cy="90"/>
                    <a:chOff x="4867" y="3758"/>
                    <a:chExt cx="200" cy="90"/>
                  </a:xfrm>
                </p:grpSpPr>
                <p:sp>
                  <p:nvSpPr>
                    <p:cNvPr id="264" name="Freeform 499"/>
                    <p:cNvSpPr>
                      <a:spLocks/>
                    </p:cNvSpPr>
                    <p:nvPr/>
                  </p:nvSpPr>
                  <p:spPr bwMode="auto">
                    <a:xfrm>
                      <a:off x="4870" y="3762"/>
                      <a:ext cx="187" cy="79"/>
                    </a:xfrm>
                    <a:custGeom>
                      <a:avLst/>
                      <a:gdLst/>
                      <a:ahLst/>
                      <a:cxnLst>
                        <a:cxn ang="0">
                          <a:pos x="17" y="78"/>
                        </a:cxn>
                        <a:cxn ang="0">
                          <a:pos x="1" y="77"/>
                        </a:cxn>
                        <a:cxn ang="0">
                          <a:pos x="0" y="59"/>
                        </a:cxn>
                        <a:cxn ang="0">
                          <a:pos x="1" y="46"/>
                        </a:cxn>
                        <a:cxn ang="0">
                          <a:pos x="9" y="38"/>
                        </a:cxn>
                        <a:cxn ang="0">
                          <a:pos x="19" y="33"/>
                        </a:cxn>
                        <a:cxn ang="0">
                          <a:pos x="42" y="24"/>
                        </a:cxn>
                        <a:cxn ang="0">
                          <a:pos x="73" y="18"/>
                        </a:cxn>
                        <a:cxn ang="0">
                          <a:pos x="81" y="17"/>
                        </a:cxn>
                        <a:cxn ang="0">
                          <a:pos x="85" y="18"/>
                        </a:cxn>
                        <a:cxn ang="0">
                          <a:pos x="86" y="16"/>
                        </a:cxn>
                        <a:cxn ang="0">
                          <a:pos x="87" y="13"/>
                        </a:cxn>
                        <a:cxn ang="0">
                          <a:pos x="90" y="15"/>
                        </a:cxn>
                        <a:cxn ang="0">
                          <a:pos x="94" y="15"/>
                        </a:cxn>
                        <a:cxn ang="0">
                          <a:pos x="94" y="12"/>
                        </a:cxn>
                        <a:cxn ang="0">
                          <a:pos x="96" y="10"/>
                        </a:cxn>
                        <a:cxn ang="0">
                          <a:pos x="99" y="10"/>
                        </a:cxn>
                        <a:cxn ang="0">
                          <a:pos x="103" y="10"/>
                        </a:cxn>
                        <a:cxn ang="0">
                          <a:pos x="103" y="7"/>
                        </a:cxn>
                        <a:cxn ang="0">
                          <a:pos x="105" y="0"/>
                        </a:cxn>
                        <a:cxn ang="0">
                          <a:pos x="182" y="1"/>
                        </a:cxn>
                        <a:cxn ang="0">
                          <a:pos x="182" y="10"/>
                        </a:cxn>
                        <a:cxn ang="0">
                          <a:pos x="183" y="16"/>
                        </a:cxn>
                        <a:cxn ang="0">
                          <a:pos x="183" y="21"/>
                        </a:cxn>
                        <a:cxn ang="0">
                          <a:pos x="186" y="27"/>
                        </a:cxn>
                        <a:cxn ang="0">
                          <a:pos x="186" y="35"/>
                        </a:cxn>
                        <a:cxn ang="0">
                          <a:pos x="186" y="41"/>
                        </a:cxn>
                        <a:cxn ang="0">
                          <a:pos x="183" y="48"/>
                        </a:cxn>
                        <a:cxn ang="0">
                          <a:pos x="181" y="52"/>
                        </a:cxn>
                        <a:cxn ang="0">
                          <a:pos x="177" y="54"/>
                        </a:cxn>
                        <a:cxn ang="0">
                          <a:pos x="172" y="55"/>
                        </a:cxn>
                        <a:cxn ang="0">
                          <a:pos x="164" y="56"/>
                        </a:cxn>
                        <a:cxn ang="0">
                          <a:pos x="162" y="61"/>
                        </a:cxn>
                        <a:cxn ang="0">
                          <a:pos x="156" y="63"/>
                        </a:cxn>
                        <a:cxn ang="0">
                          <a:pos x="150" y="67"/>
                        </a:cxn>
                        <a:cxn ang="0">
                          <a:pos x="144" y="69"/>
                        </a:cxn>
                        <a:cxn ang="0">
                          <a:pos x="132" y="69"/>
                        </a:cxn>
                        <a:cxn ang="0">
                          <a:pos x="122" y="69"/>
                        </a:cxn>
                        <a:cxn ang="0">
                          <a:pos x="114" y="69"/>
                        </a:cxn>
                        <a:cxn ang="0">
                          <a:pos x="108" y="69"/>
                        </a:cxn>
                        <a:cxn ang="0">
                          <a:pos x="103" y="72"/>
                        </a:cxn>
                        <a:cxn ang="0">
                          <a:pos x="92" y="71"/>
                        </a:cxn>
                        <a:cxn ang="0">
                          <a:pos x="53" y="77"/>
                        </a:cxn>
                        <a:cxn ang="0">
                          <a:pos x="36" y="78"/>
                        </a:cxn>
                        <a:cxn ang="0">
                          <a:pos x="17" y="78"/>
                        </a:cxn>
                      </a:cxnLst>
                      <a:rect l="0" t="0" r="r" b="b"/>
                      <a:pathLst>
                        <a:path w="187" h="79">
                          <a:moveTo>
                            <a:pt x="17" y="78"/>
                          </a:moveTo>
                          <a:lnTo>
                            <a:pt x="1" y="77"/>
                          </a:lnTo>
                          <a:lnTo>
                            <a:pt x="0" y="59"/>
                          </a:lnTo>
                          <a:lnTo>
                            <a:pt x="1" y="46"/>
                          </a:lnTo>
                          <a:lnTo>
                            <a:pt x="9" y="38"/>
                          </a:lnTo>
                          <a:lnTo>
                            <a:pt x="19" y="33"/>
                          </a:lnTo>
                          <a:lnTo>
                            <a:pt x="42" y="24"/>
                          </a:lnTo>
                          <a:lnTo>
                            <a:pt x="73" y="18"/>
                          </a:lnTo>
                          <a:lnTo>
                            <a:pt x="81" y="17"/>
                          </a:lnTo>
                          <a:lnTo>
                            <a:pt x="85" y="18"/>
                          </a:lnTo>
                          <a:lnTo>
                            <a:pt x="86" y="16"/>
                          </a:lnTo>
                          <a:lnTo>
                            <a:pt x="87" y="13"/>
                          </a:lnTo>
                          <a:lnTo>
                            <a:pt x="90" y="15"/>
                          </a:lnTo>
                          <a:lnTo>
                            <a:pt x="94" y="15"/>
                          </a:lnTo>
                          <a:lnTo>
                            <a:pt x="94" y="12"/>
                          </a:lnTo>
                          <a:lnTo>
                            <a:pt x="96" y="10"/>
                          </a:lnTo>
                          <a:lnTo>
                            <a:pt x="99" y="10"/>
                          </a:lnTo>
                          <a:lnTo>
                            <a:pt x="103" y="10"/>
                          </a:lnTo>
                          <a:lnTo>
                            <a:pt x="103" y="7"/>
                          </a:lnTo>
                          <a:lnTo>
                            <a:pt x="105" y="0"/>
                          </a:lnTo>
                          <a:lnTo>
                            <a:pt x="182" y="1"/>
                          </a:lnTo>
                          <a:lnTo>
                            <a:pt x="182" y="10"/>
                          </a:lnTo>
                          <a:lnTo>
                            <a:pt x="183" y="16"/>
                          </a:lnTo>
                          <a:lnTo>
                            <a:pt x="183" y="21"/>
                          </a:lnTo>
                          <a:lnTo>
                            <a:pt x="186" y="27"/>
                          </a:lnTo>
                          <a:lnTo>
                            <a:pt x="186" y="35"/>
                          </a:lnTo>
                          <a:lnTo>
                            <a:pt x="186" y="41"/>
                          </a:lnTo>
                          <a:lnTo>
                            <a:pt x="183" y="48"/>
                          </a:lnTo>
                          <a:lnTo>
                            <a:pt x="181" y="52"/>
                          </a:lnTo>
                          <a:lnTo>
                            <a:pt x="177" y="54"/>
                          </a:lnTo>
                          <a:lnTo>
                            <a:pt x="172" y="55"/>
                          </a:lnTo>
                          <a:lnTo>
                            <a:pt x="164" y="56"/>
                          </a:lnTo>
                          <a:lnTo>
                            <a:pt x="162" y="61"/>
                          </a:lnTo>
                          <a:lnTo>
                            <a:pt x="156" y="63"/>
                          </a:lnTo>
                          <a:lnTo>
                            <a:pt x="150" y="67"/>
                          </a:lnTo>
                          <a:lnTo>
                            <a:pt x="144" y="69"/>
                          </a:lnTo>
                          <a:lnTo>
                            <a:pt x="132" y="69"/>
                          </a:lnTo>
                          <a:lnTo>
                            <a:pt x="122" y="69"/>
                          </a:lnTo>
                          <a:lnTo>
                            <a:pt x="114" y="69"/>
                          </a:lnTo>
                          <a:lnTo>
                            <a:pt x="108" y="69"/>
                          </a:lnTo>
                          <a:lnTo>
                            <a:pt x="103" y="72"/>
                          </a:lnTo>
                          <a:lnTo>
                            <a:pt x="92" y="71"/>
                          </a:lnTo>
                          <a:lnTo>
                            <a:pt x="53" y="77"/>
                          </a:lnTo>
                          <a:lnTo>
                            <a:pt x="36" y="78"/>
                          </a:lnTo>
                          <a:lnTo>
                            <a:pt x="17" y="78"/>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65" name="Freeform 500"/>
                    <p:cNvSpPr>
                      <a:spLocks/>
                    </p:cNvSpPr>
                    <p:nvPr/>
                  </p:nvSpPr>
                  <p:spPr bwMode="auto">
                    <a:xfrm>
                      <a:off x="4867" y="3758"/>
                      <a:ext cx="200" cy="90"/>
                    </a:xfrm>
                    <a:custGeom>
                      <a:avLst/>
                      <a:gdLst/>
                      <a:ahLst/>
                      <a:cxnLst>
                        <a:cxn ang="0">
                          <a:pos x="16" y="89"/>
                        </a:cxn>
                        <a:cxn ang="0">
                          <a:pos x="0" y="86"/>
                        </a:cxn>
                        <a:cxn ang="0">
                          <a:pos x="0" y="67"/>
                        </a:cxn>
                        <a:cxn ang="0">
                          <a:pos x="0" y="52"/>
                        </a:cxn>
                        <a:cxn ang="0">
                          <a:pos x="10" y="42"/>
                        </a:cxn>
                        <a:cxn ang="0">
                          <a:pos x="21" y="38"/>
                        </a:cxn>
                        <a:cxn ang="0">
                          <a:pos x="44" y="29"/>
                        </a:cxn>
                        <a:cxn ang="0">
                          <a:pos x="78" y="21"/>
                        </a:cxn>
                        <a:cxn ang="0">
                          <a:pos x="85" y="19"/>
                        </a:cxn>
                        <a:cxn ang="0">
                          <a:pos x="91" y="21"/>
                        </a:cxn>
                        <a:cxn ang="0">
                          <a:pos x="91" y="19"/>
                        </a:cxn>
                        <a:cxn ang="0">
                          <a:pos x="93" y="16"/>
                        </a:cxn>
                        <a:cxn ang="0">
                          <a:pos x="96" y="18"/>
                        </a:cxn>
                        <a:cxn ang="0">
                          <a:pos x="99" y="18"/>
                        </a:cxn>
                        <a:cxn ang="0">
                          <a:pos x="100" y="14"/>
                        </a:cxn>
                        <a:cxn ang="0">
                          <a:pos x="103" y="12"/>
                        </a:cxn>
                        <a:cxn ang="0">
                          <a:pos x="106" y="11"/>
                        </a:cxn>
                        <a:cxn ang="0">
                          <a:pos x="108" y="11"/>
                        </a:cxn>
                        <a:cxn ang="0">
                          <a:pos x="108" y="8"/>
                        </a:cxn>
                        <a:cxn ang="0">
                          <a:pos x="113" y="0"/>
                        </a:cxn>
                        <a:cxn ang="0">
                          <a:pos x="195" y="3"/>
                        </a:cxn>
                        <a:cxn ang="0">
                          <a:pos x="195" y="11"/>
                        </a:cxn>
                        <a:cxn ang="0">
                          <a:pos x="196" y="19"/>
                        </a:cxn>
                        <a:cxn ang="0">
                          <a:pos x="196" y="23"/>
                        </a:cxn>
                        <a:cxn ang="0">
                          <a:pos x="198" y="30"/>
                        </a:cxn>
                        <a:cxn ang="0">
                          <a:pos x="199" y="41"/>
                        </a:cxn>
                        <a:cxn ang="0">
                          <a:pos x="198" y="48"/>
                        </a:cxn>
                        <a:cxn ang="0">
                          <a:pos x="196" y="53"/>
                        </a:cxn>
                        <a:cxn ang="0">
                          <a:pos x="192" y="59"/>
                        </a:cxn>
                        <a:cxn ang="0">
                          <a:pos x="188" y="60"/>
                        </a:cxn>
                        <a:cxn ang="0">
                          <a:pos x="183" y="63"/>
                        </a:cxn>
                        <a:cxn ang="0">
                          <a:pos x="176" y="64"/>
                        </a:cxn>
                        <a:cxn ang="0">
                          <a:pos x="172" y="70"/>
                        </a:cxn>
                        <a:cxn ang="0">
                          <a:pos x="167" y="73"/>
                        </a:cxn>
                        <a:cxn ang="0">
                          <a:pos x="161" y="75"/>
                        </a:cxn>
                        <a:cxn ang="0">
                          <a:pos x="154" y="78"/>
                        </a:cxn>
                        <a:cxn ang="0">
                          <a:pos x="141" y="79"/>
                        </a:cxn>
                        <a:cxn ang="0">
                          <a:pos x="129" y="79"/>
                        </a:cxn>
                        <a:cxn ang="0">
                          <a:pos x="122" y="79"/>
                        </a:cxn>
                        <a:cxn ang="0">
                          <a:pos x="115" y="78"/>
                        </a:cxn>
                        <a:cxn ang="0">
                          <a:pos x="108" y="81"/>
                        </a:cxn>
                        <a:cxn ang="0">
                          <a:pos x="99" y="79"/>
                        </a:cxn>
                        <a:cxn ang="0">
                          <a:pos x="55" y="86"/>
                        </a:cxn>
                        <a:cxn ang="0">
                          <a:pos x="37" y="89"/>
                        </a:cxn>
                        <a:cxn ang="0">
                          <a:pos x="16" y="89"/>
                        </a:cxn>
                      </a:cxnLst>
                      <a:rect l="0" t="0" r="r" b="b"/>
                      <a:pathLst>
                        <a:path w="200" h="90">
                          <a:moveTo>
                            <a:pt x="16" y="89"/>
                          </a:moveTo>
                          <a:lnTo>
                            <a:pt x="0" y="86"/>
                          </a:lnTo>
                          <a:lnTo>
                            <a:pt x="0" y="67"/>
                          </a:lnTo>
                          <a:lnTo>
                            <a:pt x="0" y="52"/>
                          </a:lnTo>
                          <a:lnTo>
                            <a:pt x="10" y="42"/>
                          </a:lnTo>
                          <a:lnTo>
                            <a:pt x="21" y="38"/>
                          </a:lnTo>
                          <a:lnTo>
                            <a:pt x="44" y="29"/>
                          </a:lnTo>
                          <a:lnTo>
                            <a:pt x="78" y="21"/>
                          </a:lnTo>
                          <a:lnTo>
                            <a:pt x="85" y="19"/>
                          </a:lnTo>
                          <a:lnTo>
                            <a:pt x="91" y="21"/>
                          </a:lnTo>
                          <a:lnTo>
                            <a:pt x="91" y="19"/>
                          </a:lnTo>
                          <a:lnTo>
                            <a:pt x="93" y="16"/>
                          </a:lnTo>
                          <a:lnTo>
                            <a:pt x="96" y="18"/>
                          </a:lnTo>
                          <a:lnTo>
                            <a:pt x="99" y="18"/>
                          </a:lnTo>
                          <a:lnTo>
                            <a:pt x="100" y="14"/>
                          </a:lnTo>
                          <a:lnTo>
                            <a:pt x="103" y="12"/>
                          </a:lnTo>
                          <a:lnTo>
                            <a:pt x="106" y="11"/>
                          </a:lnTo>
                          <a:lnTo>
                            <a:pt x="108" y="11"/>
                          </a:lnTo>
                          <a:lnTo>
                            <a:pt x="108" y="8"/>
                          </a:lnTo>
                          <a:lnTo>
                            <a:pt x="113" y="0"/>
                          </a:lnTo>
                          <a:lnTo>
                            <a:pt x="195" y="3"/>
                          </a:lnTo>
                          <a:lnTo>
                            <a:pt x="195" y="11"/>
                          </a:lnTo>
                          <a:lnTo>
                            <a:pt x="196" y="19"/>
                          </a:lnTo>
                          <a:lnTo>
                            <a:pt x="196" y="23"/>
                          </a:lnTo>
                          <a:lnTo>
                            <a:pt x="198" y="30"/>
                          </a:lnTo>
                          <a:lnTo>
                            <a:pt x="199" y="41"/>
                          </a:lnTo>
                          <a:lnTo>
                            <a:pt x="198" y="48"/>
                          </a:lnTo>
                          <a:lnTo>
                            <a:pt x="196" y="53"/>
                          </a:lnTo>
                          <a:lnTo>
                            <a:pt x="192" y="59"/>
                          </a:lnTo>
                          <a:lnTo>
                            <a:pt x="188" y="60"/>
                          </a:lnTo>
                          <a:lnTo>
                            <a:pt x="183" y="63"/>
                          </a:lnTo>
                          <a:lnTo>
                            <a:pt x="176" y="64"/>
                          </a:lnTo>
                          <a:lnTo>
                            <a:pt x="172" y="70"/>
                          </a:lnTo>
                          <a:lnTo>
                            <a:pt x="167" y="73"/>
                          </a:lnTo>
                          <a:lnTo>
                            <a:pt x="161" y="75"/>
                          </a:lnTo>
                          <a:lnTo>
                            <a:pt x="154" y="78"/>
                          </a:lnTo>
                          <a:lnTo>
                            <a:pt x="141" y="79"/>
                          </a:lnTo>
                          <a:lnTo>
                            <a:pt x="129" y="79"/>
                          </a:lnTo>
                          <a:lnTo>
                            <a:pt x="122" y="79"/>
                          </a:lnTo>
                          <a:lnTo>
                            <a:pt x="115" y="78"/>
                          </a:lnTo>
                          <a:lnTo>
                            <a:pt x="108" y="81"/>
                          </a:lnTo>
                          <a:lnTo>
                            <a:pt x="99" y="79"/>
                          </a:lnTo>
                          <a:lnTo>
                            <a:pt x="55" y="86"/>
                          </a:lnTo>
                          <a:lnTo>
                            <a:pt x="37" y="89"/>
                          </a:lnTo>
                          <a:lnTo>
                            <a:pt x="16" y="89"/>
                          </a:lnTo>
                        </a:path>
                      </a:pathLst>
                    </a:custGeom>
                    <a:noFill/>
                    <a:ln w="12700" cap="rnd" cmpd="sng">
                      <a:solidFill>
                        <a:srgbClr val="000000"/>
                      </a:solidFill>
                      <a:prstDash val="solid"/>
                      <a:round/>
                      <a:headEnd type="none" w="med" len="med"/>
                      <a:tailEnd type="none" w="med" len="me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sp>
                <p:nvSpPr>
                  <p:cNvPr id="259" name="Freeform 501"/>
                  <p:cNvSpPr>
                    <a:spLocks/>
                  </p:cNvSpPr>
                  <p:nvPr/>
                </p:nvSpPr>
                <p:spPr bwMode="auto">
                  <a:xfrm>
                    <a:off x="4872" y="3770"/>
                    <a:ext cx="185" cy="68"/>
                  </a:xfrm>
                  <a:custGeom>
                    <a:avLst/>
                    <a:gdLst/>
                    <a:ahLst/>
                    <a:cxnLst>
                      <a:cxn ang="0">
                        <a:pos x="179" y="7"/>
                      </a:cxn>
                      <a:cxn ang="0">
                        <a:pos x="184" y="16"/>
                      </a:cxn>
                      <a:cxn ang="0">
                        <a:pos x="180" y="41"/>
                      </a:cxn>
                      <a:cxn ang="0">
                        <a:pos x="170" y="41"/>
                      </a:cxn>
                      <a:cxn ang="0">
                        <a:pos x="158" y="51"/>
                      </a:cxn>
                      <a:cxn ang="0">
                        <a:pos x="133" y="58"/>
                      </a:cxn>
                      <a:cxn ang="0">
                        <a:pos x="107" y="58"/>
                      </a:cxn>
                      <a:cxn ang="0">
                        <a:pos x="117" y="47"/>
                      </a:cxn>
                      <a:cxn ang="0">
                        <a:pos x="104" y="56"/>
                      </a:cxn>
                      <a:cxn ang="0">
                        <a:pos x="91" y="59"/>
                      </a:cxn>
                      <a:cxn ang="0">
                        <a:pos x="100" y="54"/>
                      </a:cxn>
                      <a:cxn ang="0">
                        <a:pos x="86" y="60"/>
                      </a:cxn>
                      <a:cxn ang="0">
                        <a:pos x="44" y="65"/>
                      </a:cxn>
                      <a:cxn ang="0">
                        <a:pos x="45" y="60"/>
                      </a:cxn>
                      <a:cxn ang="0">
                        <a:pos x="44" y="59"/>
                      </a:cxn>
                      <a:cxn ang="0">
                        <a:pos x="30" y="66"/>
                      </a:cxn>
                      <a:cxn ang="0">
                        <a:pos x="42" y="54"/>
                      </a:cxn>
                      <a:cxn ang="0">
                        <a:pos x="27" y="62"/>
                      </a:cxn>
                      <a:cxn ang="0">
                        <a:pos x="19" y="60"/>
                      </a:cxn>
                      <a:cxn ang="0">
                        <a:pos x="17" y="60"/>
                      </a:cxn>
                      <a:cxn ang="0">
                        <a:pos x="5" y="65"/>
                      </a:cxn>
                      <a:cxn ang="0">
                        <a:pos x="0" y="54"/>
                      </a:cxn>
                      <a:cxn ang="0">
                        <a:pos x="5" y="35"/>
                      </a:cxn>
                      <a:cxn ang="0">
                        <a:pos x="27" y="25"/>
                      </a:cxn>
                      <a:cxn ang="0">
                        <a:pos x="72" y="12"/>
                      </a:cxn>
                      <a:cxn ang="0">
                        <a:pos x="86" y="16"/>
                      </a:cxn>
                      <a:cxn ang="0">
                        <a:pos x="95" y="18"/>
                      </a:cxn>
                      <a:cxn ang="0">
                        <a:pos x="86" y="11"/>
                      </a:cxn>
                      <a:cxn ang="0">
                        <a:pos x="90" y="8"/>
                      </a:cxn>
                      <a:cxn ang="0">
                        <a:pos x="97" y="13"/>
                      </a:cxn>
                      <a:cxn ang="0">
                        <a:pos x="97" y="11"/>
                      </a:cxn>
                      <a:cxn ang="0">
                        <a:pos x="95" y="5"/>
                      </a:cxn>
                      <a:cxn ang="0">
                        <a:pos x="108" y="8"/>
                      </a:cxn>
                      <a:cxn ang="0">
                        <a:pos x="107" y="5"/>
                      </a:cxn>
                      <a:cxn ang="0">
                        <a:pos x="104" y="0"/>
                      </a:cxn>
                      <a:cxn ang="0">
                        <a:pos x="116" y="5"/>
                      </a:cxn>
                      <a:cxn ang="0">
                        <a:pos x="136" y="8"/>
                      </a:cxn>
                      <a:cxn ang="0">
                        <a:pos x="142" y="2"/>
                      </a:cxn>
                      <a:cxn ang="0">
                        <a:pos x="147" y="8"/>
                      </a:cxn>
                      <a:cxn ang="0">
                        <a:pos x="157" y="5"/>
                      </a:cxn>
                      <a:cxn ang="0">
                        <a:pos x="162" y="11"/>
                      </a:cxn>
                      <a:cxn ang="0">
                        <a:pos x="176" y="8"/>
                      </a:cxn>
                      <a:cxn ang="0">
                        <a:pos x="179" y="2"/>
                      </a:cxn>
                    </a:cxnLst>
                    <a:rect l="0" t="0" r="r" b="b"/>
                    <a:pathLst>
                      <a:path w="185" h="68">
                        <a:moveTo>
                          <a:pt x="179" y="2"/>
                        </a:moveTo>
                        <a:lnTo>
                          <a:pt x="179" y="7"/>
                        </a:lnTo>
                        <a:lnTo>
                          <a:pt x="180" y="5"/>
                        </a:lnTo>
                        <a:lnTo>
                          <a:pt x="184" y="16"/>
                        </a:lnTo>
                        <a:lnTo>
                          <a:pt x="184" y="28"/>
                        </a:lnTo>
                        <a:lnTo>
                          <a:pt x="180" y="41"/>
                        </a:lnTo>
                        <a:lnTo>
                          <a:pt x="169" y="45"/>
                        </a:lnTo>
                        <a:lnTo>
                          <a:pt x="170" y="41"/>
                        </a:lnTo>
                        <a:lnTo>
                          <a:pt x="163" y="46"/>
                        </a:lnTo>
                        <a:lnTo>
                          <a:pt x="158" y="51"/>
                        </a:lnTo>
                        <a:lnTo>
                          <a:pt x="147" y="55"/>
                        </a:lnTo>
                        <a:lnTo>
                          <a:pt x="133" y="58"/>
                        </a:lnTo>
                        <a:lnTo>
                          <a:pt x="115" y="58"/>
                        </a:lnTo>
                        <a:lnTo>
                          <a:pt x="107" y="58"/>
                        </a:lnTo>
                        <a:lnTo>
                          <a:pt x="113" y="54"/>
                        </a:lnTo>
                        <a:lnTo>
                          <a:pt x="117" y="47"/>
                        </a:lnTo>
                        <a:lnTo>
                          <a:pt x="111" y="54"/>
                        </a:lnTo>
                        <a:lnTo>
                          <a:pt x="104" y="56"/>
                        </a:lnTo>
                        <a:lnTo>
                          <a:pt x="98" y="60"/>
                        </a:lnTo>
                        <a:lnTo>
                          <a:pt x="91" y="59"/>
                        </a:lnTo>
                        <a:lnTo>
                          <a:pt x="97" y="55"/>
                        </a:lnTo>
                        <a:lnTo>
                          <a:pt x="100" y="54"/>
                        </a:lnTo>
                        <a:lnTo>
                          <a:pt x="94" y="55"/>
                        </a:lnTo>
                        <a:lnTo>
                          <a:pt x="86" y="60"/>
                        </a:lnTo>
                        <a:lnTo>
                          <a:pt x="66" y="62"/>
                        </a:lnTo>
                        <a:lnTo>
                          <a:pt x="44" y="65"/>
                        </a:lnTo>
                        <a:lnTo>
                          <a:pt x="36" y="65"/>
                        </a:lnTo>
                        <a:lnTo>
                          <a:pt x="45" y="60"/>
                        </a:lnTo>
                        <a:lnTo>
                          <a:pt x="53" y="59"/>
                        </a:lnTo>
                        <a:lnTo>
                          <a:pt x="44" y="59"/>
                        </a:lnTo>
                        <a:lnTo>
                          <a:pt x="37" y="61"/>
                        </a:lnTo>
                        <a:lnTo>
                          <a:pt x="30" y="66"/>
                        </a:lnTo>
                        <a:lnTo>
                          <a:pt x="35" y="59"/>
                        </a:lnTo>
                        <a:lnTo>
                          <a:pt x="42" y="54"/>
                        </a:lnTo>
                        <a:lnTo>
                          <a:pt x="32" y="55"/>
                        </a:lnTo>
                        <a:lnTo>
                          <a:pt x="27" y="62"/>
                        </a:lnTo>
                        <a:lnTo>
                          <a:pt x="27" y="67"/>
                        </a:lnTo>
                        <a:lnTo>
                          <a:pt x="19" y="60"/>
                        </a:lnTo>
                        <a:lnTo>
                          <a:pt x="13" y="58"/>
                        </a:lnTo>
                        <a:lnTo>
                          <a:pt x="17" y="60"/>
                        </a:lnTo>
                        <a:lnTo>
                          <a:pt x="22" y="67"/>
                        </a:lnTo>
                        <a:lnTo>
                          <a:pt x="5" y="65"/>
                        </a:lnTo>
                        <a:lnTo>
                          <a:pt x="3" y="63"/>
                        </a:lnTo>
                        <a:lnTo>
                          <a:pt x="0" y="54"/>
                        </a:lnTo>
                        <a:lnTo>
                          <a:pt x="3" y="43"/>
                        </a:lnTo>
                        <a:lnTo>
                          <a:pt x="5" y="35"/>
                        </a:lnTo>
                        <a:lnTo>
                          <a:pt x="14" y="29"/>
                        </a:lnTo>
                        <a:lnTo>
                          <a:pt x="27" y="25"/>
                        </a:lnTo>
                        <a:lnTo>
                          <a:pt x="51" y="16"/>
                        </a:lnTo>
                        <a:lnTo>
                          <a:pt x="72" y="12"/>
                        </a:lnTo>
                        <a:lnTo>
                          <a:pt x="82" y="11"/>
                        </a:lnTo>
                        <a:lnTo>
                          <a:pt x="86" y="16"/>
                        </a:lnTo>
                        <a:lnTo>
                          <a:pt x="102" y="22"/>
                        </a:lnTo>
                        <a:lnTo>
                          <a:pt x="95" y="18"/>
                        </a:lnTo>
                        <a:lnTo>
                          <a:pt x="87" y="14"/>
                        </a:lnTo>
                        <a:lnTo>
                          <a:pt x="86" y="11"/>
                        </a:lnTo>
                        <a:lnTo>
                          <a:pt x="86" y="8"/>
                        </a:lnTo>
                        <a:lnTo>
                          <a:pt x="90" y="8"/>
                        </a:lnTo>
                        <a:lnTo>
                          <a:pt x="94" y="11"/>
                        </a:lnTo>
                        <a:lnTo>
                          <a:pt x="97" y="13"/>
                        </a:lnTo>
                        <a:lnTo>
                          <a:pt x="102" y="15"/>
                        </a:lnTo>
                        <a:lnTo>
                          <a:pt x="97" y="11"/>
                        </a:lnTo>
                        <a:lnTo>
                          <a:pt x="95" y="7"/>
                        </a:lnTo>
                        <a:lnTo>
                          <a:pt x="95" y="5"/>
                        </a:lnTo>
                        <a:lnTo>
                          <a:pt x="102" y="5"/>
                        </a:lnTo>
                        <a:lnTo>
                          <a:pt x="108" y="8"/>
                        </a:lnTo>
                        <a:lnTo>
                          <a:pt x="113" y="12"/>
                        </a:lnTo>
                        <a:lnTo>
                          <a:pt x="107" y="5"/>
                        </a:lnTo>
                        <a:lnTo>
                          <a:pt x="104" y="2"/>
                        </a:lnTo>
                        <a:lnTo>
                          <a:pt x="104" y="0"/>
                        </a:lnTo>
                        <a:lnTo>
                          <a:pt x="109" y="0"/>
                        </a:lnTo>
                        <a:lnTo>
                          <a:pt x="116" y="5"/>
                        </a:lnTo>
                        <a:lnTo>
                          <a:pt x="120" y="6"/>
                        </a:lnTo>
                        <a:lnTo>
                          <a:pt x="136" y="8"/>
                        </a:lnTo>
                        <a:lnTo>
                          <a:pt x="136" y="5"/>
                        </a:lnTo>
                        <a:lnTo>
                          <a:pt x="142" y="2"/>
                        </a:lnTo>
                        <a:lnTo>
                          <a:pt x="142" y="8"/>
                        </a:lnTo>
                        <a:lnTo>
                          <a:pt x="147" y="8"/>
                        </a:lnTo>
                        <a:lnTo>
                          <a:pt x="158" y="11"/>
                        </a:lnTo>
                        <a:lnTo>
                          <a:pt x="157" y="5"/>
                        </a:lnTo>
                        <a:lnTo>
                          <a:pt x="162" y="5"/>
                        </a:lnTo>
                        <a:lnTo>
                          <a:pt x="162" y="11"/>
                        </a:lnTo>
                        <a:lnTo>
                          <a:pt x="169" y="11"/>
                        </a:lnTo>
                        <a:lnTo>
                          <a:pt x="176" y="8"/>
                        </a:lnTo>
                        <a:lnTo>
                          <a:pt x="176" y="5"/>
                        </a:lnTo>
                        <a:lnTo>
                          <a:pt x="179" y="2"/>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60" name="Freeform 502"/>
                  <p:cNvSpPr>
                    <a:spLocks/>
                  </p:cNvSpPr>
                  <p:nvPr/>
                </p:nvSpPr>
                <p:spPr bwMode="auto">
                  <a:xfrm>
                    <a:off x="5011" y="3792"/>
                    <a:ext cx="18" cy="9"/>
                  </a:xfrm>
                  <a:custGeom>
                    <a:avLst/>
                    <a:gdLst/>
                    <a:ahLst/>
                    <a:cxnLst>
                      <a:cxn ang="0">
                        <a:pos x="17" y="8"/>
                      </a:cxn>
                      <a:cxn ang="0">
                        <a:pos x="9" y="0"/>
                      </a:cxn>
                      <a:cxn ang="0">
                        <a:pos x="0" y="3"/>
                      </a:cxn>
                      <a:cxn ang="0">
                        <a:pos x="17" y="8"/>
                      </a:cxn>
                    </a:cxnLst>
                    <a:rect l="0" t="0" r="r" b="b"/>
                    <a:pathLst>
                      <a:path w="18" h="9">
                        <a:moveTo>
                          <a:pt x="17" y="8"/>
                        </a:moveTo>
                        <a:lnTo>
                          <a:pt x="9" y="0"/>
                        </a:lnTo>
                        <a:lnTo>
                          <a:pt x="0" y="3"/>
                        </a:lnTo>
                        <a:lnTo>
                          <a:pt x="17" y="8"/>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61" name="Freeform 503"/>
                  <p:cNvSpPr>
                    <a:spLocks/>
                  </p:cNvSpPr>
                  <p:nvPr/>
                </p:nvSpPr>
                <p:spPr bwMode="auto">
                  <a:xfrm>
                    <a:off x="5047" y="3785"/>
                    <a:ext cx="9" cy="8"/>
                  </a:xfrm>
                  <a:custGeom>
                    <a:avLst/>
                    <a:gdLst/>
                    <a:ahLst/>
                    <a:cxnLst>
                      <a:cxn ang="0">
                        <a:pos x="8" y="7"/>
                      </a:cxn>
                      <a:cxn ang="0">
                        <a:pos x="6" y="2"/>
                      </a:cxn>
                      <a:cxn ang="0">
                        <a:pos x="0" y="0"/>
                      </a:cxn>
                      <a:cxn ang="0">
                        <a:pos x="6" y="0"/>
                      </a:cxn>
                      <a:cxn ang="0">
                        <a:pos x="8" y="7"/>
                      </a:cxn>
                    </a:cxnLst>
                    <a:rect l="0" t="0" r="r" b="b"/>
                    <a:pathLst>
                      <a:path w="9" h="8">
                        <a:moveTo>
                          <a:pt x="8" y="7"/>
                        </a:moveTo>
                        <a:lnTo>
                          <a:pt x="6" y="2"/>
                        </a:lnTo>
                        <a:lnTo>
                          <a:pt x="0" y="0"/>
                        </a:lnTo>
                        <a:lnTo>
                          <a:pt x="6" y="0"/>
                        </a:lnTo>
                        <a:lnTo>
                          <a:pt x="8" y="7"/>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62" name="Freeform 504"/>
                  <p:cNvSpPr>
                    <a:spLocks/>
                  </p:cNvSpPr>
                  <p:nvPr/>
                </p:nvSpPr>
                <p:spPr bwMode="auto">
                  <a:xfrm>
                    <a:off x="4971" y="3787"/>
                    <a:ext cx="16" cy="4"/>
                  </a:xfrm>
                  <a:custGeom>
                    <a:avLst/>
                    <a:gdLst/>
                    <a:ahLst/>
                    <a:cxnLst>
                      <a:cxn ang="0">
                        <a:pos x="15" y="0"/>
                      </a:cxn>
                      <a:cxn ang="0">
                        <a:pos x="8" y="0"/>
                      </a:cxn>
                      <a:cxn ang="0">
                        <a:pos x="7" y="1"/>
                      </a:cxn>
                      <a:cxn ang="0">
                        <a:pos x="7" y="2"/>
                      </a:cxn>
                      <a:cxn ang="0">
                        <a:pos x="6" y="3"/>
                      </a:cxn>
                      <a:cxn ang="0">
                        <a:pos x="0" y="3"/>
                      </a:cxn>
                      <a:cxn ang="0">
                        <a:pos x="8" y="3"/>
                      </a:cxn>
                      <a:cxn ang="0">
                        <a:pos x="9" y="1"/>
                      </a:cxn>
                      <a:cxn ang="0">
                        <a:pos x="15" y="0"/>
                      </a:cxn>
                    </a:cxnLst>
                    <a:rect l="0" t="0" r="r" b="b"/>
                    <a:pathLst>
                      <a:path w="16" h="4">
                        <a:moveTo>
                          <a:pt x="15" y="0"/>
                        </a:moveTo>
                        <a:lnTo>
                          <a:pt x="8" y="0"/>
                        </a:lnTo>
                        <a:lnTo>
                          <a:pt x="7" y="1"/>
                        </a:lnTo>
                        <a:lnTo>
                          <a:pt x="7" y="2"/>
                        </a:lnTo>
                        <a:lnTo>
                          <a:pt x="6" y="3"/>
                        </a:lnTo>
                        <a:lnTo>
                          <a:pt x="0" y="3"/>
                        </a:lnTo>
                        <a:lnTo>
                          <a:pt x="8" y="3"/>
                        </a:lnTo>
                        <a:lnTo>
                          <a:pt x="9" y="1"/>
                        </a:lnTo>
                        <a:lnTo>
                          <a:pt x="15" y="0"/>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63" name="Freeform 505"/>
                  <p:cNvSpPr>
                    <a:spLocks/>
                  </p:cNvSpPr>
                  <p:nvPr/>
                </p:nvSpPr>
                <p:spPr bwMode="auto">
                  <a:xfrm>
                    <a:off x="4892" y="3819"/>
                    <a:ext cx="71" cy="10"/>
                  </a:xfrm>
                  <a:custGeom>
                    <a:avLst/>
                    <a:gdLst/>
                    <a:ahLst/>
                    <a:cxnLst>
                      <a:cxn ang="0">
                        <a:pos x="70" y="0"/>
                      </a:cxn>
                      <a:cxn ang="0">
                        <a:pos x="53" y="0"/>
                      </a:cxn>
                      <a:cxn ang="0">
                        <a:pos x="34" y="2"/>
                      </a:cxn>
                      <a:cxn ang="0">
                        <a:pos x="21" y="3"/>
                      </a:cxn>
                      <a:cxn ang="0">
                        <a:pos x="8" y="4"/>
                      </a:cxn>
                      <a:cxn ang="0">
                        <a:pos x="5" y="7"/>
                      </a:cxn>
                      <a:cxn ang="0">
                        <a:pos x="0" y="9"/>
                      </a:cxn>
                      <a:cxn ang="0">
                        <a:pos x="5" y="8"/>
                      </a:cxn>
                      <a:cxn ang="0">
                        <a:pos x="10" y="5"/>
                      </a:cxn>
                      <a:cxn ang="0">
                        <a:pos x="25" y="3"/>
                      </a:cxn>
                      <a:cxn ang="0">
                        <a:pos x="34" y="3"/>
                      </a:cxn>
                      <a:cxn ang="0">
                        <a:pos x="42" y="2"/>
                      </a:cxn>
                      <a:cxn ang="0">
                        <a:pos x="54" y="1"/>
                      </a:cxn>
                      <a:cxn ang="0">
                        <a:pos x="70" y="0"/>
                      </a:cxn>
                    </a:cxnLst>
                    <a:rect l="0" t="0" r="r" b="b"/>
                    <a:pathLst>
                      <a:path w="71" h="10">
                        <a:moveTo>
                          <a:pt x="70" y="0"/>
                        </a:moveTo>
                        <a:lnTo>
                          <a:pt x="53" y="0"/>
                        </a:lnTo>
                        <a:lnTo>
                          <a:pt x="34" y="2"/>
                        </a:lnTo>
                        <a:lnTo>
                          <a:pt x="21" y="3"/>
                        </a:lnTo>
                        <a:lnTo>
                          <a:pt x="8" y="4"/>
                        </a:lnTo>
                        <a:lnTo>
                          <a:pt x="5" y="7"/>
                        </a:lnTo>
                        <a:lnTo>
                          <a:pt x="0" y="9"/>
                        </a:lnTo>
                        <a:lnTo>
                          <a:pt x="5" y="8"/>
                        </a:lnTo>
                        <a:lnTo>
                          <a:pt x="10" y="5"/>
                        </a:lnTo>
                        <a:lnTo>
                          <a:pt x="25" y="3"/>
                        </a:lnTo>
                        <a:lnTo>
                          <a:pt x="34" y="3"/>
                        </a:lnTo>
                        <a:lnTo>
                          <a:pt x="42" y="2"/>
                        </a:lnTo>
                        <a:lnTo>
                          <a:pt x="54" y="1"/>
                        </a:lnTo>
                        <a:lnTo>
                          <a:pt x="70" y="0"/>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grpSp>
              <p:nvGrpSpPr>
                <p:cNvPr id="190" name="Group 506"/>
                <p:cNvGrpSpPr>
                  <a:grpSpLocks/>
                </p:cNvGrpSpPr>
                <p:nvPr/>
              </p:nvGrpSpPr>
              <p:grpSpPr bwMode="auto">
                <a:xfrm>
                  <a:off x="4903" y="3666"/>
                  <a:ext cx="80" cy="43"/>
                  <a:chOff x="4903" y="3666"/>
                  <a:chExt cx="80" cy="43"/>
                </a:xfrm>
              </p:grpSpPr>
              <p:grpSp>
                <p:nvGrpSpPr>
                  <p:cNvPr id="247" name="Group 507"/>
                  <p:cNvGrpSpPr>
                    <a:grpSpLocks/>
                  </p:cNvGrpSpPr>
                  <p:nvPr/>
                </p:nvGrpSpPr>
                <p:grpSpPr bwMode="auto">
                  <a:xfrm>
                    <a:off x="4903" y="3666"/>
                    <a:ext cx="64" cy="28"/>
                    <a:chOff x="4903" y="3666"/>
                    <a:chExt cx="64" cy="28"/>
                  </a:xfrm>
                </p:grpSpPr>
                <p:sp>
                  <p:nvSpPr>
                    <p:cNvPr id="253" name="Freeform 509"/>
                    <p:cNvSpPr>
                      <a:spLocks/>
                    </p:cNvSpPr>
                    <p:nvPr/>
                  </p:nvSpPr>
                  <p:spPr bwMode="auto">
                    <a:xfrm>
                      <a:off x="4903" y="3666"/>
                      <a:ext cx="64" cy="26"/>
                    </a:xfrm>
                    <a:custGeom>
                      <a:avLst/>
                      <a:gdLst/>
                      <a:ahLst/>
                      <a:cxnLst>
                        <a:cxn ang="0">
                          <a:pos x="57" y="25"/>
                        </a:cxn>
                        <a:cxn ang="0">
                          <a:pos x="53" y="24"/>
                        </a:cxn>
                        <a:cxn ang="0">
                          <a:pos x="51" y="23"/>
                        </a:cxn>
                        <a:cxn ang="0">
                          <a:pos x="48" y="22"/>
                        </a:cxn>
                        <a:cxn ang="0">
                          <a:pos x="43" y="23"/>
                        </a:cxn>
                        <a:cxn ang="0">
                          <a:pos x="38" y="23"/>
                        </a:cxn>
                        <a:cxn ang="0">
                          <a:pos x="37" y="22"/>
                        </a:cxn>
                        <a:cxn ang="0">
                          <a:pos x="34" y="21"/>
                        </a:cxn>
                        <a:cxn ang="0">
                          <a:pos x="32" y="21"/>
                        </a:cxn>
                        <a:cxn ang="0">
                          <a:pos x="29" y="19"/>
                        </a:cxn>
                        <a:cxn ang="0">
                          <a:pos x="27" y="18"/>
                        </a:cxn>
                        <a:cxn ang="0">
                          <a:pos x="24" y="16"/>
                        </a:cxn>
                        <a:cxn ang="0">
                          <a:pos x="20" y="17"/>
                        </a:cxn>
                        <a:cxn ang="0">
                          <a:pos x="18" y="17"/>
                        </a:cxn>
                        <a:cxn ang="0">
                          <a:pos x="17" y="17"/>
                        </a:cxn>
                        <a:cxn ang="0">
                          <a:pos x="15" y="16"/>
                        </a:cxn>
                        <a:cxn ang="0">
                          <a:pos x="15" y="15"/>
                        </a:cxn>
                        <a:cxn ang="0">
                          <a:pos x="17" y="13"/>
                        </a:cxn>
                        <a:cxn ang="0">
                          <a:pos x="18" y="13"/>
                        </a:cxn>
                        <a:cxn ang="0">
                          <a:pos x="21" y="13"/>
                        </a:cxn>
                        <a:cxn ang="0">
                          <a:pos x="24" y="11"/>
                        </a:cxn>
                        <a:cxn ang="0">
                          <a:pos x="21" y="9"/>
                        </a:cxn>
                        <a:cxn ang="0">
                          <a:pos x="18" y="8"/>
                        </a:cxn>
                        <a:cxn ang="0">
                          <a:pos x="14" y="8"/>
                        </a:cxn>
                        <a:cxn ang="0">
                          <a:pos x="11" y="8"/>
                        </a:cxn>
                        <a:cxn ang="0">
                          <a:pos x="8" y="8"/>
                        </a:cxn>
                        <a:cxn ang="0">
                          <a:pos x="5" y="8"/>
                        </a:cxn>
                        <a:cxn ang="0">
                          <a:pos x="4" y="8"/>
                        </a:cxn>
                        <a:cxn ang="0">
                          <a:pos x="4" y="7"/>
                        </a:cxn>
                        <a:cxn ang="0">
                          <a:pos x="2" y="7"/>
                        </a:cxn>
                        <a:cxn ang="0">
                          <a:pos x="1" y="7"/>
                        </a:cxn>
                        <a:cxn ang="0">
                          <a:pos x="0" y="6"/>
                        </a:cxn>
                        <a:cxn ang="0">
                          <a:pos x="1" y="5"/>
                        </a:cxn>
                        <a:cxn ang="0">
                          <a:pos x="4" y="4"/>
                        </a:cxn>
                        <a:cxn ang="0">
                          <a:pos x="5" y="3"/>
                        </a:cxn>
                        <a:cxn ang="0">
                          <a:pos x="6" y="3"/>
                        </a:cxn>
                        <a:cxn ang="0">
                          <a:pos x="8" y="3"/>
                        </a:cxn>
                        <a:cxn ang="0">
                          <a:pos x="10" y="3"/>
                        </a:cxn>
                        <a:cxn ang="0">
                          <a:pos x="18" y="1"/>
                        </a:cxn>
                        <a:cxn ang="0">
                          <a:pos x="20" y="0"/>
                        </a:cxn>
                        <a:cxn ang="0">
                          <a:pos x="23" y="1"/>
                        </a:cxn>
                        <a:cxn ang="0">
                          <a:pos x="24" y="2"/>
                        </a:cxn>
                        <a:cxn ang="0">
                          <a:pos x="32" y="4"/>
                        </a:cxn>
                        <a:cxn ang="0">
                          <a:pos x="34" y="5"/>
                        </a:cxn>
                        <a:cxn ang="0">
                          <a:pos x="38" y="5"/>
                        </a:cxn>
                        <a:cxn ang="0">
                          <a:pos x="39" y="6"/>
                        </a:cxn>
                        <a:cxn ang="0">
                          <a:pos x="40" y="7"/>
                        </a:cxn>
                        <a:cxn ang="0">
                          <a:pos x="46" y="10"/>
                        </a:cxn>
                        <a:cxn ang="0">
                          <a:pos x="49" y="11"/>
                        </a:cxn>
                        <a:cxn ang="0">
                          <a:pos x="52" y="15"/>
                        </a:cxn>
                        <a:cxn ang="0">
                          <a:pos x="53" y="15"/>
                        </a:cxn>
                        <a:cxn ang="0">
                          <a:pos x="63" y="15"/>
                        </a:cxn>
                        <a:cxn ang="0">
                          <a:pos x="57" y="25"/>
                        </a:cxn>
                      </a:cxnLst>
                      <a:rect l="0" t="0" r="r" b="b"/>
                      <a:pathLst>
                        <a:path w="64" h="26">
                          <a:moveTo>
                            <a:pt x="57" y="25"/>
                          </a:moveTo>
                          <a:lnTo>
                            <a:pt x="53" y="24"/>
                          </a:lnTo>
                          <a:lnTo>
                            <a:pt x="51" y="23"/>
                          </a:lnTo>
                          <a:lnTo>
                            <a:pt x="48" y="22"/>
                          </a:lnTo>
                          <a:lnTo>
                            <a:pt x="43" y="23"/>
                          </a:lnTo>
                          <a:lnTo>
                            <a:pt x="38" y="23"/>
                          </a:lnTo>
                          <a:lnTo>
                            <a:pt x="37" y="22"/>
                          </a:lnTo>
                          <a:lnTo>
                            <a:pt x="34" y="21"/>
                          </a:lnTo>
                          <a:lnTo>
                            <a:pt x="32" y="21"/>
                          </a:lnTo>
                          <a:lnTo>
                            <a:pt x="29" y="19"/>
                          </a:lnTo>
                          <a:lnTo>
                            <a:pt x="27" y="18"/>
                          </a:lnTo>
                          <a:lnTo>
                            <a:pt x="24" y="16"/>
                          </a:lnTo>
                          <a:lnTo>
                            <a:pt x="20" y="17"/>
                          </a:lnTo>
                          <a:lnTo>
                            <a:pt x="18" y="17"/>
                          </a:lnTo>
                          <a:lnTo>
                            <a:pt x="17" y="17"/>
                          </a:lnTo>
                          <a:lnTo>
                            <a:pt x="15" y="16"/>
                          </a:lnTo>
                          <a:lnTo>
                            <a:pt x="15" y="15"/>
                          </a:lnTo>
                          <a:lnTo>
                            <a:pt x="17" y="13"/>
                          </a:lnTo>
                          <a:lnTo>
                            <a:pt x="18" y="13"/>
                          </a:lnTo>
                          <a:lnTo>
                            <a:pt x="21" y="13"/>
                          </a:lnTo>
                          <a:lnTo>
                            <a:pt x="24" y="11"/>
                          </a:lnTo>
                          <a:lnTo>
                            <a:pt x="21" y="9"/>
                          </a:lnTo>
                          <a:lnTo>
                            <a:pt x="18" y="8"/>
                          </a:lnTo>
                          <a:lnTo>
                            <a:pt x="14" y="8"/>
                          </a:lnTo>
                          <a:lnTo>
                            <a:pt x="11" y="8"/>
                          </a:lnTo>
                          <a:lnTo>
                            <a:pt x="8" y="8"/>
                          </a:lnTo>
                          <a:lnTo>
                            <a:pt x="5" y="8"/>
                          </a:lnTo>
                          <a:lnTo>
                            <a:pt x="4" y="8"/>
                          </a:lnTo>
                          <a:lnTo>
                            <a:pt x="4" y="7"/>
                          </a:lnTo>
                          <a:lnTo>
                            <a:pt x="2" y="7"/>
                          </a:lnTo>
                          <a:lnTo>
                            <a:pt x="1" y="7"/>
                          </a:lnTo>
                          <a:lnTo>
                            <a:pt x="0" y="6"/>
                          </a:lnTo>
                          <a:lnTo>
                            <a:pt x="1" y="5"/>
                          </a:lnTo>
                          <a:lnTo>
                            <a:pt x="4" y="4"/>
                          </a:lnTo>
                          <a:lnTo>
                            <a:pt x="5" y="3"/>
                          </a:lnTo>
                          <a:lnTo>
                            <a:pt x="6" y="3"/>
                          </a:lnTo>
                          <a:lnTo>
                            <a:pt x="8" y="3"/>
                          </a:lnTo>
                          <a:lnTo>
                            <a:pt x="10" y="3"/>
                          </a:lnTo>
                          <a:lnTo>
                            <a:pt x="18" y="1"/>
                          </a:lnTo>
                          <a:lnTo>
                            <a:pt x="20" y="0"/>
                          </a:lnTo>
                          <a:lnTo>
                            <a:pt x="23" y="1"/>
                          </a:lnTo>
                          <a:lnTo>
                            <a:pt x="24" y="2"/>
                          </a:lnTo>
                          <a:lnTo>
                            <a:pt x="32" y="4"/>
                          </a:lnTo>
                          <a:lnTo>
                            <a:pt x="34" y="5"/>
                          </a:lnTo>
                          <a:lnTo>
                            <a:pt x="38" y="5"/>
                          </a:lnTo>
                          <a:lnTo>
                            <a:pt x="39" y="6"/>
                          </a:lnTo>
                          <a:lnTo>
                            <a:pt x="40" y="7"/>
                          </a:lnTo>
                          <a:lnTo>
                            <a:pt x="46" y="10"/>
                          </a:lnTo>
                          <a:lnTo>
                            <a:pt x="49" y="11"/>
                          </a:lnTo>
                          <a:lnTo>
                            <a:pt x="52" y="15"/>
                          </a:lnTo>
                          <a:lnTo>
                            <a:pt x="53" y="15"/>
                          </a:lnTo>
                          <a:lnTo>
                            <a:pt x="63" y="15"/>
                          </a:lnTo>
                          <a:lnTo>
                            <a:pt x="57" y="25"/>
                          </a:lnTo>
                        </a:path>
                      </a:pathLst>
                    </a:custGeom>
                    <a:solidFill>
                      <a:srgbClr val="FFC08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54" name="Freeform 511"/>
                    <p:cNvSpPr>
                      <a:spLocks/>
                    </p:cNvSpPr>
                    <p:nvPr/>
                  </p:nvSpPr>
                  <p:spPr bwMode="auto">
                    <a:xfrm>
                      <a:off x="4932" y="3676"/>
                      <a:ext cx="6" cy="6"/>
                    </a:xfrm>
                    <a:custGeom>
                      <a:avLst/>
                      <a:gdLst/>
                      <a:ahLst/>
                      <a:cxnLst>
                        <a:cxn ang="0">
                          <a:pos x="0" y="5"/>
                        </a:cxn>
                        <a:cxn ang="0">
                          <a:pos x="0" y="4"/>
                        </a:cxn>
                        <a:cxn ang="0">
                          <a:pos x="1" y="4"/>
                        </a:cxn>
                        <a:cxn ang="0">
                          <a:pos x="2" y="4"/>
                        </a:cxn>
                        <a:cxn ang="0">
                          <a:pos x="3" y="2"/>
                        </a:cxn>
                        <a:cxn ang="0">
                          <a:pos x="3" y="1"/>
                        </a:cxn>
                        <a:cxn ang="0">
                          <a:pos x="5" y="1"/>
                        </a:cxn>
                        <a:cxn ang="0">
                          <a:pos x="5" y="0"/>
                        </a:cxn>
                        <a:cxn ang="0">
                          <a:pos x="5" y="2"/>
                        </a:cxn>
                        <a:cxn ang="0">
                          <a:pos x="4" y="2"/>
                        </a:cxn>
                        <a:cxn ang="0">
                          <a:pos x="3" y="2"/>
                        </a:cxn>
                        <a:cxn ang="0">
                          <a:pos x="2" y="5"/>
                        </a:cxn>
                        <a:cxn ang="0">
                          <a:pos x="0" y="5"/>
                        </a:cxn>
                      </a:cxnLst>
                      <a:rect l="0" t="0" r="r" b="b"/>
                      <a:pathLst>
                        <a:path w="6" h="6">
                          <a:moveTo>
                            <a:pt x="0" y="5"/>
                          </a:moveTo>
                          <a:lnTo>
                            <a:pt x="0" y="4"/>
                          </a:lnTo>
                          <a:lnTo>
                            <a:pt x="1" y="4"/>
                          </a:lnTo>
                          <a:lnTo>
                            <a:pt x="2" y="4"/>
                          </a:lnTo>
                          <a:lnTo>
                            <a:pt x="3" y="2"/>
                          </a:lnTo>
                          <a:lnTo>
                            <a:pt x="3" y="1"/>
                          </a:lnTo>
                          <a:lnTo>
                            <a:pt x="5" y="1"/>
                          </a:lnTo>
                          <a:lnTo>
                            <a:pt x="5" y="0"/>
                          </a:lnTo>
                          <a:lnTo>
                            <a:pt x="5" y="2"/>
                          </a:lnTo>
                          <a:lnTo>
                            <a:pt x="4" y="2"/>
                          </a:lnTo>
                          <a:lnTo>
                            <a:pt x="3" y="2"/>
                          </a:lnTo>
                          <a:lnTo>
                            <a:pt x="2" y="5"/>
                          </a:lnTo>
                          <a:lnTo>
                            <a:pt x="0" y="5"/>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55" name="Freeform 512"/>
                    <p:cNvSpPr>
                      <a:spLocks/>
                    </p:cNvSpPr>
                    <p:nvPr/>
                  </p:nvSpPr>
                  <p:spPr bwMode="auto">
                    <a:xfrm>
                      <a:off x="4917" y="3676"/>
                      <a:ext cx="8" cy="12"/>
                    </a:xfrm>
                    <a:custGeom>
                      <a:avLst/>
                      <a:gdLst/>
                      <a:ahLst/>
                      <a:cxnLst>
                        <a:cxn ang="0">
                          <a:pos x="3" y="11"/>
                        </a:cxn>
                        <a:cxn ang="0">
                          <a:pos x="0" y="0"/>
                        </a:cxn>
                        <a:cxn ang="0">
                          <a:pos x="3" y="0"/>
                        </a:cxn>
                        <a:cxn ang="0">
                          <a:pos x="7" y="0"/>
                        </a:cxn>
                        <a:cxn ang="0">
                          <a:pos x="0" y="0"/>
                        </a:cxn>
                        <a:cxn ang="0">
                          <a:pos x="3" y="11"/>
                        </a:cxn>
                      </a:cxnLst>
                      <a:rect l="0" t="0" r="r" b="b"/>
                      <a:pathLst>
                        <a:path w="8" h="12">
                          <a:moveTo>
                            <a:pt x="3" y="11"/>
                          </a:moveTo>
                          <a:lnTo>
                            <a:pt x="0" y="0"/>
                          </a:lnTo>
                          <a:lnTo>
                            <a:pt x="3" y="0"/>
                          </a:lnTo>
                          <a:lnTo>
                            <a:pt x="7" y="0"/>
                          </a:lnTo>
                          <a:lnTo>
                            <a:pt x="0" y="0"/>
                          </a:lnTo>
                          <a:lnTo>
                            <a:pt x="3" y="11"/>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56" name="Freeform 513"/>
                    <p:cNvSpPr>
                      <a:spLocks/>
                    </p:cNvSpPr>
                    <p:nvPr/>
                  </p:nvSpPr>
                  <p:spPr bwMode="auto">
                    <a:xfrm>
                      <a:off x="4907" y="3666"/>
                      <a:ext cx="1" cy="7"/>
                    </a:xfrm>
                    <a:custGeom>
                      <a:avLst/>
                      <a:gdLst/>
                      <a:ahLst/>
                      <a:cxnLst>
                        <a:cxn ang="0">
                          <a:pos x="0" y="1"/>
                        </a:cxn>
                        <a:cxn ang="0">
                          <a:pos x="0" y="0"/>
                        </a:cxn>
                        <a:cxn ang="0">
                          <a:pos x="0" y="1"/>
                        </a:cxn>
                        <a:cxn ang="0">
                          <a:pos x="0" y="3"/>
                        </a:cxn>
                        <a:cxn ang="0">
                          <a:pos x="0" y="4"/>
                        </a:cxn>
                        <a:cxn ang="0">
                          <a:pos x="0" y="6"/>
                        </a:cxn>
                        <a:cxn ang="0">
                          <a:pos x="0" y="4"/>
                        </a:cxn>
                        <a:cxn ang="0">
                          <a:pos x="0" y="1"/>
                        </a:cxn>
                      </a:cxnLst>
                      <a:rect l="0" t="0" r="r" b="b"/>
                      <a:pathLst>
                        <a:path w="1" h="7">
                          <a:moveTo>
                            <a:pt x="0" y="1"/>
                          </a:moveTo>
                          <a:lnTo>
                            <a:pt x="0" y="0"/>
                          </a:lnTo>
                          <a:lnTo>
                            <a:pt x="0" y="1"/>
                          </a:lnTo>
                          <a:lnTo>
                            <a:pt x="0" y="3"/>
                          </a:lnTo>
                          <a:lnTo>
                            <a:pt x="0" y="4"/>
                          </a:lnTo>
                          <a:lnTo>
                            <a:pt x="0" y="6"/>
                          </a:lnTo>
                          <a:lnTo>
                            <a:pt x="0" y="4"/>
                          </a:lnTo>
                          <a:lnTo>
                            <a:pt x="0" y="1"/>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57" name="Freeform 518"/>
                    <p:cNvSpPr>
                      <a:spLocks/>
                    </p:cNvSpPr>
                    <p:nvPr/>
                  </p:nvSpPr>
                  <p:spPr bwMode="auto">
                    <a:xfrm>
                      <a:off x="4952" y="3687"/>
                      <a:ext cx="7" cy="7"/>
                    </a:xfrm>
                    <a:custGeom>
                      <a:avLst/>
                      <a:gdLst/>
                      <a:ahLst/>
                      <a:cxnLst>
                        <a:cxn ang="0">
                          <a:pos x="0" y="6"/>
                        </a:cxn>
                        <a:cxn ang="0">
                          <a:pos x="4" y="4"/>
                        </a:cxn>
                        <a:cxn ang="0">
                          <a:pos x="6" y="0"/>
                        </a:cxn>
                        <a:cxn ang="0">
                          <a:pos x="0" y="6"/>
                        </a:cxn>
                      </a:cxnLst>
                      <a:rect l="0" t="0" r="r" b="b"/>
                      <a:pathLst>
                        <a:path w="7" h="7">
                          <a:moveTo>
                            <a:pt x="0" y="6"/>
                          </a:moveTo>
                          <a:lnTo>
                            <a:pt x="4" y="4"/>
                          </a:lnTo>
                          <a:lnTo>
                            <a:pt x="6" y="0"/>
                          </a:lnTo>
                          <a:lnTo>
                            <a:pt x="0" y="6"/>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grpSp>
                <p:nvGrpSpPr>
                  <p:cNvPr id="248" name="Group 519"/>
                  <p:cNvGrpSpPr>
                    <a:grpSpLocks/>
                  </p:cNvGrpSpPr>
                  <p:nvPr/>
                </p:nvGrpSpPr>
                <p:grpSpPr bwMode="auto">
                  <a:xfrm>
                    <a:off x="4962" y="3681"/>
                    <a:ext cx="21" cy="28"/>
                    <a:chOff x="4962" y="3681"/>
                    <a:chExt cx="21" cy="28"/>
                  </a:xfrm>
                </p:grpSpPr>
                <p:grpSp>
                  <p:nvGrpSpPr>
                    <p:cNvPr id="249" name="Group 520"/>
                    <p:cNvGrpSpPr>
                      <a:grpSpLocks/>
                    </p:cNvGrpSpPr>
                    <p:nvPr/>
                  </p:nvGrpSpPr>
                  <p:grpSpPr bwMode="auto">
                    <a:xfrm>
                      <a:off x="4962" y="3681"/>
                      <a:ext cx="21" cy="28"/>
                      <a:chOff x="4962" y="3681"/>
                      <a:chExt cx="21" cy="28"/>
                    </a:xfrm>
                  </p:grpSpPr>
                  <p:sp>
                    <p:nvSpPr>
                      <p:cNvPr id="251" name="Freeform 521"/>
                      <p:cNvSpPr>
                        <a:spLocks/>
                      </p:cNvSpPr>
                      <p:nvPr/>
                    </p:nvSpPr>
                    <p:spPr bwMode="auto">
                      <a:xfrm>
                        <a:off x="4967" y="3687"/>
                        <a:ext cx="9" cy="15"/>
                      </a:xfrm>
                      <a:custGeom>
                        <a:avLst/>
                        <a:gdLst/>
                        <a:ahLst/>
                        <a:cxnLst>
                          <a:cxn ang="0">
                            <a:pos x="3" y="1"/>
                          </a:cxn>
                          <a:cxn ang="0">
                            <a:pos x="2" y="3"/>
                          </a:cxn>
                          <a:cxn ang="0">
                            <a:pos x="1" y="4"/>
                          </a:cxn>
                          <a:cxn ang="0">
                            <a:pos x="1" y="7"/>
                          </a:cxn>
                          <a:cxn ang="0">
                            <a:pos x="1" y="8"/>
                          </a:cxn>
                          <a:cxn ang="0">
                            <a:pos x="0" y="10"/>
                          </a:cxn>
                          <a:cxn ang="0">
                            <a:pos x="7" y="13"/>
                          </a:cxn>
                          <a:cxn ang="0">
                            <a:pos x="9" y="0"/>
                          </a:cxn>
                          <a:cxn ang="0">
                            <a:pos x="6" y="1"/>
                          </a:cxn>
                          <a:cxn ang="0">
                            <a:pos x="3" y="1"/>
                          </a:cxn>
                        </a:cxnLst>
                        <a:rect l="0" t="0" r="r" b="b"/>
                        <a:pathLst>
                          <a:path w="10" h="14">
                            <a:moveTo>
                              <a:pt x="3" y="1"/>
                            </a:moveTo>
                            <a:lnTo>
                              <a:pt x="2" y="3"/>
                            </a:lnTo>
                            <a:lnTo>
                              <a:pt x="1" y="4"/>
                            </a:lnTo>
                            <a:lnTo>
                              <a:pt x="1" y="7"/>
                            </a:lnTo>
                            <a:lnTo>
                              <a:pt x="1" y="8"/>
                            </a:lnTo>
                            <a:lnTo>
                              <a:pt x="0" y="10"/>
                            </a:lnTo>
                            <a:lnTo>
                              <a:pt x="7" y="13"/>
                            </a:lnTo>
                            <a:lnTo>
                              <a:pt x="9" y="0"/>
                            </a:lnTo>
                            <a:lnTo>
                              <a:pt x="6" y="1"/>
                            </a:lnTo>
                            <a:lnTo>
                              <a:pt x="3" y="1"/>
                            </a:lnTo>
                          </a:path>
                        </a:pathLst>
                      </a:custGeom>
                      <a:solidFill>
                        <a:srgbClr val="C0C0C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52" name="Freeform 522"/>
                      <p:cNvSpPr>
                        <a:spLocks/>
                      </p:cNvSpPr>
                      <p:nvPr/>
                    </p:nvSpPr>
                    <p:spPr bwMode="auto">
                      <a:xfrm>
                        <a:off x="4962" y="3681"/>
                        <a:ext cx="21" cy="28"/>
                      </a:xfrm>
                      <a:custGeom>
                        <a:avLst/>
                        <a:gdLst/>
                        <a:ahLst/>
                        <a:cxnLst>
                          <a:cxn ang="0">
                            <a:pos x="7" y="1"/>
                          </a:cxn>
                          <a:cxn ang="0">
                            <a:pos x="4" y="6"/>
                          </a:cxn>
                          <a:cxn ang="0">
                            <a:pos x="3" y="10"/>
                          </a:cxn>
                          <a:cxn ang="0">
                            <a:pos x="0" y="14"/>
                          </a:cxn>
                          <a:cxn ang="0">
                            <a:pos x="0" y="17"/>
                          </a:cxn>
                          <a:cxn ang="0">
                            <a:pos x="0" y="20"/>
                          </a:cxn>
                          <a:cxn ang="0">
                            <a:pos x="16" y="27"/>
                          </a:cxn>
                          <a:cxn ang="0">
                            <a:pos x="20" y="0"/>
                          </a:cxn>
                          <a:cxn ang="0">
                            <a:pos x="12" y="1"/>
                          </a:cxn>
                          <a:cxn ang="0">
                            <a:pos x="7" y="1"/>
                          </a:cxn>
                        </a:cxnLst>
                        <a:rect l="0" t="0" r="r" b="b"/>
                        <a:pathLst>
                          <a:path w="21" h="28">
                            <a:moveTo>
                              <a:pt x="7" y="1"/>
                            </a:moveTo>
                            <a:lnTo>
                              <a:pt x="4" y="6"/>
                            </a:lnTo>
                            <a:lnTo>
                              <a:pt x="3" y="10"/>
                            </a:lnTo>
                            <a:lnTo>
                              <a:pt x="0" y="14"/>
                            </a:lnTo>
                            <a:lnTo>
                              <a:pt x="0" y="17"/>
                            </a:lnTo>
                            <a:lnTo>
                              <a:pt x="0" y="20"/>
                            </a:lnTo>
                            <a:lnTo>
                              <a:pt x="16" y="27"/>
                            </a:lnTo>
                            <a:lnTo>
                              <a:pt x="20" y="0"/>
                            </a:lnTo>
                            <a:lnTo>
                              <a:pt x="12" y="1"/>
                            </a:lnTo>
                            <a:lnTo>
                              <a:pt x="7" y="1"/>
                            </a:lnTo>
                          </a:path>
                        </a:pathLst>
                      </a:custGeom>
                      <a:noFill/>
                      <a:ln w="12700" cap="rnd" cmpd="sng">
                        <a:solidFill>
                          <a:srgbClr val="000000"/>
                        </a:solidFill>
                        <a:prstDash val="solid"/>
                        <a:round/>
                        <a:headEnd type="none" w="med" len="med"/>
                        <a:tailEnd type="none" w="med" len="me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sp>
                  <p:nvSpPr>
                    <p:cNvPr id="250" name="Freeform 523"/>
                    <p:cNvSpPr>
                      <a:spLocks/>
                    </p:cNvSpPr>
                    <p:nvPr/>
                  </p:nvSpPr>
                  <p:spPr bwMode="auto">
                    <a:xfrm>
                      <a:off x="4967" y="3687"/>
                      <a:ext cx="7" cy="10"/>
                    </a:xfrm>
                    <a:custGeom>
                      <a:avLst/>
                      <a:gdLst/>
                      <a:ahLst/>
                      <a:cxnLst>
                        <a:cxn ang="0">
                          <a:pos x="2" y="1"/>
                        </a:cxn>
                        <a:cxn ang="0">
                          <a:pos x="1" y="2"/>
                        </a:cxn>
                        <a:cxn ang="0">
                          <a:pos x="0" y="4"/>
                        </a:cxn>
                        <a:cxn ang="0">
                          <a:pos x="0" y="5"/>
                        </a:cxn>
                        <a:cxn ang="0">
                          <a:pos x="0" y="7"/>
                        </a:cxn>
                        <a:cxn ang="0">
                          <a:pos x="5" y="9"/>
                        </a:cxn>
                        <a:cxn ang="0">
                          <a:pos x="6" y="0"/>
                        </a:cxn>
                        <a:cxn ang="0">
                          <a:pos x="4" y="1"/>
                        </a:cxn>
                        <a:cxn ang="0">
                          <a:pos x="2" y="1"/>
                        </a:cxn>
                      </a:cxnLst>
                      <a:rect l="0" t="0" r="r" b="b"/>
                      <a:pathLst>
                        <a:path w="7" h="10">
                          <a:moveTo>
                            <a:pt x="2" y="1"/>
                          </a:moveTo>
                          <a:lnTo>
                            <a:pt x="1" y="2"/>
                          </a:lnTo>
                          <a:lnTo>
                            <a:pt x="0" y="4"/>
                          </a:lnTo>
                          <a:lnTo>
                            <a:pt x="0" y="5"/>
                          </a:lnTo>
                          <a:lnTo>
                            <a:pt x="0" y="7"/>
                          </a:lnTo>
                          <a:lnTo>
                            <a:pt x="5" y="9"/>
                          </a:lnTo>
                          <a:lnTo>
                            <a:pt x="6" y="0"/>
                          </a:lnTo>
                          <a:lnTo>
                            <a:pt x="4" y="1"/>
                          </a:lnTo>
                          <a:lnTo>
                            <a:pt x="2" y="1"/>
                          </a:lnTo>
                        </a:path>
                      </a:pathLst>
                    </a:custGeom>
                    <a:solidFill>
                      <a:srgbClr val="E0E0E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grpSp>
            <p:grpSp>
              <p:nvGrpSpPr>
                <p:cNvPr id="191" name="Group 524"/>
                <p:cNvGrpSpPr>
                  <a:grpSpLocks/>
                </p:cNvGrpSpPr>
                <p:nvPr/>
              </p:nvGrpSpPr>
              <p:grpSpPr bwMode="auto">
                <a:xfrm>
                  <a:off x="4981" y="3542"/>
                  <a:ext cx="71" cy="80"/>
                  <a:chOff x="4981" y="3542"/>
                  <a:chExt cx="71" cy="80"/>
                </a:xfrm>
              </p:grpSpPr>
              <p:sp>
                <p:nvSpPr>
                  <p:cNvPr id="245" name="Freeform 525"/>
                  <p:cNvSpPr>
                    <a:spLocks/>
                  </p:cNvSpPr>
                  <p:nvPr/>
                </p:nvSpPr>
                <p:spPr bwMode="auto">
                  <a:xfrm>
                    <a:off x="4984" y="3547"/>
                    <a:ext cx="58" cy="66"/>
                  </a:xfrm>
                  <a:custGeom>
                    <a:avLst/>
                    <a:gdLst/>
                    <a:ahLst/>
                    <a:cxnLst>
                      <a:cxn ang="0">
                        <a:pos x="18" y="2"/>
                      </a:cxn>
                      <a:cxn ang="0">
                        <a:pos x="14" y="6"/>
                      </a:cxn>
                      <a:cxn ang="0">
                        <a:pos x="10" y="10"/>
                      </a:cxn>
                      <a:cxn ang="0">
                        <a:pos x="8" y="15"/>
                      </a:cxn>
                      <a:cxn ang="0">
                        <a:pos x="7" y="17"/>
                      </a:cxn>
                      <a:cxn ang="0">
                        <a:pos x="7" y="21"/>
                      </a:cxn>
                      <a:cxn ang="0">
                        <a:pos x="8" y="24"/>
                      </a:cxn>
                      <a:cxn ang="0">
                        <a:pos x="6" y="28"/>
                      </a:cxn>
                      <a:cxn ang="0">
                        <a:pos x="1" y="34"/>
                      </a:cxn>
                      <a:cxn ang="0">
                        <a:pos x="0" y="38"/>
                      </a:cxn>
                      <a:cxn ang="0">
                        <a:pos x="0" y="39"/>
                      </a:cxn>
                      <a:cxn ang="0">
                        <a:pos x="0" y="41"/>
                      </a:cxn>
                      <a:cxn ang="0">
                        <a:pos x="1" y="41"/>
                      </a:cxn>
                      <a:cxn ang="0">
                        <a:pos x="3" y="41"/>
                      </a:cxn>
                      <a:cxn ang="0">
                        <a:pos x="6" y="42"/>
                      </a:cxn>
                      <a:cxn ang="0">
                        <a:pos x="6" y="44"/>
                      </a:cxn>
                      <a:cxn ang="0">
                        <a:pos x="5" y="48"/>
                      </a:cxn>
                      <a:cxn ang="0">
                        <a:pos x="6" y="50"/>
                      </a:cxn>
                      <a:cxn ang="0">
                        <a:pos x="6" y="52"/>
                      </a:cxn>
                      <a:cxn ang="0">
                        <a:pos x="7" y="53"/>
                      </a:cxn>
                      <a:cxn ang="0">
                        <a:pos x="8" y="58"/>
                      </a:cxn>
                      <a:cxn ang="0">
                        <a:pos x="9" y="58"/>
                      </a:cxn>
                      <a:cxn ang="0">
                        <a:pos x="13" y="58"/>
                      </a:cxn>
                      <a:cxn ang="0">
                        <a:pos x="16" y="58"/>
                      </a:cxn>
                      <a:cxn ang="0">
                        <a:pos x="21" y="58"/>
                      </a:cxn>
                      <a:cxn ang="0">
                        <a:pos x="21" y="65"/>
                      </a:cxn>
                      <a:cxn ang="0">
                        <a:pos x="51" y="56"/>
                      </a:cxn>
                      <a:cxn ang="0">
                        <a:pos x="48" y="50"/>
                      </a:cxn>
                      <a:cxn ang="0">
                        <a:pos x="49" y="44"/>
                      </a:cxn>
                      <a:cxn ang="0">
                        <a:pos x="57" y="36"/>
                      </a:cxn>
                      <a:cxn ang="0">
                        <a:pos x="57" y="13"/>
                      </a:cxn>
                      <a:cxn ang="0">
                        <a:pos x="52" y="7"/>
                      </a:cxn>
                      <a:cxn ang="0">
                        <a:pos x="46" y="3"/>
                      </a:cxn>
                      <a:cxn ang="0">
                        <a:pos x="38" y="0"/>
                      </a:cxn>
                      <a:cxn ang="0">
                        <a:pos x="27" y="1"/>
                      </a:cxn>
                      <a:cxn ang="0">
                        <a:pos x="18" y="2"/>
                      </a:cxn>
                    </a:cxnLst>
                    <a:rect l="0" t="0" r="r" b="b"/>
                    <a:pathLst>
                      <a:path w="58" h="66">
                        <a:moveTo>
                          <a:pt x="18" y="2"/>
                        </a:moveTo>
                        <a:lnTo>
                          <a:pt x="14" y="6"/>
                        </a:lnTo>
                        <a:lnTo>
                          <a:pt x="10" y="10"/>
                        </a:lnTo>
                        <a:lnTo>
                          <a:pt x="8" y="15"/>
                        </a:lnTo>
                        <a:lnTo>
                          <a:pt x="7" y="17"/>
                        </a:lnTo>
                        <a:lnTo>
                          <a:pt x="7" y="21"/>
                        </a:lnTo>
                        <a:lnTo>
                          <a:pt x="8" y="24"/>
                        </a:lnTo>
                        <a:lnTo>
                          <a:pt x="6" y="28"/>
                        </a:lnTo>
                        <a:lnTo>
                          <a:pt x="1" y="34"/>
                        </a:lnTo>
                        <a:lnTo>
                          <a:pt x="0" y="38"/>
                        </a:lnTo>
                        <a:lnTo>
                          <a:pt x="0" y="39"/>
                        </a:lnTo>
                        <a:lnTo>
                          <a:pt x="0" y="41"/>
                        </a:lnTo>
                        <a:lnTo>
                          <a:pt x="1" y="41"/>
                        </a:lnTo>
                        <a:lnTo>
                          <a:pt x="3" y="41"/>
                        </a:lnTo>
                        <a:lnTo>
                          <a:pt x="6" y="42"/>
                        </a:lnTo>
                        <a:lnTo>
                          <a:pt x="6" y="44"/>
                        </a:lnTo>
                        <a:lnTo>
                          <a:pt x="5" y="48"/>
                        </a:lnTo>
                        <a:lnTo>
                          <a:pt x="6" y="50"/>
                        </a:lnTo>
                        <a:lnTo>
                          <a:pt x="6" y="52"/>
                        </a:lnTo>
                        <a:lnTo>
                          <a:pt x="7" y="53"/>
                        </a:lnTo>
                        <a:lnTo>
                          <a:pt x="8" y="58"/>
                        </a:lnTo>
                        <a:lnTo>
                          <a:pt x="9" y="58"/>
                        </a:lnTo>
                        <a:lnTo>
                          <a:pt x="13" y="58"/>
                        </a:lnTo>
                        <a:lnTo>
                          <a:pt x="16" y="58"/>
                        </a:lnTo>
                        <a:lnTo>
                          <a:pt x="21" y="58"/>
                        </a:lnTo>
                        <a:lnTo>
                          <a:pt x="21" y="65"/>
                        </a:lnTo>
                        <a:lnTo>
                          <a:pt x="51" y="56"/>
                        </a:lnTo>
                        <a:lnTo>
                          <a:pt x="48" y="50"/>
                        </a:lnTo>
                        <a:lnTo>
                          <a:pt x="49" y="44"/>
                        </a:lnTo>
                        <a:lnTo>
                          <a:pt x="57" y="36"/>
                        </a:lnTo>
                        <a:lnTo>
                          <a:pt x="57" y="13"/>
                        </a:lnTo>
                        <a:lnTo>
                          <a:pt x="52" y="7"/>
                        </a:lnTo>
                        <a:lnTo>
                          <a:pt x="46" y="3"/>
                        </a:lnTo>
                        <a:lnTo>
                          <a:pt x="38" y="0"/>
                        </a:lnTo>
                        <a:lnTo>
                          <a:pt x="27" y="1"/>
                        </a:lnTo>
                        <a:lnTo>
                          <a:pt x="18" y="2"/>
                        </a:lnTo>
                      </a:path>
                    </a:pathLst>
                  </a:custGeom>
                  <a:solidFill>
                    <a:srgbClr val="FFC08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46" name="Freeform 526"/>
                  <p:cNvSpPr>
                    <a:spLocks/>
                  </p:cNvSpPr>
                  <p:nvPr/>
                </p:nvSpPr>
                <p:spPr bwMode="auto">
                  <a:xfrm>
                    <a:off x="4981" y="3542"/>
                    <a:ext cx="71" cy="80"/>
                  </a:xfrm>
                  <a:custGeom>
                    <a:avLst/>
                    <a:gdLst/>
                    <a:ahLst/>
                    <a:cxnLst>
                      <a:cxn ang="0">
                        <a:pos x="23" y="3"/>
                      </a:cxn>
                      <a:cxn ang="0">
                        <a:pos x="16" y="8"/>
                      </a:cxn>
                      <a:cxn ang="0">
                        <a:pos x="14" y="12"/>
                      </a:cxn>
                      <a:cxn ang="0">
                        <a:pos x="11" y="19"/>
                      </a:cxn>
                      <a:cxn ang="0">
                        <a:pos x="8" y="22"/>
                      </a:cxn>
                      <a:cxn ang="0">
                        <a:pos x="8" y="26"/>
                      </a:cxn>
                      <a:cxn ang="0">
                        <a:pos x="11" y="29"/>
                      </a:cxn>
                      <a:cxn ang="0">
                        <a:pos x="7" y="33"/>
                      </a:cxn>
                      <a:cxn ang="0">
                        <a:pos x="3" y="42"/>
                      </a:cxn>
                      <a:cxn ang="0">
                        <a:pos x="0" y="46"/>
                      </a:cxn>
                      <a:cxn ang="0">
                        <a:pos x="0" y="47"/>
                      </a:cxn>
                      <a:cxn ang="0">
                        <a:pos x="0" y="50"/>
                      </a:cxn>
                      <a:cxn ang="0">
                        <a:pos x="3" y="50"/>
                      </a:cxn>
                      <a:cxn ang="0">
                        <a:pos x="5" y="50"/>
                      </a:cxn>
                      <a:cxn ang="0">
                        <a:pos x="7" y="50"/>
                      </a:cxn>
                      <a:cxn ang="0">
                        <a:pos x="7" y="53"/>
                      </a:cxn>
                      <a:cxn ang="0">
                        <a:pos x="5" y="57"/>
                      </a:cxn>
                      <a:cxn ang="0">
                        <a:pos x="8" y="60"/>
                      </a:cxn>
                      <a:cxn ang="0">
                        <a:pos x="7" y="62"/>
                      </a:cxn>
                      <a:cxn ang="0">
                        <a:pos x="8" y="64"/>
                      </a:cxn>
                      <a:cxn ang="0">
                        <a:pos x="11" y="69"/>
                      </a:cxn>
                      <a:cxn ang="0">
                        <a:pos x="12" y="71"/>
                      </a:cxn>
                      <a:cxn ang="0">
                        <a:pos x="15" y="71"/>
                      </a:cxn>
                      <a:cxn ang="0">
                        <a:pos x="21" y="71"/>
                      </a:cxn>
                      <a:cxn ang="0">
                        <a:pos x="25" y="69"/>
                      </a:cxn>
                      <a:cxn ang="0">
                        <a:pos x="25" y="79"/>
                      </a:cxn>
                      <a:cxn ang="0">
                        <a:pos x="62" y="67"/>
                      </a:cxn>
                      <a:cxn ang="0">
                        <a:pos x="59" y="60"/>
                      </a:cxn>
                      <a:cxn ang="0">
                        <a:pos x="59" y="54"/>
                      </a:cxn>
                      <a:cxn ang="0">
                        <a:pos x="70" y="44"/>
                      </a:cxn>
                      <a:cxn ang="0">
                        <a:pos x="70" y="15"/>
                      </a:cxn>
                      <a:cxn ang="0">
                        <a:pos x="63" y="8"/>
                      </a:cxn>
                      <a:cxn ang="0">
                        <a:pos x="55" y="4"/>
                      </a:cxn>
                      <a:cxn ang="0">
                        <a:pos x="45" y="0"/>
                      </a:cxn>
                      <a:cxn ang="0">
                        <a:pos x="34" y="3"/>
                      </a:cxn>
                      <a:cxn ang="0">
                        <a:pos x="23" y="3"/>
                      </a:cxn>
                    </a:cxnLst>
                    <a:rect l="0" t="0" r="r" b="b"/>
                    <a:pathLst>
                      <a:path w="71" h="80">
                        <a:moveTo>
                          <a:pt x="23" y="3"/>
                        </a:moveTo>
                        <a:lnTo>
                          <a:pt x="16" y="8"/>
                        </a:lnTo>
                        <a:lnTo>
                          <a:pt x="14" y="12"/>
                        </a:lnTo>
                        <a:lnTo>
                          <a:pt x="11" y="19"/>
                        </a:lnTo>
                        <a:lnTo>
                          <a:pt x="8" y="22"/>
                        </a:lnTo>
                        <a:lnTo>
                          <a:pt x="8" y="26"/>
                        </a:lnTo>
                        <a:lnTo>
                          <a:pt x="11" y="29"/>
                        </a:lnTo>
                        <a:lnTo>
                          <a:pt x="7" y="33"/>
                        </a:lnTo>
                        <a:lnTo>
                          <a:pt x="3" y="42"/>
                        </a:lnTo>
                        <a:lnTo>
                          <a:pt x="0" y="46"/>
                        </a:lnTo>
                        <a:lnTo>
                          <a:pt x="0" y="47"/>
                        </a:lnTo>
                        <a:lnTo>
                          <a:pt x="0" y="50"/>
                        </a:lnTo>
                        <a:lnTo>
                          <a:pt x="3" y="50"/>
                        </a:lnTo>
                        <a:lnTo>
                          <a:pt x="5" y="50"/>
                        </a:lnTo>
                        <a:lnTo>
                          <a:pt x="7" y="50"/>
                        </a:lnTo>
                        <a:lnTo>
                          <a:pt x="7" y="53"/>
                        </a:lnTo>
                        <a:lnTo>
                          <a:pt x="5" y="57"/>
                        </a:lnTo>
                        <a:lnTo>
                          <a:pt x="8" y="60"/>
                        </a:lnTo>
                        <a:lnTo>
                          <a:pt x="7" y="62"/>
                        </a:lnTo>
                        <a:lnTo>
                          <a:pt x="8" y="64"/>
                        </a:lnTo>
                        <a:lnTo>
                          <a:pt x="11" y="69"/>
                        </a:lnTo>
                        <a:lnTo>
                          <a:pt x="12" y="71"/>
                        </a:lnTo>
                        <a:lnTo>
                          <a:pt x="15" y="71"/>
                        </a:lnTo>
                        <a:lnTo>
                          <a:pt x="21" y="71"/>
                        </a:lnTo>
                        <a:lnTo>
                          <a:pt x="25" y="69"/>
                        </a:lnTo>
                        <a:lnTo>
                          <a:pt x="25" y="79"/>
                        </a:lnTo>
                        <a:lnTo>
                          <a:pt x="62" y="67"/>
                        </a:lnTo>
                        <a:lnTo>
                          <a:pt x="59" y="60"/>
                        </a:lnTo>
                        <a:lnTo>
                          <a:pt x="59" y="54"/>
                        </a:lnTo>
                        <a:lnTo>
                          <a:pt x="70" y="44"/>
                        </a:lnTo>
                        <a:lnTo>
                          <a:pt x="70" y="15"/>
                        </a:lnTo>
                        <a:lnTo>
                          <a:pt x="63" y="8"/>
                        </a:lnTo>
                        <a:lnTo>
                          <a:pt x="55" y="4"/>
                        </a:lnTo>
                        <a:lnTo>
                          <a:pt x="45" y="0"/>
                        </a:lnTo>
                        <a:lnTo>
                          <a:pt x="34" y="3"/>
                        </a:lnTo>
                        <a:lnTo>
                          <a:pt x="23" y="3"/>
                        </a:lnTo>
                      </a:path>
                    </a:pathLst>
                  </a:custGeom>
                  <a:noFill/>
                  <a:ln w="12700" cap="rnd" cmpd="sng">
                    <a:solidFill>
                      <a:srgbClr val="402000"/>
                    </a:solidFill>
                    <a:prstDash val="solid"/>
                    <a:round/>
                    <a:headEnd type="none" w="med" len="med"/>
                    <a:tailEnd type="none" w="med" len="me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sp>
              <p:nvSpPr>
                <p:cNvPr id="192" name="Freeform 527"/>
                <p:cNvSpPr>
                  <a:spLocks/>
                </p:cNvSpPr>
                <p:nvPr/>
              </p:nvSpPr>
              <p:spPr bwMode="auto">
                <a:xfrm>
                  <a:off x="4981" y="3592"/>
                  <a:ext cx="6" cy="1"/>
                </a:xfrm>
                <a:custGeom>
                  <a:avLst/>
                  <a:gdLst/>
                  <a:ahLst/>
                  <a:cxnLst>
                    <a:cxn ang="0">
                      <a:pos x="5" y="0"/>
                    </a:cxn>
                    <a:cxn ang="0">
                      <a:pos x="3" y="0"/>
                    </a:cxn>
                    <a:cxn ang="0">
                      <a:pos x="2" y="0"/>
                    </a:cxn>
                    <a:cxn ang="0">
                      <a:pos x="0" y="0"/>
                    </a:cxn>
                    <a:cxn ang="0">
                      <a:pos x="2" y="0"/>
                    </a:cxn>
                    <a:cxn ang="0">
                      <a:pos x="5" y="0"/>
                    </a:cxn>
                  </a:cxnLst>
                  <a:rect l="0" t="0" r="r" b="b"/>
                  <a:pathLst>
                    <a:path w="6" h="1">
                      <a:moveTo>
                        <a:pt x="5" y="0"/>
                      </a:moveTo>
                      <a:lnTo>
                        <a:pt x="3" y="0"/>
                      </a:lnTo>
                      <a:lnTo>
                        <a:pt x="2" y="0"/>
                      </a:lnTo>
                      <a:lnTo>
                        <a:pt x="0" y="0"/>
                      </a:lnTo>
                      <a:lnTo>
                        <a:pt x="2" y="0"/>
                      </a:lnTo>
                      <a:lnTo>
                        <a:pt x="5" y="0"/>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93" name="Freeform 528"/>
                <p:cNvSpPr>
                  <a:spLocks/>
                </p:cNvSpPr>
                <p:nvPr/>
              </p:nvSpPr>
              <p:spPr bwMode="auto">
                <a:xfrm>
                  <a:off x="4982" y="3582"/>
                  <a:ext cx="11" cy="8"/>
                </a:xfrm>
                <a:custGeom>
                  <a:avLst/>
                  <a:gdLst/>
                  <a:ahLst/>
                  <a:cxnLst>
                    <a:cxn ang="0">
                      <a:pos x="10" y="7"/>
                    </a:cxn>
                    <a:cxn ang="0">
                      <a:pos x="0" y="5"/>
                    </a:cxn>
                    <a:cxn ang="0">
                      <a:pos x="0" y="2"/>
                    </a:cxn>
                    <a:cxn ang="0">
                      <a:pos x="0" y="0"/>
                    </a:cxn>
                    <a:cxn ang="0">
                      <a:pos x="0" y="2"/>
                    </a:cxn>
                    <a:cxn ang="0">
                      <a:pos x="0" y="5"/>
                    </a:cxn>
                    <a:cxn ang="0">
                      <a:pos x="10" y="7"/>
                    </a:cxn>
                  </a:cxnLst>
                  <a:rect l="0" t="0" r="r" b="b"/>
                  <a:pathLst>
                    <a:path w="11" h="8">
                      <a:moveTo>
                        <a:pt x="10" y="7"/>
                      </a:moveTo>
                      <a:lnTo>
                        <a:pt x="0" y="5"/>
                      </a:lnTo>
                      <a:lnTo>
                        <a:pt x="0" y="2"/>
                      </a:lnTo>
                      <a:lnTo>
                        <a:pt x="0" y="0"/>
                      </a:lnTo>
                      <a:lnTo>
                        <a:pt x="0" y="2"/>
                      </a:lnTo>
                      <a:lnTo>
                        <a:pt x="0" y="5"/>
                      </a:lnTo>
                      <a:lnTo>
                        <a:pt x="10" y="7"/>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94" name="Freeform 529"/>
                <p:cNvSpPr>
                  <a:spLocks/>
                </p:cNvSpPr>
                <p:nvPr/>
              </p:nvSpPr>
              <p:spPr bwMode="auto">
                <a:xfrm>
                  <a:off x="4984" y="3576"/>
                  <a:ext cx="11" cy="7"/>
                </a:xfrm>
                <a:custGeom>
                  <a:avLst/>
                  <a:gdLst/>
                  <a:ahLst/>
                  <a:cxnLst>
                    <a:cxn ang="0">
                      <a:pos x="0" y="6"/>
                    </a:cxn>
                    <a:cxn ang="0">
                      <a:pos x="10" y="3"/>
                    </a:cxn>
                    <a:cxn ang="0">
                      <a:pos x="10" y="0"/>
                    </a:cxn>
                    <a:cxn ang="0">
                      <a:pos x="10" y="1"/>
                    </a:cxn>
                    <a:cxn ang="0">
                      <a:pos x="0" y="6"/>
                    </a:cxn>
                  </a:cxnLst>
                  <a:rect l="0" t="0" r="r" b="b"/>
                  <a:pathLst>
                    <a:path w="11" h="7">
                      <a:moveTo>
                        <a:pt x="0" y="6"/>
                      </a:moveTo>
                      <a:lnTo>
                        <a:pt x="10" y="3"/>
                      </a:lnTo>
                      <a:lnTo>
                        <a:pt x="10" y="0"/>
                      </a:lnTo>
                      <a:lnTo>
                        <a:pt x="10" y="1"/>
                      </a:lnTo>
                      <a:lnTo>
                        <a:pt x="0" y="6"/>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95" name="Freeform 530"/>
                <p:cNvSpPr>
                  <a:spLocks/>
                </p:cNvSpPr>
                <p:nvPr/>
              </p:nvSpPr>
              <p:spPr bwMode="auto">
                <a:xfrm>
                  <a:off x="4992" y="3568"/>
                  <a:ext cx="4" cy="7"/>
                </a:xfrm>
                <a:custGeom>
                  <a:avLst/>
                  <a:gdLst/>
                  <a:ahLst/>
                  <a:cxnLst>
                    <a:cxn ang="0">
                      <a:pos x="4" y="6"/>
                    </a:cxn>
                    <a:cxn ang="0">
                      <a:pos x="3" y="1"/>
                    </a:cxn>
                    <a:cxn ang="0">
                      <a:pos x="4" y="0"/>
                    </a:cxn>
                    <a:cxn ang="0">
                      <a:pos x="3" y="1"/>
                    </a:cxn>
                    <a:cxn ang="0">
                      <a:pos x="1" y="1"/>
                    </a:cxn>
                    <a:cxn ang="0">
                      <a:pos x="0" y="3"/>
                    </a:cxn>
                    <a:cxn ang="0">
                      <a:pos x="1" y="4"/>
                    </a:cxn>
                    <a:cxn ang="0">
                      <a:pos x="4" y="6"/>
                    </a:cxn>
                  </a:cxnLst>
                  <a:rect l="0" t="0" r="r" b="b"/>
                  <a:pathLst>
                    <a:path w="5" h="7">
                      <a:moveTo>
                        <a:pt x="4" y="6"/>
                      </a:moveTo>
                      <a:lnTo>
                        <a:pt x="3" y="1"/>
                      </a:lnTo>
                      <a:lnTo>
                        <a:pt x="4" y="0"/>
                      </a:lnTo>
                      <a:lnTo>
                        <a:pt x="3" y="1"/>
                      </a:lnTo>
                      <a:lnTo>
                        <a:pt x="1" y="1"/>
                      </a:lnTo>
                      <a:lnTo>
                        <a:pt x="0" y="3"/>
                      </a:lnTo>
                      <a:lnTo>
                        <a:pt x="1" y="4"/>
                      </a:lnTo>
                      <a:lnTo>
                        <a:pt x="4" y="6"/>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96" name="Freeform 531"/>
                <p:cNvSpPr>
                  <a:spLocks/>
                </p:cNvSpPr>
                <p:nvPr/>
              </p:nvSpPr>
              <p:spPr bwMode="auto">
                <a:xfrm>
                  <a:off x="4994" y="3562"/>
                  <a:ext cx="3" cy="6"/>
                </a:xfrm>
                <a:custGeom>
                  <a:avLst/>
                  <a:gdLst/>
                  <a:ahLst/>
                  <a:cxnLst>
                    <a:cxn ang="0">
                      <a:pos x="0" y="2"/>
                    </a:cxn>
                    <a:cxn ang="0">
                      <a:pos x="0" y="1"/>
                    </a:cxn>
                    <a:cxn ang="0">
                      <a:pos x="0" y="0"/>
                    </a:cxn>
                    <a:cxn ang="0">
                      <a:pos x="0" y="1"/>
                    </a:cxn>
                    <a:cxn ang="0">
                      <a:pos x="1" y="2"/>
                    </a:cxn>
                    <a:cxn ang="0">
                      <a:pos x="2" y="2"/>
                    </a:cxn>
                    <a:cxn ang="0">
                      <a:pos x="1" y="2"/>
                    </a:cxn>
                    <a:cxn ang="0">
                      <a:pos x="1" y="4"/>
                    </a:cxn>
                    <a:cxn ang="0">
                      <a:pos x="1" y="5"/>
                    </a:cxn>
                    <a:cxn ang="0">
                      <a:pos x="1" y="4"/>
                    </a:cxn>
                    <a:cxn ang="0">
                      <a:pos x="1" y="5"/>
                    </a:cxn>
                    <a:cxn ang="0">
                      <a:pos x="0" y="2"/>
                    </a:cxn>
                  </a:cxnLst>
                  <a:rect l="0" t="0" r="r" b="b"/>
                  <a:pathLst>
                    <a:path w="3" h="6">
                      <a:moveTo>
                        <a:pt x="0" y="2"/>
                      </a:moveTo>
                      <a:lnTo>
                        <a:pt x="0" y="1"/>
                      </a:lnTo>
                      <a:lnTo>
                        <a:pt x="0" y="0"/>
                      </a:lnTo>
                      <a:lnTo>
                        <a:pt x="0" y="1"/>
                      </a:lnTo>
                      <a:lnTo>
                        <a:pt x="1" y="2"/>
                      </a:lnTo>
                      <a:lnTo>
                        <a:pt x="2" y="2"/>
                      </a:lnTo>
                      <a:lnTo>
                        <a:pt x="1" y="2"/>
                      </a:lnTo>
                      <a:lnTo>
                        <a:pt x="1" y="4"/>
                      </a:lnTo>
                      <a:lnTo>
                        <a:pt x="1" y="5"/>
                      </a:lnTo>
                      <a:lnTo>
                        <a:pt x="1" y="4"/>
                      </a:lnTo>
                      <a:lnTo>
                        <a:pt x="1" y="5"/>
                      </a:lnTo>
                      <a:lnTo>
                        <a:pt x="0" y="2"/>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97" name="Freeform 532"/>
                <p:cNvSpPr>
                  <a:spLocks/>
                </p:cNvSpPr>
                <p:nvPr/>
              </p:nvSpPr>
              <p:spPr bwMode="auto">
                <a:xfrm>
                  <a:off x="5018" y="3574"/>
                  <a:ext cx="4" cy="4"/>
                </a:xfrm>
                <a:custGeom>
                  <a:avLst/>
                  <a:gdLst/>
                  <a:ahLst/>
                  <a:cxnLst>
                    <a:cxn ang="0">
                      <a:pos x="4" y="1"/>
                    </a:cxn>
                    <a:cxn ang="0">
                      <a:pos x="3" y="0"/>
                    </a:cxn>
                    <a:cxn ang="0">
                      <a:pos x="2" y="0"/>
                    </a:cxn>
                    <a:cxn ang="0">
                      <a:pos x="1" y="1"/>
                    </a:cxn>
                    <a:cxn ang="0">
                      <a:pos x="0" y="1"/>
                    </a:cxn>
                    <a:cxn ang="0">
                      <a:pos x="1" y="2"/>
                    </a:cxn>
                    <a:cxn ang="0">
                      <a:pos x="2" y="2"/>
                    </a:cxn>
                    <a:cxn ang="0">
                      <a:pos x="2" y="1"/>
                    </a:cxn>
                    <a:cxn ang="0">
                      <a:pos x="4" y="1"/>
                    </a:cxn>
                    <a:cxn ang="0">
                      <a:pos x="3" y="2"/>
                    </a:cxn>
                    <a:cxn ang="0">
                      <a:pos x="2" y="2"/>
                    </a:cxn>
                    <a:cxn ang="0">
                      <a:pos x="2" y="3"/>
                    </a:cxn>
                    <a:cxn ang="0">
                      <a:pos x="3" y="3"/>
                    </a:cxn>
                    <a:cxn ang="0">
                      <a:pos x="2" y="3"/>
                    </a:cxn>
                    <a:cxn ang="0">
                      <a:pos x="0" y="2"/>
                    </a:cxn>
                    <a:cxn ang="0">
                      <a:pos x="0" y="1"/>
                    </a:cxn>
                    <a:cxn ang="0">
                      <a:pos x="2" y="0"/>
                    </a:cxn>
                    <a:cxn ang="0">
                      <a:pos x="4" y="0"/>
                    </a:cxn>
                    <a:cxn ang="0">
                      <a:pos x="4" y="1"/>
                    </a:cxn>
                  </a:cxnLst>
                  <a:rect l="0" t="0" r="r" b="b"/>
                  <a:pathLst>
                    <a:path w="5" h="4">
                      <a:moveTo>
                        <a:pt x="4" y="1"/>
                      </a:moveTo>
                      <a:lnTo>
                        <a:pt x="3" y="0"/>
                      </a:lnTo>
                      <a:lnTo>
                        <a:pt x="2" y="0"/>
                      </a:lnTo>
                      <a:lnTo>
                        <a:pt x="1" y="1"/>
                      </a:lnTo>
                      <a:lnTo>
                        <a:pt x="0" y="1"/>
                      </a:lnTo>
                      <a:lnTo>
                        <a:pt x="1" y="2"/>
                      </a:lnTo>
                      <a:lnTo>
                        <a:pt x="2" y="2"/>
                      </a:lnTo>
                      <a:lnTo>
                        <a:pt x="2" y="1"/>
                      </a:lnTo>
                      <a:lnTo>
                        <a:pt x="4" y="1"/>
                      </a:lnTo>
                      <a:lnTo>
                        <a:pt x="3" y="2"/>
                      </a:lnTo>
                      <a:lnTo>
                        <a:pt x="2" y="2"/>
                      </a:lnTo>
                      <a:lnTo>
                        <a:pt x="2" y="3"/>
                      </a:lnTo>
                      <a:lnTo>
                        <a:pt x="3" y="3"/>
                      </a:lnTo>
                      <a:lnTo>
                        <a:pt x="2" y="3"/>
                      </a:lnTo>
                      <a:lnTo>
                        <a:pt x="0" y="2"/>
                      </a:lnTo>
                      <a:lnTo>
                        <a:pt x="0" y="1"/>
                      </a:lnTo>
                      <a:lnTo>
                        <a:pt x="2" y="0"/>
                      </a:lnTo>
                      <a:lnTo>
                        <a:pt x="4" y="0"/>
                      </a:lnTo>
                      <a:lnTo>
                        <a:pt x="4" y="1"/>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98" name="Freeform 533"/>
                <p:cNvSpPr>
                  <a:spLocks/>
                </p:cNvSpPr>
                <p:nvPr/>
              </p:nvSpPr>
              <p:spPr bwMode="auto">
                <a:xfrm>
                  <a:off x="5021" y="3572"/>
                  <a:ext cx="1" cy="11"/>
                </a:xfrm>
                <a:custGeom>
                  <a:avLst/>
                  <a:gdLst/>
                  <a:ahLst/>
                  <a:cxnLst>
                    <a:cxn ang="0">
                      <a:pos x="0" y="3"/>
                    </a:cxn>
                    <a:cxn ang="0">
                      <a:pos x="0" y="1"/>
                    </a:cxn>
                    <a:cxn ang="0">
                      <a:pos x="0" y="3"/>
                    </a:cxn>
                    <a:cxn ang="0">
                      <a:pos x="0" y="5"/>
                    </a:cxn>
                    <a:cxn ang="0">
                      <a:pos x="0" y="7"/>
                    </a:cxn>
                    <a:cxn ang="0">
                      <a:pos x="0" y="8"/>
                    </a:cxn>
                    <a:cxn ang="0">
                      <a:pos x="0" y="9"/>
                    </a:cxn>
                    <a:cxn ang="0">
                      <a:pos x="0" y="10"/>
                    </a:cxn>
                    <a:cxn ang="0">
                      <a:pos x="0" y="9"/>
                    </a:cxn>
                    <a:cxn ang="0">
                      <a:pos x="0" y="6"/>
                    </a:cxn>
                    <a:cxn ang="0">
                      <a:pos x="0" y="5"/>
                    </a:cxn>
                    <a:cxn ang="0">
                      <a:pos x="0" y="3"/>
                    </a:cxn>
                    <a:cxn ang="0">
                      <a:pos x="0" y="1"/>
                    </a:cxn>
                    <a:cxn ang="0">
                      <a:pos x="0" y="0"/>
                    </a:cxn>
                    <a:cxn ang="0">
                      <a:pos x="0" y="1"/>
                    </a:cxn>
                    <a:cxn ang="0">
                      <a:pos x="0" y="3"/>
                    </a:cxn>
                  </a:cxnLst>
                  <a:rect l="0" t="0" r="r" b="b"/>
                  <a:pathLst>
                    <a:path w="1" h="11">
                      <a:moveTo>
                        <a:pt x="0" y="3"/>
                      </a:moveTo>
                      <a:lnTo>
                        <a:pt x="0" y="1"/>
                      </a:lnTo>
                      <a:lnTo>
                        <a:pt x="0" y="3"/>
                      </a:lnTo>
                      <a:lnTo>
                        <a:pt x="0" y="5"/>
                      </a:lnTo>
                      <a:lnTo>
                        <a:pt x="0" y="7"/>
                      </a:lnTo>
                      <a:lnTo>
                        <a:pt x="0" y="8"/>
                      </a:lnTo>
                      <a:lnTo>
                        <a:pt x="0" y="9"/>
                      </a:lnTo>
                      <a:lnTo>
                        <a:pt x="0" y="10"/>
                      </a:lnTo>
                      <a:lnTo>
                        <a:pt x="0" y="9"/>
                      </a:lnTo>
                      <a:lnTo>
                        <a:pt x="0" y="6"/>
                      </a:lnTo>
                      <a:lnTo>
                        <a:pt x="0" y="5"/>
                      </a:lnTo>
                      <a:lnTo>
                        <a:pt x="0" y="3"/>
                      </a:lnTo>
                      <a:lnTo>
                        <a:pt x="0" y="1"/>
                      </a:lnTo>
                      <a:lnTo>
                        <a:pt x="0" y="0"/>
                      </a:lnTo>
                      <a:lnTo>
                        <a:pt x="0" y="1"/>
                      </a:lnTo>
                      <a:lnTo>
                        <a:pt x="0" y="3"/>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99" name="Freeform 534"/>
                <p:cNvSpPr>
                  <a:spLocks/>
                </p:cNvSpPr>
                <p:nvPr/>
              </p:nvSpPr>
              <p:spPr bwMode="auto">
                <a:xfrm>
                  <a:off x="5014" y="3592"/>
                  <a:ext cx="1" cy="9"/>
                </a:xfrm>
                <a:custGeom>
                  <a:avLst/>
                  <a:gdLst/>
                  <a:ahLst/>
                  <a:cxnLst>
                    <a:cxn ang="0">
                      <a:pos x="0" y="0"/>
                    </a:cxn>
                    <a:cxn ang="0">
                      <a:pos x="0" y="2"/>
                    </a:cxn>
                    <a:cxn ang="0">
                      <a:pos x="0" y="4"/>
                    </a:cxn>
                    <a:cxn ang="0">
                      <a:pos x="0" y="6"/>
                    </a:cxn>
                    <a:cxn ang="0">
                      <a:pos x="0" y="7"/>
                    </a:cxn>
                    <a:cxn ang="0">
                      <a:pos x="0" y="8"/>
                    </a:cxn>
                    <a:cxn ang="0">
                      <a:pos x="0" y="7"/>
                    </a:cxn>
                    <a:cxn ang="0">
                      <a:pos x="0" y="6"/>
                    </a:cxn>
                    <a:cxn ang="0">
                      <a:pos x="0" y="3"/>
                    </a:cxn>
                    <a:cxn ang="0">
                      <a:pos x="0" y="0"/>
                    </a:cxn>
                  </a:cxnLst>
                  <a:rect l="0" t="0" r="r" b="b"/>
                  <a:pathLst>
                    <a:path w="1" h="9">
                      <a:moveTo>
                        <a:pt x="0" y="0"/>
                      </a:moveTo>
                      <a:lnTo>
                        <a:pt x="0" y="2"/>
                      </a:lnTo>
                      <a:lnTo>
                        <a:pt x="0" y="4"/>
                      </a:lnTo>
                      <a:lnTo>
                        <a:pt x="0" y="6"/>
                      </a:lnTo>
                      <a:lnTo>
                        <a:pt x="0" y="7"/>
                      </a:lnTo>
                      <a:lnTo>
                        <a:pt x="0" y="8"/>
                      </a:lnTo>
                      <a:lnTo>
                        <a:pt x="0" y="7"/>
                      </a:lnTo>
                      <a:lnTo>
                        <a:pt x="0" y="6"/>
                      </a:lnTo>
                      <a:lnTo>
                        <a:pt x="0" y="3"/>
                      </a:lnTo>
                      <a:lnTo>
                        <a:pt x="0" y="0"/>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00" name="Freeform 535"/>
                <p:cNvSpPr>
                  <a:spLocks/>
                </p:cNvSpPr>
                <p:nvPr/>
              </p:nvSpPr>
              <p:spPr bwMode="auto">
                <a:xfrm>
                  <a:off x="4996" y="3537"/>
                  <a:ext cx="53" cy="53"/>
                </a:xfrm>
                <a:custGeom>
                  <a:avLst/>
                  <a:gdLst/>
                  <a:ahLst/>
                  <a:cxnLst>
                    <a:cxn ang="0">
                      <a:pos x="4" y="15"/>
                    </a:cxn>
                    <a:cxn ang="0">
                      <a:pos x="12" y="13"/>
                    </a:cxn>
                    <a:cxn ang="0">
                      <a:pos x="18" y="14"/>
                    </a:cxn>
                    <a:cxn ang="0">
                      <a:pos x="20" y="18"/>
                    </a:cxn>
                    <a:cxn ang="0">
                      <a:pos x="19" y="23"/>
                    </a:cxn>
                    <a:cxn ang="0">
                      <a:pos x="15" y="23"/>
                    </a:cxn>
                    <a:cxn ang="0">
                      <a:pos x="15" y="29"/>
                    </a:cxn>
                    <a:cxn ang="0">
                      <a:pos x="17" y="31"/>
                    </a:cxn>
                    <a:cxn ang="0">
                      <a:pos x="15" y="35"/>
                    </a:cxn>
                    <a:cxn ang="0">
                      <a:pos x="19" y="35"/>
                    </a:cxn>
                    <a:cxn ang="0">
                      <a:pos x="20" y="30"/>
                    </a:cxn>
                    <a:cxn ang="0">
                      <a:pos x="22" y="29"/>
                    </a:cxn>
                    <a:cxn ang="0">
                      <a:pos x="25" y="29"/>
                    </a:cxn>
                    <a:cxn ang="0">
                      <a:pos x="30" y="29"/>
                    </a:cxn>
                    <a:cxn ang="0">
                      <a:pos x="31" y="32"/>
                    </a:cxn>
                    <a:cxn ang="0">
                      <a:pos x="31" y="37"/>
                    </a:cxn>
                    <a:cxn ang="0">
                      <a:pos x="31" y="40"/>
                    </a:cxn>
                    <a:cxn ang="0">
                      <a:pos x="31" y="43"/>
                    </a:cxn>
                    <a:cxn ang="0">
                      <a:pos x="31" y="45"/>
                    </a:cxn>
                    <a:cxn ang="0">
                      <a:pos x="33" y="48"/>
                    </a:cxn>
                    <a:cxn ang="0">
                      <a:pos x="35" y="49"/>
                    </a:cxn>
                    <a:cxn ang="0">
                      <a:pos x="40" y="52"/>
                    </a:cxn>
                    <a:cxn ang="0">
                      <a:pos x="49" y="43"/>
                    </a:cxn>
                    <a:cxn ang="0">
                      <a:pos x="51" y="37"/>
                    </a:cxn>
                    <a:cxn ang="0">
                      <a:pos x="51" y="24"/>
                    </a:cxn>
                    <a:cxn ang="0">
                      <a:pos x="52" y="17"/>
                    </a:cxn>
                    <a:cxn ang="0">
                      <a:pos x="51" y="9"/>
                    </a:cxn>
                    <a:cxn ang="0">
                      <a:pos x="49" y="4"/>
                    </a:cxn>
                    <a:cxn ang="0">
                      <a:pos x="44" y="2"/>
                    </a:cxn>
                    <a:cxn ang="0">
                      <a:pos x="39" y="1"/>
                    </a:cxn>
                    <a:cxn ang="0">
                      <a:pos x="30" y="0"/>
                    </a:cxn>
                    <a:cxn ang="0">
                      <a:pos x="21" y="0"/>
                    </a:cxn>
                    <a:cxn ang="0">
                      <a:pos x="10" y="2"/>
                    </a:cxn>
                    <a:cxn ang="0">
                      <a:pos x="6" y="4"/>
                    </a:cxn>
                    <a:cxn ang="0">
                      <a:pos x="2" y="8"/>
                    </a:cxn>
                    <a:cxn ang="0">
                      <a:pos x="0" y="11"/>
                    </a:cxn>
                    <a:cxn ang="0">
                      <a:pos x="0" y="13"/>
                    </a:cxn>
                    <a:cxn ang="0">
                      <a:pos x="4" y="15"/>
                    </a:cxn>
                  </a:cxnLst>
                  <a:rect l="0" t="0" r="r" b="b"/>
                  <a:pathLst>
                    <a:path w="53" h="53">
                      <a:moveTo>
                        <a:pt x="4" y="15"/>
                      </a:moveTo>
                      <a:lnTo>
                        <a:pt x="12" y="13"/>
                      </a:lnTo>
                      <a:lnTo>
                        <a:pt x="18" y="14"/>
                      </a:lnTo>
                      <a:lnTo>
                        <a:pt x="20" y="18"/>
                      </a:lnTo>
                      <a:lnTo>
                        <a:pt x="19" y="23"/>
                      </a:lnTo>
                      <a:lnTo>
                        <a:pt x="15" y="23"/>
                      </a:lnTo>
                      <a:lnTo>
                        <a:pt x="15" y="29"/>
                      </a:lnTo>
                      <a:lnTo>
                        <a:pt x="17" y="31"/>
                      </a:lnTo>
                      <a:lnTo>
                        <a:pt x="15" y="35"/>
                      </a:lnTo>
                      <a:lnTo>
                        <a:pt x="19" y="35"/>
                      </a:lnTo>
                      <a:lnTo>
                        <a:pt x="20" y="30"/>
                      </a:lnTo>
                      <a:lnTo>
                        <a:pt x="22" y="29"/>
                      </a:lnTo>
                      <a:lnTo>
                        <a:pt x="25" y="29"/>
                      </a:lnTo>
                      <a:lnTo>
                        <a:pt x="30" y="29"/>
                      </a:lnTo>
                      <a:lnTo>
                        <a:pt x="31" y="32"/>
                      </a:lnTo>
                      <a:lnTo>
                        <a:pt x="31" y="37"/>
                      </a:lnTo>
                      <a:lnTo>
                        <a:pt x="31" y="40"/>
                      </a:lnTo>
                      <a:lnTo>
                        <a:pt x="31" y="43"/>
                      </a:lnTo>
                      <a:lnTo>
                        <a:pt x="31" y="45"/>
                      </a:lnTo>
                      <a:lnTo>
                        <a:pt x="33" y="48"/>
                      </a:lnTo>
                      <a:lnTo>
                        <a:pt x="35" y="49"/>
                      </a:lnTo>
                      <a:lnTo>
                        <a:pt x="40" y="52"/>
                      </a:lnTo>
                      <a:lnTo>
                        <a:pt x="49" y="43"/>
                      </a:lnTo>
                      <a:lnTo>
                        <a:pt x="51" y="37"/>
                      </a:lnTo>
                      <a:lnTo>
                        <a:pt x="51" y="24"/>
                      </a:lnTo>
                      <a:lnTo>
                        <a:pt x="52" y="17"/>
                      </a:lnTo>
                      <a:lnTo>
                        <a:pt x="51" y="9"/>
                      </a:lnTo>
                      <a:lnTo>
                        <a:pt x="49" y="4"/>
                      </a:lnTo>
                      <a:lnTo>
                        <a:pt x="44" y="2"/>
                      </a:lnTo>
                      <a:lnTo>
                        <a:pt x="39" y="1"/>
                      </a:lnTo>
                      <a:lnTo>
                        <a:pt x="30" y="0"/>
                      </a:lnTo>
                      <a:lnTo>
                        <a:pt x="21" y="0"/>
                      </a:lnTo>
                      <a:lnTo>
                        <a:pt x="10" y="2"/>
                      </a:lnTo>
                      <a:lnTo>
                        <a:pt x="6" y="4"/>
                      </a:lnTo>
                      <a:lnTo>
                        <a:pt x="2" y="8"/>
                      </a:lnTo>
                      <a:lnTo>
                        <a:pt x="0" y="11"/>
                      </a:lnTo>
                      <a:lnTo>
                        <a:pt x="0" y="13"/>
                      </a:lnTo>
                      <a:lnTo>
                        <a:pt x="4" y="15"/>
                      </a:lnTo>
                    </a:path>
                  </a:pathLst>
                </a:custGeom>
                <a:solidFill>
                  <a:srgbClr val="603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01" name="Freeform 536"/>
                <p:cNvSpPr>
                  <a:spLocks/>
                </p:cNvSpPr>
                <p:nvPr/>
              </p:nvSpPr>
              <p:spPr bwMode="auto">
                <a:xfrm>
                  <a:off x="4996" y="3538"/>
                  <a:ext cx="51" cy="51"/>
                </a:xfrm>
                <a:custGeom>
                  <a:avLst/>
                  <a:gdLst/>
                  <a:ahLst/>
                  <a:cxnLst>
                    <a:cxn ang="0">
                      <a:pos x="2" y="7"/>
                    </a:cxn>
                    <a:cxn ang="0">
                      <a:pos x="1" y="11"/>
                    </a:cxn>
                    <a:cxn ang="0">
                      <a:pos x="12" y="12"/>
                    </a:cxn>
                    <a:cxn ang="0">
                      <a:pos x="22" y="9"/>
                    </a:cxn>
                    <a:cxn ang="0">
                      <a:pos x="18" y="11"/>
                    </a:cxn>
                    <a:cxn ang="0">
                      <a:pos x="18" y="14"/>
                    </a:cxn>
                    <a:cxn ang="0">
                      <a:pos x="24" y="11"/>
                    </a:cxn>
                    <a:cxn ang="0">
                      <a:pos x="20" y="14"/>
                    </a:cxn>
                    <a:cxn ang="0">
                      <a:pos x="23" y="16"/>
                    </a:cxn>
                    <a:cxn ang="0">
                      <a:pos x="19" y="19"/>
                    </a:cxn>
                    <a:cxn ang="0">
                      <a:pos x="21" y="20"/>
                    </a:cxn>
                    <a:cxn ang="0">
                      <a:pos x="21" y="21"/>
                    </a:cxn>
                    <a:cxn ang="0">
                      <a:pos x="14" y="26"/>
                    </a:cxn>
                    <a:cxn ang="0">
                      <a:pos x="24" y="22"/>
                    </a:cxn>
                    <a:cxn ang="0">
                      <a:pos x="14" y="27"/>
                    </a:cxn>
                    <a:cxn ang="0">
                      <a:pos x="21" y="27"/>
                    </a:cxn>
                    <a:cxn ang="0">
                      <a:pos x="32" y="27"/>
                    </a:cxn>
                    <a:cxn ang="0">
                      <a:pos x="29" y="28"/>
                    </a:cxn>
                    <a:cxn ang="0">
                      <a:pos x="38" y="28"/>
                    </a:cxn>
                    <a:cxn ang="0">
                      <a:pos x="32" y="31"/>
                    </a:cxn>
                    <a:cxn ang="0">
                      <a:pos x="34" y="33"/>
                    </a:cxn>
                    <a:cxn ang="0">
                      <a:pos x="32" y="35"/>
                    </a:cxn>
                    <a:cxn ang="0">
                      <a:pos x="34" y="38"/>
                    </a:cxn>
                    <a:cxn ang="0">
                      <a:pos x="30" y="41"/>
                    </a:cxn>
                    <a:cxn ang="0">
                      <a:pos x="34" y="42"/>
                    </a:cxn>
                    <a:cxn ang="0">
                      <a:pos x="37" y="41"/>
                    </a:cxn>
                    <a:cxn ang="0">
                      <a:pos x="34" y="49"/>
                    </a:cxn>
                    <a:cxn ang="0">
                      <a:pos x="42" y="39"/>
                    </a:cxn>
                    <a:cxn ang="0">
                      <a:pos x="37" y="49"/>
                    </a:cxn>
                    <a:cxn ang="0">
                      <a:pos x="46" y="41"/>
                    </a:cxn>
                    <a:cxn ang="0">
                      <a:pos x="49" y="25"/>
                    </a:cxn>
                    <a:cxn ang="0">
                      <a:pos x="40" y="21"/>
                    </a:cxn>
                    <a:cxn ang="0">
                      <a:pos x="42" y="19"/>
                    </a:cxn>
                    <a:cxn ang="0">
                      <a:pos x="49" y="14"/>
                    </a:cxn>
                    <a:cxn ang="0">
                      <a:pos x="39" y="11"/>
                    </a:cxn>
                    <a:cxn ang="0">
                      <a:pos x="43" y="9"/>
                    </a:cxn>
                    <a:cxn ang="0">
                      <a:pos x="46" y="3"/>
                    </a:cxn>
                    <a:cxn ang="0">
                      <a:pos x="33" y="6"/>
                    </a:cxn>
                    <a:cxn ang="0">
                      <a:pos x="37" y="0"/>
                    </a:cxn>
                    <a:cxn ang="0">
                      <a:pos x="24" y="3"/>
                    </a:cxn>
                    <a:cxn ang="0">
                      <a:pos x="26" y="1"/>
                    </a:cxn>
                    <a:cxn ang="0">
                      <a:pos x="18" y="0"/>
                    </a:cxn>
                    <a:cxn ang="0">
                      <a:pos x="11" y="7"/>
                    </a:cxn>
                    <a:cxn ang="0">
                      <a:pos x="9" y="3"/>
                    </a:cxn>
                  </a:cxnLst>
                  <a:rect l="0" t="0" r="r" b="b"/>
                  <a:pathLst>
                    <a:path w="51" h="50">
                      <a:moveTo>
                        <a:pt x="9" y="3"/>
                      </a:moveTo>
                      <a:lnTo>
                        <a:pt x="4" y="4"/>
                      </a:lnTo>
                      <a:lnTo>
                        <a:pt x="2" y="7"/>
                      </a:lnTo>
                      <a:lnTo>
                        <a:pt x="1" y="9"/>
                      </a:lnTo>
                      <a:lnTo>
                        <a:pt x="0" y="10"/>
                      </a:lnTo>
                      <a:lnTo>
                        <a:pt x="1" y="11"/>
                      </a:lnTo>
                      <a:lnTo>
                        <a:pt x="3" y="12"/>
                      </a:lnTo>
                      <a:lnTo>
                        <a:pt x="9" y="12"/>
                      </a:lnTo>
                      <a:lnTo>
                        <a:pt x="12" y="12"/>
                      </a:lnTo>
                      <a:lnTo>
                        <a:pt x="16" y="11"/>
                      </a:lnTo>
                      <a:lnTo>
                        <a:pt x="19" y="9"/>
                      </a:lnTo>
                      <a:lnTo>
                        <a:pt x="22" y="9"/>
                      </a:lnTo>
                      <a:lnTo>
                        <a:pt x="27" y="9"/>
                      </a:lnTo>
                      <a:lnTo>
                        <a:pt x="21" y="10"/>
                      </a:lnTo>
                      <a:lnTo>
                        <a:pt x="18" y="11"/>
                      </a:lnTo>
                      <a:lnTo>
                        <a:pt x="16" y="12"/>
                      </a:lnTo>
                      <a:lnTo>
                        <a:pt x="17" y="12"/>
                      </a:lnTo>
                      <a:lnTo>
                        <a:pt x="18" y="14"/>
                      </a:lnTo>
                      <a:lnTo>
                        <a:pt x="20" y="12"/>
                      </a:lnTo>
                      <a:lnTo>
                        <a:pt x="22" y="12"/>
                      </a:lnTo>
                      <a:lnTo>
                        <a:pt x="24" y="11"/>
                      </a:lnTo>
                      <a:lnTo>
                        <a:pt x="27" y="11"/>
                      </a:lnTo>
                      <a:lnTo>
                        <a:pt x="23" y="12"/>
                      </a:lnTo>
                      <a:lnTo>
                        <a:pt x="20" y="14"/>
                      </a:lnTo>
                      <a:lnTo>
                        <a:pt x="19" y="16"/>
                      </a:lnTo>
                      <a:lnTo>
                        <a:pt x="20" y="17"/>
                      </a:lnTo>
                      <a:lnTo>
                        <a:pt x="23" y="16"/>
                      </a:lnTo>
                      <a:lnTo>
                        <a:pt x="24" y="16"/>
                      </a:lnTo>
                      <a:lnTo>
                        <a:pt x="21" y="17"/>
                      </a:lnTo>
                      <a:lnTo>
                        <a:pt x="19" y="19"/>
                      </a:lnTo>
                      <a:lnTo>
                        <a:pt x="19" y="20"/>
                      </a:lnTo>
                      <a:lnTo>
                        <a:pt x="18" y="21"/>
                      </a:lnTo>
                      <a:lnTo>
                        <a:pt x="21" y="20"/>
                      </a:lnTo>
                      <a:lnTo>
                        <a:pt x="23" y="20"/>
                      </a:lnTo>
                      <a:lnTo>
                        <a:pt x="27" y="19"/>
                      </a:lnTo>
                      <a:lnTo>
                        <a:pt x="21" y="21"/>
                      </a:lnTo>
                      <a:lnTo>
                        <a:pt x="18" y="22"/>
                      </a:lnTo>
                      <a:lnTo>
                        <a:pt x="16" y="23"/>
                      </a:lnTo>
                      <a:lnTo>
                        <a:pt x="14" y="26"/>
                      </a:lnTo>
                      <a:lnTo>
                        <a:pt x="18" y="25"/>
                      </a:lnTo>
                      <a:lnTo>
                        <a:pt x="22" y="22"/>
                      </a:lnTo>
                      <a:lnTo>
                        <a:pt x="24" y="22"/>
                      </a:lnTo>
                      <a:lnTo>
                        <a:pt x="19" y="25"/>
                      </a:lnTo>
                      <a:lnTo>
                        <a:pt x="17" y="26"/>
                      </a:lnTo>
                      <a:lnTo>
                        <a:pt x="14" y="27"/>
                      </a:lnTo>
                      <a:lnTo>
                        <a:pt x="16" y="28"/>
                      </a:lnTo>
                      <a:lnTo>
                        <a:pt x="18" y="28"/>
                      </a:lnTo>
                      <a:lnTo>
                        <a:pt x="21" y="27"/>
                      </a:lnTo>
                      <a:lnTo>
                        <a:pt x="26" y="27"/>
                      </a:lnTo>
                      <a:lnTo>
                        <a:pt x="28" y="27"/>
                      </a:lnTo>
                      <a:lnTo>
                        <a:pt x="32" y="27"/>
                      </a:lnTo>
                      <a:lnTo>
                        <a:pt x="38" y="26"/>
                      </a:lnTo>
                      <a:lnTo>
                        <a:pt x="34" y="27"/>
                      </a:lnTo>
                      <a:lnTo>
                        <a:pt x="29" y="28"/>
                      </a:lnTo>
                      <a:lnTo>
                        <a:pt x="30" y="30"/>
                      </a:lnTo>
                      <a:lnTo>
                        <a:pt x="34" y="29"/>
                      </a:lnTo>
                      <a:lnTo>
                        <a:pt x="38" y="28"/>
                      </a:lnTo>
                      <a:lnTo>
                        <a:pt x="41" y="27"/>
                      </a:lnTo>
                      <a:lnTo>
                        <a:pt x="37" y="30"/>
                      </a:lnTo>
                      <a:lnTo>
                        <a:pt x="32" y="31"/>
                      </a:lnTo>
                      <a:lnTo>
                        <a:pt x="30" y="32"/>
                      </a:lnTo>
                      <a:lnTo>
                        <a:pt x="30" y="35"/>
                      </a:lnTo>
                      <a:lnTo>
                        <a:pt x="34" y="33"/>
                      </a:lnTo>
                      <a:lnTo>
                        <a:pt x="37" y="32"/>
                      </a:lnTo>
                      <a:lnTo>
                        <a:pt x="36" y="35"/>
                      </a:lnTo>
                      <a:lnTo>
                        <a:pt x="32" y="35"/>
                      </a:lnTo>
                      <a:lnTo>
                        <a:pt x="30" y="36"/>
                      </a:lnTo>
                      <a:lnTo>
                        <a:pt x="30" y="39"/>
                      </a:lnTo>
                      <a:lnTo>
                        <a:pt x="34" y="38"/>
                      </a:lnTo>
                      <a:lnTo>
                        <a:pt x="37" y="36"/>
                      </a:lnTo>
                      <a:lnTo>
                        <a:pt x="33" y="39"/>
                      </a:lnTo>
                      <a:lnTo>
                        <a:pt x="30" y="41"/>
                      </a:lnTo>
                      <a:lnTo>
                        <a:pt x="30" y="42"/>
                      </a:lnTo>
                      <a:lnTo>
                        <a:pt x="32" y="45"/>
                      </a:lnTo>
                      <a:lnTo>
                        <a:pt x="34" y="42"/>
                      </a:lnTo>
                      <a:lnTo>
                        <a:pt x="37" y="39"/>
                      </a:lnTo>
                      <a:lnTo>
                        <a:pt x="38" y="36"/>
                      </a:lnTo>
                      <a:lnTo>
                        <a:pt x="37" y="41"/>
                      </a:lnTo>
                      <a:lnTo>
                        <a:pt x="36" y="42"/>
                      </a:lnTo>
                      <a:lnTo>
                        <a:pt x="32" y="46"/>
                      </a:lnTo>
                      <a:lnTo>
                        <a:pt x="34" y="49"/>
                      </a:lnTo>
                      <a:lnTo>
                        <a:pt x="38" y="46"/>
                      </a:lnTo>
                      <a:lnTo>
                        <a:pt x="40" y="42"/>
                      </a:lnTo>
                      <a:lnTo>
                        <a:pt x="42" y="39"/>
                      </a:lnTo>
                      <a:lnTo>
                        <a:pt x="40" y="45"/>
                      </a:lnTo>
                      <a:lnTo>
                        <a:pt x="38" y="46"/>
                      </a:lnTo>
                      <a:lnTo>
                        <a:pt x="37" y="49"/>
                      </a:lnTo>
                      <a:lnTo>
                        <a:pt x="38" y="49"/>
                      </a:lnTo>
                      <a:lnTo>
                        <a:pt x="42" y="46"/>
                      </a:lnTo>
                      <a:lnTo>
                        <a:pt x="46" y="41"/>
                      </a:lnTo>
                      <a:lnTo>
                        <a:pt x="48" y="36"/>
                      </a:lnTo>
                      <a:lnTo>
                        <a:pt x="48" y="29"/>
                      </a:lnTo>
                      <a:lnTo>
                        <a:pt x="49" y="25"/>
                      </a:lnTo>
                      <a:lnTo>
                        <a:pt x="50" y="19"/>
                      </a:lnTo>
                      <a:lnTo>
                        <a:pt x="46" y="19"/>
                      </a:lnTo>
                      <a:lnTo>
                        <a:pt x="40" y="21"/>
                      </a:lnTo>
                      <a:lnTo>
                        <a:pt x="33" y="22"/>
                      </a:lnTo>
                      <a:lnTo>
                        <a:pt x="40" y="20"/>
                      </a:lnTo>
                      <a:lnTo>
                        <a:pt x="42" y="19"/>
                      </a:lnTo>
                      <a:lnTo>
                        <a:pt x="47" y="17"/>
                      </a:lnTo>
                      <a:lnTo>
                        <a:pt x="49" y="17"/>
                      </a:lnTo>
                      <a:lnTo>
                        <a:pt x="49" y="14"/>
                      </a:lnTo>
                      <a:lnTo>
                        <a:pt x="49" y="9"/>
                      </a:lnTo>
                      <a:lnTo>
                        <a:pt x="43" y="11"/>
                      </a:lnTo>
                      <a:lnTo>
                        <a:pt x="39" y="11"/>
                      </a:lnTo>
                      <a:lnTo>
                        <a:pt x="34" y="14"/>
                      </a:lnTo>
                      <a:lnTo>
                        <a:pt x="39" y="11"/>
                      </a:lnTo>
                      <a:lnTo>
                        <a:pt x="43" y="9"/>
                      </a:lnTo>
                      <a:lnTo>
                        <a:pt x="48" y="9"/>
                      </a:lnTo>
                      <a:lnTo>
                        <a:pt x="48" y="4"/>
                      </a:lnTo>
                      <a:lnTo>
                        <a:pt x="46" y="3"/>
                      </a:lnTo>
                      <a:lnTo>
                        <a:pt x="42" y="2"/>
                      </a:lnTo>
                      <a:lnTo>
                        <a:pt x="37" y="3"/>
                      </a:lnTo>
                      <a:lnTo>
                        <a:pt x="33" y="6"/>
                      </a:lnTo>
                      <a:lnTo>
                        <a:pt x="37" y="3"/>
                      </a:lnTo>
                      <a:lnTo>
                        <a:pt x="40" y="1"/>
                      </a:lnTo>
                      <a:lnTo>
                        <a:pt x="37" y="0"/>
                      </a:lnTo>
                      <a:lnTo>
                        <a:pt x="32" y="0"/>
                      </a:lnTo>
                      <a:lnTo>
                        <a:pt x="29" y="1"/>
                      </a:lnTo>
                      <a:lnTo>
                        <a:pt x="24" y="3"/>
                      </a:lnTo>
                      <a:lnTo>
                        <a:pt x="20" y="3"/>
                      </a:lnTo>
                      <a:lnTo>
                        <a:pt x="23" y="2"/>
                      </a:lnTo>
                      <a:lnTo>
                        <a:pt x="26" y="1"/>
                      </a:lnTo>
                      <a:lnTo>
                        <a:pt x="27" y="0"/>
                      </a:lnTo>
                      <a:lnTo>
                        <a:pt x="22" y="0"/>
                      </a:lnTo>
                      <a:lnTo>
                        <a:pt x="18" y="0"/>
                      </a:lnTo>
                      <a:lnTo>
                        <a:pt x="16" y="1"/>
                      </a:lnTo>
                      <a:lnTo>
                        <a:pt x="13" y="3"/>
                      </a:lnTo>
                      <a:lnTo>
                        <a:pt x="11" y="7"/>
                      </a:lnTo>
                      <a:lnTo>
                        <a:pt x="11" y="3"/>
                      </a:lnTo>
                      <a:lnTo>
                        <a:pt x="14" y="1"/>
                      </a:lnTo>
                      <a:lnTo>
                        <a:pt x="9" y="3"/>
                      </a:lnTo>
                    </a:path>
                  </a:pathLst>
                </a:custGeom>
                <a:solidFill>
                  <a:srgbClr val="000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nvGrpSpPr>
                <p:cNvPr id="202" name="Group 537"/>
                <p:cNvGrpSpPr>
                  <a:grpSpLocks/>
                </p:cNvGrpSpPr>
                <p:nvPr/>
              </p:nvGrpSpPr>
              <p:grpSpPr bwMode="auto">
                <a:xfrm>
                  <a:off x="4865" y="3687"/>
                  <a:ext cx="68" cy="40"/>
                  <a:chOff x="4865" y="3687"/>
                  <a:chExt cx="68" cy="40"/>
                </a:xfrm>
              </p:grpSpPr>
              <p:grpSp>
                <p:nvGrpSpPr>
                  <p:cNvPr id="235" name="Group 538"/>
                  <p:cNvGrpSpPr>
                    <a:grpSpLocks/>
                  </p:cNvGrpSpPr>
                  <p:nvPr/>
                </p:nvGrpSpPr>
                <p:grpSpPr bwMode="auto">
                  <a:xfrm>
                    <a:off x="4865" y="3687"/>
                    <a:ext cx="68" cy="40"/>
                    <a:chOff x="4865" y="3687"/>
                    <a:chExt cx="68" cy="40"/>
                  </a:xfrm>
                </p:grpSpPr>
                <p:sp>
                  <p:nvSpPr>
                    <p:cNvPr id="243" name="Freeform 539"/>
                    <p:cNvSpPr>
                      <a:spLocks/>
                    </p:cNvSpPr>
                    <p:nvPr/>
                  </p:nvSpPr>
                  <p:spPr bwMode="auto">
                    <a:xfrm>
                      <a:off x="4870" y="3691"/>
                      <a:ext cx="55" cy="31"/>
                    </a:xfrm>
                    <a:custGeom>
                      <a:avLst/>
                      <a:gdLst/>
                      <a:ahLst/>
                      <a:cxnLst>
                        <a:cxn ang="0">
                          <a:pos x="54" y="19"/>
                        </a:cxn>
                        <a:cxn ang="0">
                          <a:pos x="47" y="17"/>
                        </a:cxn>
                        <a:cxn ang="0">
                          <a:pos x="45" y="16"/>
                        </a:cxn>
                        <a:cxn ang="0">
                          <a:pos x="43" y="14"/>
                        </a:cxn>
                        <a:cxn ang="0">
                          <a:pos x="42" y="12"/>
                        </a:cxn>
                        <a:cxn ang="0">
                          <a:pos x="38" y="9"/>
                        </a:cxn>
                        <a:cxn ang="0">
                          <a:pos x="32" y="5"/>
                        </a:cxn>
                        <a:cxn ang="0">
                          <a:pos x="32" y="4"/>
                        </a:cxn>
                        <a:cxn ang="0">
                          <a:pos x="29" y="2"/>
                        </a:cxn>
                        <a:cxn ang="0">
                          <a:pos x="27" y="2"/>
                        </a:cxn>
                        <a:cxn ang="0">
                          <a:pos x="17" y="0"/>
                        </a:cxn>
                        <a:cxn ang="0">
                          <a:pos x="15" y="0"/>
                        </a:cxn>
                        <a:cxn ang="0">
                          <a:pos x="11" y="1"/>
                        </a:cxn>
                        <a:cxn ang="0">
                          <a:pos x="11" y="2"/>
                        </a:cxn>
                        <a:cxn ang="0">
                          <a:pos x="6" y="3"/>
                        </a:cxn>
                        <a:cxn ang="0">
                          <a:pos x="3" y="4"/>
                        </a:cxn>
                        <a:cxn ang="0">
                          <a:pos x="2" y="5"/>
                        </a:cxn>
                        <a:cxn ang="0">
                          <a:pos x="1" y="8"/>
                        </a:cxn>
                        <a:cxn ang="0">
                          <a:pos x="1" y="9"/>
                        </a:cxn>
                        <a:cxn ang="0">
                          <a:pos x="0" y="10"/>
                        </a:cxn>
                        <a:cxn ang="0">
                          <a:pos x="0" y="11"/>
                        </a:cxn>
                        <a:cxn ang="0">
                          <a:pos x="0" y="12"/>
                        </a:cxn>
                        <a:cxn ang="0">
                          <a:pos x="0" y="13"/>
                        </a:cxn>
                        <a:cxn ang="0">
                          <a:pos x="3" y="13"/>
                        </a:cxn>
                        <a:cxn ang="0">
                          <a:pos x="6" y="11"/>
                        </a:cxn>
                        <a:cxn ang="0">
                          <a:pos x="11" y="11"/>
                        </a:cxn>
                        <a:cxn ang="0">
                          <a:pos x="16" y="11"/>
                        </a:cxn>
                        <a:cxn ang="0">
                          <a:pos x="11" y="12"/>
                        </a:cxn>
                        <a:cxn ang="0">
                          <a:pos x="8" y="13"/>
                        </a:cxn>
                        <a:cxn ang="0">
                          <a:pos x="5" y="14"/>
                        </a:cxn>
                        <a:cxn ang="0">
                          <a:pos x="3" y="16"/>
                        </a:cxn>
                        <a:cxn ang="0">
                          <a:pos x="3" y="17"/>
                        </a:cxn>
                        <a:cxn ang="0">
                          <a:pos x="6" y="19"/>
                        </a:cxn>
                        <a:cxn ang="0">
                          <a:pos x="6" y="18"/>
                        </a:cxn>
                        <a:cxn ang="0">
                          <a:pos x="11" y="17"/>
                        </a:cxn>
                        <a:cxn ang="0">
                          <a:pos x="16" y="17"/>
                        </a:cxn>
                        <a:cxn ang="0">
                          <a:pos x="19" y="17"/>
                        </a:cxn>
                        <a:cxn ang="0">
                          <a:pos x="21" y="18"/>
                        </a:cxn>
                        <a:cxn ang="0">
                          <a:pos x="24" y="20"/>
                        </a:cxn>
                        <a:cxn ang="0">
                          <a:pos x="25" y="22"/>
                        </a:cxn>
                        <a:cxn ang="0">
                          <a:pos x="27" y="24"/>
                        </a:cxn>
                        <a:cxn ang="0">
                          <a:pos x="28" y="26"/>
                        </a:cxn>
                        <a:cxn ang="0">
                          <a:pos x="32" y="27"/>
                        </a:cxn>
                        <a:cxn ang="0">
                          <a:pos x="33" y="28"/>
                        </a:cxn>
                        <a:cxn ang="0">
                          <a:pos x="36" y="28"/>
                        </a:cxn>
                        <a:cxn ang="0">
                          <a:pos x="39" y="28"/>
                        </a:cxn>
                        <a:cxn ang="0">
                          <a:pos x="42" y="28"/>
                        </a:cxn>
                        <a:cxn ang="0">
                          <a:pos x="45" y="29"/>
                        </a:cxn>
                        <a:cxn ang="0">
                          <a:pos x="54" y="30"/>
                        </a:cxn>
                        <a:cxn ang="0">
                          <a:pos x="54" y="19"/>
                        </a:cxn>
                      </a:cxnLst>
                      <a:rect l="0" t="0" r="r" b="b"/>
                      <a:pathLst>
                        <a:path w="55" h="31">
                          <a:moveTo>
                            <a:pt x="54" y="19"/>
                          </a:moveTo>
                          <a:lnTo>
                            <a:pt x="47" y="17"/>
                          </a:lnTo>
                          <a:lnTo>
                            <a:pt x="45" y="16"/>
                          </a:lnTo>
                          <a:lnTo>
                            <a:pt x="43" y="14"/>
                          </a:lnTo>
                          <a:lnTo>
                            <a:pt x="42" y="12"/>
                          </a:lnTo>
                          <a:lnTo>
                            <a:pt x="38" y="9"/>
                          </a:lnTo>
                          <a:lnTo>
                            <a:pt x="32" y="5"/>
                          </a:lnTo>
                          <a:lnTo>
                            <a:pt x="32" y="4"/>
                          </a:lnTo>
                          <a:lnTo>
                            <a:pt x="29" y="2"/>
                          </a:lnTo>
                          <a:lnTo>
                            <a:pt x="27" y="2"/>
                          </a:lnTo>
                          <a:lnTo>
                            <a:pt x="17" y="0"/>
                          </a:lnTo>
                          <a:lnTo>
                            <a:pt x="15" y="0"/>
                          </a:lnTo>
                          <a:lnTo>
                            <a:pt x="11" y="1"/>
                          </a:lnTo>
                          <a:lnTo>
                            <a:pt x="11" y="2"/>
                          </a:lnTo>
                          <a:lnTo>
                            <a:pt x="6" y="3"/>
                          </a:lnTo>
                          <a:lnTo>
                            <a:pt x="3" y="4"/>
                          </a:lnTo>
                          <a:lnTo>
                            <a:pt x="2" y="5"/>
                          </a:lnTo>
                          <a:lnTo>
                            <a:pt x="1" y="8"/>
                          </a:lnTo>
                          <a:lnTo>
                            <a:pt x="1" y="9"/>
                          </a:lnTo>
                          <a:lnTo>
                            <a:pt x="0" y="10"/>
                          </a:lnTo>
                          <a:lnTo>
                            <a:pt x="0" y="11"/>
                          </a:lnTo>
                          <a:lnTo>
                            <a:pt x="0" y="12"/>
                          </a:lnTo>
                          <a:lnTo>
                            <a:pt x="0" y="13"/>
                          </a:lnTo>
                          <a:lnTo>
                            <a:pt x="3" y="13"/>
                          </a:lnTo>
                          <a:lnTo>
                            <a:pt x="6" y="11"/>
                          </a:lnTo>
                          <a:lnTo>
                            <a:pt x="11" y="11"/>
                          </a:lnTo>
                          <a:lnTo>
                            <a:pt x="16" y="11"/>
                          </a:lnTo>
                          <a:lnTo>
                            <a:pt x="11" y="12"/>
                          </a:lnTo>
                          <a:lnTo>
                            <a:pt x="8" y="13"/>
                          </a:lnTo>
                          <a:lnTo>
                            <a:pt x="5" y="14"/>
                          </a:lnTo>
                          <a:lnTo>
                            <a:pt x="3" y="16"/>
                          </a:lnTo>
                          <a:lnTo>
                            <a:pt x="3" y="17"/>
                          </a:lnTo>
                          <a:lnTo>
                            <a:pt x="6" y="19"/>
                          </a:lnTo>
                          <a:lnTo>
                            <a:pt x="6" y="18"/>
                          </a:lnTo>
                          <a:lnTo>
                            <a:pt x="11" y="17"/>
                          </a:lnTo>
                          <a:lnTo>
                            <a:pt x="16" y="17"/>
                          </a:lnTo>
                          <a:lnTo>
                            <a:pt x="19" y="17"/>
                          </a:lnTo>
                          <a:lnTo>
                            <a:pt x="21" y="18"/>
                          </a:lnTo>
                          <a:lnTo>
                            <a:pt x="24" y="20"/>
                          </a:lnTo>
                          <a:lnTo>
                            <a:pt x="25" y="22"/>
                          </a:lnTo>
                          <a:lnTo>
                            <a:pt x="27" y="24"/>
                          </a:lnTo>
                          <a:lnTo>
                            <a:pt x="28" y="26"/>
                          </a:lnTo>
                          <a:lnTo>
                            <a:pt x="32" y="27"/>
                          </a:lnTo>
                          <a:lnTo>
                            <a:pt x="33" y="28"/>
                          </a:lnTo>
                          <a:lnTo>
                            <a:pt x="36" y="28"/>
                          </a:lnTo>
                          <a:lnTo>
                            <a:pt x="39" y="28"/>
                          </a:lnTo>
                          <a:lnTo>
                            <a:pt x="42" y="28"/>
                          </a:lnTo>
                          <a:lnTo>
                            <a:pt x="45" y="29"/>
                          </a:lnTo>
                          <a:lnTo>
                            <a:pt x="54" y="30"/>
                          </a:lnTo>
                          <a:lnTo>
                            <a:pt x="54" y="19"/>
                          </a:lnTo>
                        </a:path>
                      </a:pathLst>
                    </a:custGeom>
                    <a:solidFill>
                      <a:srgbClr val="FFC08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44" name="Freeform 540"/>
                    <p:cNvSpPr>
                      <a:spLocks/>
                    </p:cNvSpPr>
                    <p:nvPr/>
                  </p:nvSpPr>
                  <p:spPr bwMode="auto">
                    <a:xfrm>
                      <a:off x="4865" y="3687"/>
                      <a:ext cx="68" cy="40"/>
                    </a:xfrm>
                    <a:custGeom>
                      <a:avLst/>
                      <a:gdLst/>
                      <a:ahLst/>
                      <a:cxnLst>
                        <a:cxn ang="0">
                          <a:pos x="67" y="24"/>
                        </a:cxn>
                        <a:cxn ang="0">
                          <a:pos x="60" y="22"/>
                        </a:cxn>
                        <a:cxn ang="0">
                          <a:pos x="56" y="20"/>
                        </a:cxn>
                        <a:cxn ang="0">
                          <a:pos x="54" y="20"/>
                        </a:cxn>
                        <a:cxn ang="0">
                          <a:pos x="53" y="17"/>
                        </a:cxn>
                        <a:cxn ang="0">
                          <a:pos x="47" y="13"/>
                        </a:cxn>
                        <a:cxn ang="0">
                          <a:pos x="40" y="8"/>
                        </a:cxn>
                        <a:cxn ang="0">
                          <a:pos x="40" y="5"/>
                        </a:cxn>
                        <a:cxn ang="0">
                          <a:pos x="38" y="4"/>
                        </a:cxn>
                        <a:cxn ang="0">
                          <a:pos x="34" y="4"/>
                        </a:cxn>
                        <a:cxn ang="0">
                          <a:pos x="22" y="1"/>
                        </a:cxn>
                        <a:cxn ang="0">
                          <a:pos x="18" y="0"/>
                        </a:cxn>
                        <a:cxn ang="0">
                          <a:pos x="15" y="1"/>
                        </a:cxn>
                        <a:cxn ang="0">
                          <a:pos x="14" y="3"/>
                        </a:cxn>
                        <a:cxn ang="0">
                          <a:pos x="7" y="4"/>
                        </a:cxn>
                        <a:cxn ang="0">
                          <a:pos x="4" y="7"/>
                        </a:cxn>
                        <a:cxn ang="0">
                          <a:pos x="3" y="11"/>
                        </a:cxn>
                        <a:cxn ang="0">
                          <a:pos x="1" y="12"/>
                        </a:cxn>
                        <a:cxn ang="0">
                          <a:pos x="1" y="13"/>
                        </a:cxn>
                        <a:cxn ang="0">
                          <a:pos x="0" y="16"/>
                        </a:cxn>
                        <a:cxn ang="0">
                          <a:pos x="0" y="17"/>
                        </a:cxn>
                        <a:cxn ang="0">
                          <a:pos x="1" y="19"/>
                        </a:cxn>
                        <a:cxn ang="0">
                          <a:pos x="4" y="19"/>
                        </a:cxn>
                        <a:cxn ang="0">
                          <a:pos x="8" y="16"/>
                        </a:cxn>
                        <a:cxn ang="0">
                          <a:pos x="14" y="15"/>
                        </a:cxn>
                        <a:cxn ang="0">
                          <a:pos x="20" y="16"/>
                        </a:cxn>
                        <a:cxn ang="0">
                          <a:pos x="14" y="17"/>
                        </a:cxn>
                        <a:cxn ang="0">
                          <a:pos x="10" y="19"/>
                        </a:cxn>
                        <a:cxn ang="0">
                          <a:pos x="6" y="20"/>
                        </a:cxn>
                        <a:cxn ang="0">
                          <a:pos x="6" y="23"/>
                        </a:cxn>
                        <a:cxn ang="0">
                          <a:pos x="7" y="24"/>
                        </a:cxn>
                        <a:cxn ang="0">
                          <a:pos x="8" y="23"/>
                        </a:cxn>
                        <a:cxn ang="0">
                          <a:pos x="15" y="22"/>
                        </a:cxn>
                        <a:cxn ang="0">
                          <a:pos x="21" y="22"/>
                        </a:cxn>
                        <a:cxn ang="0">
                          <a:pos x="24" y="22"/>
                        </a:cxn>
                        <a:cxn ang="0">
                          <a:pos x="27" y="23"/>
                        </a:cxn>
                        <a:cxn ang="0">
                          <a:pos x="29" y="27"/>
                        </a:cxn>
                        <a:cxn ang="0">
                          <a:pos x="31" y="28"/>
                        </a:cxn>
                        <a:cxn ang="0">
                          <a:pos x="34" y="32"/>
                        </a:cxn>
                        <a:cxn ang="0">
                          <a:pos x="35" y="35"/>
                        </a:cxn>
                        <a:cxn ang="0">
                          <a:pos x="39" y="36"/>
                        </a:cxn>
                        <a:cxn ang="0">
                          <a:pos x="42" y="38"/>
                        </a:cxn>
                        <a:cxn ang="0">
                          <a:pos x="45" y="38"/>
                        </a:cxn>
                        <a:cxn ang="0">
                          <a:pos x="49" y="38"/>
                        </a:cxn>
                        <a:cxn ang="0">
                          <a:pos x="53" y="38"/>
                        </a:cxn>
                        <a:cxn ang="0">
                          <a:pos x="56" y="38"/>
                        </a:cxn>
                        <a:cxn ang="0">
                          <a:pos x="67" y="39"/>
                        </a:cxn>
                        <a:cxn ang="0">
                          <a:pos x="67" y="24"/>
                        </a:cxn>
                      </a:cxnLst>
                      <a:rect l="0" t="0" r="r" b="b"/>
                      <a:pathLst>
                        <a:path w="68" h="40">
                          <a:moveTo>
                            <a:pt x="67" y="24"/>
                          </a:moveTo>
                          <a:lnTo>
                            <a:pt x="60" y="22"/>
                          </a:lnTo>
                          <a:lnTo>
                            <a:pt x="56" y="20"/>
                          </a:lnTo>
                          <a:lnTo>
                            <a:pt x="54" y="20"/>
                          </a:lnTo>
                          <a:lnTo>
                            <a:pt x="53" y="17"/>
                          </a:lnTo>
                          <a:lnTo>
                            <a:pt x="47" y="13"/>
                          </a:lnTo>
                          <a:lnTo>
                            <a:pt x="40" y="8"/>
                          </a:lnTo>
                          <a:lnTo>
                            <a:pt x="40" y="5"/>
                          </a:lnTo>
                          <a:lnTo>
                            <a:pt x="38" y="4"/>
                          </a:lnTo>
                          <a:lnTo>
                            <a:pt x="34" y="4"/>
                          </a:lnTo>
                          <a:lnTo>
                            <a:pt x="22" y="1"/>
                          </a:lnTo>
                          <a:lnTo>
                            <a:pt x="18" y="0"/>
                          </a:lnTo>
                          <a:lnTo>
                            <a:pt x="15" y="1"/>
                          </a:lnTo>
                          <a:lnTo>
                            <a:pt x="14" y="3"/>
                          </a:lnTo>
                          <a:lnTo>
                            <a:pt x="7" y="4"/>
                          </a:lnTo>
                          <a:lnTo>
                            <a:pt x="4" y="7"/>
                          </a:lnTo>
                          <a:lnTo>
                            <a:pt x="3" y="11"/>
                          </a:lnTo>
                          <a:lnTo>
                            <a:pt x="1" y="12"/>
                          </a:lnTo>
                          <a:lnTo>
                            <a:pt x="1" y="13"/>
                          </a:lnTo>
                          <a:lnTo>
                            <a:pt x="0" y="16"/>
                          </a:lnTo>
                          <a:lnTo>
                            <a:pt x="0" y="17"/>
                          </a:lnTo>
                          <a:lnTo>
                            <a:pt x="1" y="19"/>
                          </a:lnTo>
                          <a:lnTo>
                            <a:pt x="4" y="19"/>
                          </a:lnTo>
                          <a:lnTo>
                            <a:pt x="8" y="16"/>
                          </a:lnTo>
                          <a:lnTo>
                            <a:pt x="14" y="15"/>
                          </a:lnTo>
                          <a:lnTo>
                            <a:pt x="20" y="16"/>
                          </a:lnTo>
                          <a:lnTo>
                            <a:pt x="14" y="17"/>
                          </a:lnTo>
                          <a:lnTo>
                            <a:pt x="10" y="19"/>
                          </a:lnTo>
                          <a:lnTo>
                            <a:pt x="6" y="20"/>
                          </a:lnTo>
                          <a:lnTo>
                            <a:pt x="6" y="23"/>
                          </a:lnTo>
                          <a:lnTo>
                            <a:pt x="7" y="24"/>
                          </a:lnTo>
                          <a:lnTo>
                            <a:pt x="8" y="23"/>
                          </a:lnTo>
                          <a:lnTo>
                            <a:pt x="15" y="22"/>
                          </a:lnTo>
                          <a:lnTo>
                            <a:pt x="21" y="22"/>
                          </a:lnTo>
                          <a:lnTo>
                            <a:pt x="24" y="22"/>
                          </a:lnTo>
                          <a:lnTo>
                            <a:pt x="27" y="23"/>
                          </a:lnTo>
                          <a:lnTo>
                            <a:pt x="29" y="27"/>
                          </a:lnTo>
                          <a:lnTo>
                            <a:pt x="31" y="28"/>
                          </a:lnTo>
                          <a:lnTo>
                            <a:pt x="34" y="32"/>
                          </a:lnTo>
                          <a:lnTo>
                            <a:pt x="35" y="35"/>
                          </a:lnTo>
                          <a:lnTo>
                            <a:pt x="39" y="36"/>
                          </a:lnTo>
                          <a:lnTo>
                            <a:pt x="42" y="38"/>
                          </a:lnTo>
                          <a:lnTo>
                            <a:pt x="45" y="38"/>
                          </a:lnTo>
                          <a:lnTo>
                            <a:pt x="49" y="38"/>
                          </a:lnTo>
                          <a:lnTo>
                            <a:pt x="53" y="38"/>
                          </a:lnTo>
                          <a:lnTo>
                            <a:pt x="56" y="38"/>
                          </a:lnTo>
                          <a:lnTo>
                            <a:pt x="67" y="39"/>
                          </a:lnTo>
                          <a:lnTo>
                            <a:pt x="67" y="24"/>
                          </a:lnTo>
                        </a:path>
                      </a:pathLst>
                    </a:custGeom>
                    <a:noFill/>
                    <a:ln w="12700" cap="rnd" cmpd="sng">
                      <a:solidFill>
                        <a:srgbClr val="402000"/>
                      </a:solidFill>
                      <a:prstDash val="solid"/>
                      <a:round/>
                      <a:headEnd type="none" w="med" len="med"/>
                      <a:tailEnd type="none" w="med" len="me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sp>
                <p:nvSpPr>
                  <p:cNvPr id="236" name="Freeform 541"/>
                  <p:cNvSpPr>
                    <a:spLocks/>
                  </p:cNvSpPr>
                  <p:nvPr/>
                </p:nvSpPr>
                <p:spPr bwMode="auto">
                  <a:xfrm>
                    <a:off x="4873" y="3691"/>
                    <a:ext cx="10" cy="8"/>
                  </a:xfrm>
                  <a:custGeom>
                    <a:avLst/>
                    <a:gdLst/>
                    <a:ahLst/>
                    <a:cxnLst>
                      <a:cxn ang="0">
                        <a:pos x="0" y="0"/>
                      </a:cxn>
                      <a:cxn ang="0">
                        <a:pos x="2" y="2"/>
                      </a:cxn>
                      <a:cxn ang="0">
                        <a:pos x="3" y="2"/>
                      </a:cxn>
                      <a:cxn ang="0">
                        <a:pos x="5" y="5"/>
                      </a:cxn>
                      <a:cxn ang="0">
                        <a:pos x="5" y="7"/>
                      </a:cxn>
                      <a:cxn ang="0">
                        <a:pos x="8" y="5"/>
                      </a:cxn>
                      <a:cxn ang="0">
                        <a:pos x="9" y="5"/>
                      </a:cxn>
                      <a:cxn ang="0">
                        <a:pos x="7" y="7"/>
                      </a:cxn>
                      <a:cxn ang="0">
                        <a:pos x="5" y="7"/>
                      </a:cxn>
                      <a:cxn ang="0">
                        <a:pos x="3" y="2"/>
                      </a:cxn>
                      <a:cxn ang="0">
                        <a:pos x="2" y="2"/>
                      </a:cxn>
                      <a:cxn ang="0">
                        <a:pos x="0" y="0"/>
                      </a:cxn>
                    </a:cxnLst>
                    <a:rect l="0" t="0" r="r" b="b"/>
                    <a:pathLst>
                      <a:path w="10" h="8">
                        <a:moveTo>
                          <a:pt x="0" y="0"/>
                        </a:moveTo>
                        <a:lnTo>
                          <a:pt x="2" y="2"/>
                        </a:lnTo>
                        <a:lnTo>
                          <a:pt x="3" y="2"/>
                        </a:lnTo>
                        <a:lnTo>
                          <a:pt x="5" y="5"/>
                        </a:lnTo>
                        <a:lnTo>
                          <a:pt x="5" y="7"/>
                        </a:lnTo>
                        <a:lnTo>
                          <a:pt x="8" y="5"/>
                        </a:lnTo>
                        <a:lnTo>
                          <a:pt x="9" y="5"/>
                        </a:lnTo>
                        <a:lnTo>
                          <a:pt x="7" y="7"/>
                        </a:lnTo>
                        <a:lnTo>
                          <a:pt x="5" y="7"/>
                        </a:lnTo>
                        <a:lnTo>
                          <a:pt x="3" y="2"/>
                        </a:lnTo>
                        <a:lnTo>
                          <a:pt x="2" y="2"/>
                        </a:lnTo>
                        <a:lnTo>
                          <a:pt x="0" y="0"/>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37" name="Freeform 542"/>
                  <p:cNvSpPr>
                    <a:spLocks/>
                  </p:cNvSpPr>
                  <p:nvPr/>
                </p:nvSpPr>
                <p:spPr bwMode="auto">
                  <a:xfrm>
                    <a:off x="4882" y="3687"/>
                    <a:ext cx="9" cy="7"/>
                  </a:xfrm>
                  <a:custGeom>
                    <a:avLst/>
                    <a:gdLst/>
                    <a:ahLst/>
                    <a:cxnLst>
                      <a:cxn ang="0">
                        <a:pos x="2" y="6"/>
                      </a:cxn>
                      <a:cxn ang="0">
                        <a:pos x="1" y="4"/>
                      </a:cxn>
                      <a:cxn ang="0">
                        <a:pos x="0" y="4"/>
                      </a:cxn>
                      <a:cxn ang="0">
                        <a:pos x="1" y="4"/>
                      </a:cxn>
                      <a:cxn ang="0">
                        <a:pos x="2" y="4"/>
                      </a:cxn>
                      <a:cxn ang="0">
                        <a:pos x="4" y="4"/>
                      </a:cxn>
                      <a:cxn ang="0">
                        <a:pos x="7" y="2"/>
                      </a:cxn>
                      <a:cxn ang="0">
                        <a:pos x="7" y="0"/>
                      </a:cxn>
                      <a:cxn ang="0">
                        <a:pos x="8" y="2"/>
                      </a:cxn>
                      <a:cxn ang="0">
                        <a:pos x="7" y="4"/>
                      </a:cxn>
                      <a:cxn ang="0">
                        <a:pos x="4" y="4"/>
                      </a:cxn>
                      <a:cxn ang="0">
                        <a:pos x="2" y="6"/>
                      </a:cxn>
                    </a:cxnLst>
                    <a:rect l="0" t="0" r="r" b="b"/>
                    <a:pathLst>
                      <a:path w="9" h="7">
                        <a:moveTo>
                          <a:pt x="2" y="6"/>
                        </a:moveTo>
                        <a:lnTo>
                          <a:pt x="1" y="4"/>
                        </a:lnTo>
                        <a:lnTo>
                          <a:pt x="0" y="4"/>
                        </a:lnTo>
                        <a:lnTo>
                          <a:pt x="1" y="4"/>
                        </a:lnTo>
                        <a:lnTo>
                          <a:pt x="2" y="4"/>
                        </a:lnTo>
                        <a:lnTo>
                          <a:pt x="4" y="4"/>
                        </a:lnTo>
                        <a:lnTo>
                          <a:pt x="7" y="2"/>
                        </a:lnTo>
                        <a:lnTo>
                          <a:pt x="7" y="0"/>
                        </a:lnTo>
                        <a:lnTo>
                          <a:pt x="8" y="2"/>
                        </a:lnTo>
                        <a:lnTo>
                          <a:pt x="7" y="4"/>
                        </a:lnTo>
                        <a:lnTo>
                          <a:pt x="4" y="4"/>
                        </a:lnTo>
                        <a:lnTo>
                          <a:pt x="2" y="6"/>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38" name="Freeform 543"/>
                  <p:cNvSpPr>
                    <a:spLocks/>
                  </p:cNvSpPr>
                  <p:nvPr/>
                </p:nvSpPr>
                <p:spPr bwMode="auto">
                  <a:xfrm>
                    <a:off x="4882" y="3696"/>
                    <a:ext cx="6" cy="11"/>
                  </a:xfrm>
                  <a:custGeom>
                    <a:avLst/>
                    <a:gdLst/>
                    <a:ahLst/>
                    <a:cxnLst>
                      <a:cxn ang="0">
                        <a:pos x="5" y="0"/>
                      </a:cxn>
                      <a:cxn ang="0">
                        <a:pos x="4" y="0"/>
                      </a:cxn>
                      <a:cxn ang="0">
                        <a:pos x="2" y="0"/>
                      </a:cxn>
                      <a:cxn ang="0">
                        <a:pos x="1" y="0"/>
                      </a:cxn>
                      <a:cxn ang="0">
                        <a:pos x="0" y="10"/>
                      </a:cxn>
                      <a:cxn ang="0">
                        <a:pos x="2" y="0"/>
                      </a:cxn>
                      <a:cxn ang="0">
                        <a:pos x="5" y="0"/>
                      </a:cxn>
                    </a:cxnLst>
                    <a:rect l="0" t="0" r="r" b="b"/>
                    <a:pathLst>
                      <a:path w="6" h="11">
                        <a:moveTo>
                          <a:pt x="5" y="0"/>
                        </a:moveTo>
                        <a:lnTo>
                          <a:pt x="4" y="0"/>
                        </a:lnTo>
                        <a:lnTo>
                          <a:pt x="2" y="0"/>
                        </a:lnTo>
                        <a:lnTo>
                          <a:pt x="1" y="0"/>
                        </a:lnTo>
                        <a:lnTo>
                          <a:pt x="0" y="10"/>
                        </a:lnTo>
                        <a:lnTo>
                          <a:pt x="2" y="0"/>
                        </a:lnTo>
                        <a:lnTo>
                          <a:pt x="5" y="0"/>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39" name="Freeform 545"/>
                  <p:cNvSpPr>
                    <a:spLocks/>
                  </p:cNvSpPr>
                  <p:nvPr/>
                </p:nvSpPr>
                <p:spPr bwMode="auto">
                  <a:xfrm>
                    <a:off x="4867" y="3702"/>
                    <a:ext cx="11" cy="9"/>
                  </a:xfrm>
                  <a:custGeom>
                    <a:avLst/>
                    <a:gdLst/>
                    <a:ahLst/>
                    <a:cxnLst>
                      <a:cxn ang="0">
                        <a:pos x="0" y="9"/>
                      </a:cxn>
                      <a:cxn ang="0">
                        <a:pos x="0" y="4"/>
                      </a:cxn>
                      <a:cxn ang="0">
                        <a:pos x="10" y="0"/>
                      </a:cxn>
                      <a:cxn ang="0">
                        <a:pos x="0" y="9"/>
                      </a:cxn>
                    </a:cxnLst>
                    <a:rect l="0" t="0" r="r" b="b"/>
                    <a:pathLst>
                      <a:path w="11" h="10">
                        <a:moveTo>
                          <a:pt x="0" y="9"/>
                        </a:moveTo>
                        <a:lnTo>
                          <a:pt x="0" y="4"/>
                        </a:lnTo>
                        <a:lnTo>
                          <a:pt x="10" y="0"/>
                        </a:lnTo>
                        <a:lnTo>
                          <a:pt x="0" y="9"/>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40" name="Freeform 546"/>
                  <p:cNvSpPr>
                    <a:spLocks/>
                  </p:cNvSpPr>
                  <p:nvPr/>
                </p:nvSpPr>
                <p:spPr bwMode="auto">
                  <a:xfrm>
                    <a:off x="4892" y="3694"/>
                    <a:ext cx="9" cy="7"/>
                  </a:xfrm>
                  <a:custGeom>
                    <a:avLst/>
                    <a:gdLst/>
                    <a:ahLst/>
                    <a:cxnLst>
                      <a:cxn ang="0">
                        <a:pos x="8" y="6"/>
                      </a:cxn>
                      <a:cxn ang="0">
                        <a:pos x="5" y="4"/>
                      </a:cxn>
                      <a:cxn ang="0">
                        <a:pos x="5" y="2"/>
                      </a:cxn>
                      <a:cxn ang="0">
                        <a:pos x="0" y="0"/>
                      </a:cxn>
                      <a:cxn ang="0">
                        <a:pos x="8" y="6"/>
                      </a:cxn>
                    </a:cxnLst>
                    <a:rect l="0" t="0" r="r" b="b"/>
                    <a:pathLst>
                      <a:path w="9" h="7">
                        <a:moveTo>
                          <a:pt x="8" y="6"/>
                        </a:moveTo>
                        <a:lnTo>
                          <a:pt x="5" y="4"/>
                        </a:lnTo>
                        <a:lnTo>
                          <a:pt x="5" y="2"/>
                        </a:lnTo>
                        <a:lnTo>
                          <a:pt x="0" y="0"/>
                        </a:lnTo>
                        <a:lnTo>
                          <a:pt x="8" y="6"/>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41" name="Freeform 547"/>
                  <p:cNvSpPr>
                    <a:spLocks/>
                  </p:cNvSpPr>
                  <p:nvPr/>
                </p:nvSpPr>
                <p:spPr bwMode="auto">
                  <a:xfrm>
                    <a:off x="4912" y="3713"/>
                    <a:ext cx="9" cy="3"/>
                  </a:xfrm>
                  <a:custGeom>
                    <a:avLst/>
                    <a:gdLst/>
                    <a:ahLst/>
                    <a:cxnLst>
                      <a:cxn ang="0">
                        <a:pos x="0" y="2"/>
                      </a:cxn>
                      <a:cxn ang="0">
                        <a:pos x="5" y="1"/>
                      </a:cxn>
                      <a:cxn ang="0">
                        <a:pos x="8" y="0"/>
                      </a:cxn>
                      <a:cxn ang="0">
                        <a:pos x="8" y="1"/>
                      </a:cxn>
                      <a:cxn ang="0">
                        <a:pos x="8" y="2"/>
                      </a:cxn>
                      <a:cxn ang="0">
                        <a:pos x="0" y="2"/>
                      </a:cxn>
                    </a:cxnLst>
                    <a:rect l="0" t="0" r="r" b="b"/>
                    <a:pathLst>
                      <a:path w="9" h="3">
                        <a:moveTo>
                          <a:pt x="0" y="2"/>
                        </a:moveTo>
                        <a:lnTo>
                          <a:pt x="5" y="1"/>
                        </a:lnTo>
                        <a:lnTo>
                          <a:pt x="8" y="0"/>
                        </a:lnTo>
                        <a:lnTo>
                          <a:pt x="8" y="1"/>
                        </a:lnTo>
                        <a:lnTo>
                          <a:pt x="8" y="2"/>
                        </a:lnTo>
                        <a:lnTo>
                          <a:pt x="0" y="2"/>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42" name="Freeform 548"/>
                  <p:cNvSpPr>
                    <a:spLocks/>
                  </p:cNvSpPr>
                  <p:nvPr/>
                </p:nvSpPr>
                <p:spPr bwMode="auto">
                  <a:xfrm>
                    <a:off x="4888" y="3700"/>
                    <a:ext cx="10" cy="10"/>
                  </a:xfrm>
                  <a:custGeom>
                    <a:avLst/>
                    <a:gdLst/>
                    <a:ahLst/>
                    <a:cxnLst>
                      <a:cxn ang="0">
                        <a:pos x="4" y="8"/>
                      </a:cxn>
                      <a:cxn ang="0">
                        <a:pos x="0" y="4"/>
                      </a:cxn>
                      <a:cxn ang="0">
                        <a:pos x="9" y="0"/>
                      </a:cxn>
                      <a:cxn ang="0">
                        <a:pos x="4" y="8"/>
                      </a:cxn>
                    </a:cxnLst>
                    <a:rect l="0" t="0" r="r" b="b"/>
                    <a:pathLst>
                      <a:path w="10" h="9">
                        <a:moveTo>
                          <a:pt x="4" y="8"/>
                        </a:moveTo>
                        <a:lnTo>
                          <a:pt x="0" y="4"/>
                        </a:lnTo>
                        <a:lnTo>
                          <a:pt x="9" y="0"/>
                        </a:lnTo>
                        <a:lnTo>
                          <a:pt x="4" y="8"/>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grpSp>
              <p:nvGrpSpPr>
                <p:cNvPr id="203" name="Group 549"/>
                <p:cNvGrpSpPr>
                  <a:grpSpLocks/>
                </p:cNvGrpSpPr>
                <p:nvPr/>
              </p:nvGrpSpPr>
              <p:grpSpPr bwMode="auto">
                <a:xfrm>
                  <a:off x="4922" y="3595"/>
                  <a:ext cx="154" cy="177"/>
                  <a:chOff x="4922" y="3595"/>
                  <a:chExt cx="154" cy="177"/>
                </a:xfrm>
              </p:grpSpPr>
              <p:sp>
                <p:nvSpPr>
                  <p:cNvPr id="217" name="Freeform 550"/>
                  <p:cNvSpPr>
                    <a:spLocks/>
                  </p:cNvSpPr>
                  <p:nvPr/>
                </p:nvSpPr>
                <p:spPr bwMode="auto">
                  <a:xfrm>
                    <a:off x="4984" y="3595"/>
                    <a:ext cx="9" cy="8"/>
                  </a:xfrm>
                  <a:custGeom>
                    <a:avLst/>
                    <a:gdLst/>
                    <a:ahLst/>
                    <a:cxnLst>
                      <a:cxn ang="0">
                        <a:pos x="8" y="7"/>
                      </a:cxn>
                      <a:cxn ang="0">
                        <a:pos x="3" y="3"/>
                      </a:cxn>
                      <a:cxn ang="0">
                        <a:pos x="3" y="0"/>
                      </a:cxn>
                      <a:cxn ang="0">
                        <a:pos x="0" y="0"/>
                      </a:cxn>
                      <a:cxn ang="0">
                        <a:pos x="3" y="0"/>
                      </a:cxn>
                      <a:cxn ang="0">
                        <a:pos x="8" y="0"/>
                      </a:cxn>
                      <a:cxn ang="0">
                        <a:pos x="8" y="7"/>
                      </a:cxn>
                    </a:cxnLst>
                    <a:rect l="0" t="0" r="r" b="b"/>
                    <a:pathLst>
                      <a:path w="9" h="8">
                        <a:moveTo>
                          <a:pt x="8" y="7"/>
                        </a:moveTo>
                        <a:lnTo>
                          <a:pt x="3" y="3"/>
                        </a:lnTo>
                        <a:lnTo>
                          <a:pt x="3" y="0"/>
                        </a:lnTo>
                        <a:lnTo>
                          <a:pt x="0" y="0"/>
                        </a:lnTo>
                        <a:lnTo>
                          <a:pt x="3" y="0"/>
                        </a:lnTo>
                        <a:lnTo>
                          <a:pt x="8" y="0"/>
                        </a:lnTo>
                        <a:lnTo>
                          <a:pt x="8" y="7"/>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18" name="Freeform 551"/>
                  <p:cNvSpPr>
                    <a:spLocks/>
                  </p:cNvSpPr>
                  <p:nvPr/>
                </p:nvSpPr>
                <p:spPr bwMode="auto">
                  <a:xfrm>
                    <a:off x="4982" y="3600"/>
                    <a:ext cx="11" cy="8"/>
                  </a:xfrm>
                  <a:custGeom>
                    <a:avLst/>
                    <a:gdLst/>
                    <a:ahLst/>
                    <a:cxnLst>
                      <a:cxn ang="0">
                        <a:pos x="10" y="7"/>
                      </a:cxn>
                      <a:cxn ang="0">
                        <a:pos x="0" y="7"/>
                      </a:cxn>
                      <a:cxn ang="0">
                        <a:pos x="0" y="0"/>
                      </a:cxn>
                      <a:cxn ang="0">
                        <a:pos x="10" y="7"/>
                      </a:cxn>
                    </a:cxnLst>
                    <a:rect l="0" t="0" r="r" b="b"/>
                    <a:pathLst>
                      <a:path w="11" h="8">
                        <a:moveTo>
                          <a:pt x="10" y="7"/>
                        </a:moveTo>
                        <a:lnTo>
                          <a:pt x="0" y="7"/>
                        </a:lnTo>
                        <a:lnTo>
                          <a:pt x="0" y="0"/>
                        </a:lnTo>
                        <a:lnTo>
                          <a:pt x="10" y="7"/>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nvGrpSpPr>
                  <p:cNvPr id="219" name="Group 552"/>
                  <p:cNvGrpSpPr>
                    <a:grpSpLocks/>
                  </p:cNvGrpSpPr>
                  <p:nvPr/>
                </p:nvGrpSpPr>
                <p:grpSpPr bwMode="auto">
                  <a:xfrm>
                    <a:off x="4967" y="3621"/>
                    <a:ext cx="43" cy="103"/>
                    <a:chOff x="4967" y="3621"/>
                    <a:chExt cx="43" cy="103"/>
                  </a:xfrm>
                </p:grpSpPr>
                <p:sp>
                  <p:nvSpPr>
                    <p:cNvPr id="233" name="Freeform 553"/>
                    <p:cNvSpPr>
                      <a:spLocks/>
                    </p:cNvSpPr>
                    <p:nvPr/>
                  </p:nvSpPr>
                  <p:spPr bwMode="auto">
                    <a:xfrm>
                      <a:off x="4972" y="3625"/>
                      <a:ext cx="31" cy="91"/>
                    </a:xfrm>
                    <a:custGeom>
                      <a:avLst/>
                      <a:gdLst/>
                      <a:ahLst/>
                      <a:cxnLst>
                        <a:cxn ang="0">
                          <a:pos x="25" y="0"/>
                        </a:cxn>
                        <a:cxn ang="0">
                          <a:pos x="23" y="5"/>
                        </a:cxn>
                        <a:cxn ang="0">
                          <a:pos x="22" y="10"/>
                        </a:cxn>
                        <a:cxn ang="0">
                          <a:pos x="17" y="14"/>
                        </a:cxn>
                        <a:cxn ang="0">
                          <a:pos x="10" y="40"/>
                        </a:cxn>
                        <a:cxn ang="0">
                          <a:pos x="4" y="61"/>
                        </a:cxn>
                        <a:cxn ang="0">
                          <a:pos x="0" y="90"/>
                        </a:cxn>
                        <a:cxn ang="0">
                          <a:pos x="13" y="77"/>
                        </a:cxn>
                        <a:cxn ang="0">
                          <a:pos x="30" y="12"/>
                        </a:cxn>
                        <a:cxn ang="0">
                          <a:pos x="25" y="0"/>
                        </a:cxn>
                      </a:cxnLst>
                      <a:rect l="0" t="0" r="r" b="b"/>
                      <a:pathLst>
                        <a:path w="31" h="91">
                          <a:moveTo>
                            <a:pt x="25" y="0"/>
                          </a:moveTo>
                          <a:lnTo>
                            <a:pt x="23" y="5"/>
                          </a:lnTo>
                          <a:lnTo>
                            <a:pt x="22" y="10"/>
                          </a:lnTo>
                          <a:lnTo>
                            <a:pt x="17" y="14"/>
                          </a:lnTo>
                          <a:lnTo>
                            <a:pt x="10" y="40"/>
                          </a:lnTo>
                          <a:lnTo>
                            <a:pt x="4" y="61"/>
                          </a:lnTo>
                          <a:lnTo>
                            <a:pt x="0" y="90"/>
                          </a:lnTo>
                          <a:lnTo>
                            <a:pt x="13" y="77"/>
                          </a:lnTo>
                          <a:lnTo>
                            <a:pt x="30" y="12"/>
                          </a:lnTo>
                          <a:lnTo>
                            <a:pt x="25" y="0"/>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34" name="Freeform 554"/>
                    <p:cNvSpPr>
                      <a:spLocks/>
                    </p:cNvSpPr>
                    <p:nvPr/>
                  </p:nvSpPr>
                  <p:spPr bwMode="auto">
                    <a:xfrm>
                      <a:off x="4967" y="3621"/>
                      <a:ext cx="43" cy="103"/>
                    </a:xfrm>
                    <a:custGeom>
                      <a:avLst/>
                      <a:gdLst/>
                      <a:ahLst/>
                      <a:cxnLst>
                        <a:cxn ang="0">
                          <a:pos x="37" y="0"/>
                        </a:cxn>
                        <a:cxn ang="0">
                          <a:pos x="33" y="4"/>
                        </a:cxn>
                        <a:cxn ang="0">
                          <a:pos x="31" y="10"/>
                        </a:cxn>
                        <a:cxn ang="0">
                          <a:pos x="24" y="17"/>
                        </a:cxn>
                        <a:cxn ang="0">
                          <a:pos x="14" y="44"/>
                        </a:cxn>
                        <a:cxn ang="0">
                          <a:pos x="7" y="70"/>
                        </a:cxn>
                        <a:cxn ang="0">
                          <a:pos x="0" y="102"/>
                        </a:cxn>
                        <a:cxn ang="0">
                          <a:pos x="18" y="87"/>
                        </a:cxn>
                        <a:cxn ang="0">
                          <a:pos x="42" y="12"/>
                        </a:cxn>
                        <a:cxn ang="0">
                          <a:pos x="37" y="0"/>
                        </a:cxn>
                      </a:cxnLst>
                      <a:rect l="0" t="0" r="r" b="b"/>
                      <a:pathLst>
                        <a:path w="43" h="103">
                          <a:moveTo>
                            <a:pt x="37" y="0"/>
                          </a:moveTo>
                          <a:lnTo>
                            <a:pt x="33" y="4"/>
                          </a:lnTo>
                          <a:lnTo>
                            <a:pt x="31" y="10"/>
                          </a:lnTo>
                          <a:lnTo>
                            <a:pt x="24" y="17"/>
                          </a:lnTo>
                          <a:lnTo>
                            <a:pt x="14" y="44"/>
                          </a:lnTo>
                          <a:lnTo>
                            <a:pt x="7" y="70"/>
                          </a:lnTo>
                          <a:lnTo>
                            <a:pt x="0" y="102"/>
                          </a:lnTo>
                          <a:lnTo>
                            <a:pt x="18" y="87"/>
                          </a:lnTo>
                          <a:lnTo>
                            <a:pt x="42" y="12"/>
                          </a:lnTo>
                          <a:lnTo>
                            <a:pt x="37" y="0"/>
                          </a:lnTo>
                        </a:path>
                      </a:pathLst>
                    </a:custGeom>
                    <a:noFill/>
                    <a:ln w="12700" cap="rnd" cmpd="sng">
                      <a:solidFill>
                        <a:srgbClr val="000000"/>
                      </a:solidFill>
                      <a:prstDash val="solid"/>
                      <a:round/>
                      <a:headEnd type="none" w="med" len="med"/>
                      <a:tailEnd type="none" w="med" len="me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grpSp>
                <p:nvGrpSpPr>
                  <p:cNvPr id="220" name="Group 555"/>
                  <p:cNvGrpSpPr>
                    <a:grpSpLocks/>
                  </p:cNvGrpSpPr>
                  <p:nvPr/>
                </p:nvGrpSpPr>
                <p:grpSpPr bwMode="auto">
                  <a:xfrm>
                    <a:off x="4922" y="3602"/>
                    <a:ext cx="154" cy="170"/>
                    <a:chOff x="4922" y="3602"/>
                    <a:chExt cx="154" cy="170"/>
                  </a:xfrm>
                </p:grpSpPr>
                <p:sp>
                  <p:nvSpPr>
                    <p:cNvPr id="231" name="Freeform 556"/>
                    <p:cNvSpPr>
                      <a:spLocks/>
                    </p:cNvSpPr>
                    <p:nvPr/>
                  </p:nvSpPr>
                  <p:spPr bwMode="auto">
                    <a:xfrm>
                      <a:off x="4924" y="3606"/>
                      <a:ext cx="142" cy="159"/>
                    </a:xfrm>
                    <a:custGeom>
                      <a:avLst/>
                      <a:gdLst/>
                      <a:ahLst/>
                      <a:cxnLst>
                        <a:cxn ang="0">
                          <a:pos x="117" y="9"/>
                        </a:cxn>
                        <a:cxn ang="0">
                          <a:pos x="112" y="0"/>
                        </a:cxn>
                        <a:cxn ang="0">
                          <a:pos x="77" y="15"/>
                        </a:cxn>
                        <a:cxn ang="0">
                          <a:pos x="75" y="26"/>
                        </a:cxn>
                        <a:cxn ang="0">
                          <a:pos x="74" y="29"/>
                        </a:cxn>
                        <a:cxn ang="0">
                          <a:pos x="68" y="35"/>
                        </a:cxn>
                        <a:cxn ang="0">
                          <a:pos x="66" y="42"/>
                        </a:cxn>
                        <a:cxn ang="0">
                          <a:pos x="58" y="60"/>
                        </a:cxn>
                        <a:cxn ang="0">
                          <a:pos x="53" y="83"/>
                        </a:cxn>
                        <a:cxn ang="0">
                          <a:pos x="51" y="97"/>
                        </a:cxn>
                        <a:cxn ang="0">
                          <a:pos x="22" y="99"/>
                        </a:cxn>
                        <a:cxn ang="0">
                          <a:pos x="18" y="100"/>
                        </a:cxn>
                        <a:cxn ang="0">
                          <a:pos x="5" y="100"/>
                        </a:cxn>
                        <a:cxn ang="0">
                          <a:pos x="1" y="106"/>
                        </a:cxn>
                        <a:cxn ang="0">
                          <a:pos x="0" y="113"/>
                        </a:cxn>
                        <a:cxn ang="0">
                          <a:pos x="3" y="119"/>
                        </a:cxn>
                        <a:cxn ang="0">
                          <a:pos x="14" y="122"/>
                        </a:cxn>
                        <a:cxn ang="0">
                          <a:pos x="20" y="129"/>
                        </a:cxn>
                        <a:cxn ang="0">
                          <a:pos x="30" y="133"/>
                        </a:cxn>
                        <a:cxn ang="0">
                          <a:pos x="38" y="133"/>
                        </a:cxn>
                        <a:cxn ang="0">
                          <a:pos x="48" y="134"/>
                        </a:cxn>
                        <a:cxn ang="0">
                          <a:pos x="48" y="138"/>
                        </a:cxn>
                        <a:cxn ang="0">
                          <a:pos x="48" y="146"/>
                        </a:cxn>
                        <a:cxn ang="0">
                          <a:pos x="49" y="152"/>
                        </a:cxn>
                        <a:cxn ang="0">
                          <a:pos x="55" y="152"/>
                        </a:cxn>
                        <a:cxn ang="0">
                          <a:pos x="60" y="154"/>
                        </a:cxn>
                        <a:cxn ang="0">
                          <a:pos x="66" y="160"/>
                        </a:cxn>
                        <a:cxn ang="0">
                          <a:pos x="74" y="160"/>
                        </a:cxn>
                        <a:cxn ang="0">
                          <a:pos x="80" y="160"/>
                        </a:cxn>
                        <a:cxn ang="0">
                          <a:pos x="91" y="155"/>
                        </a:cxn>
                        <a:cxn ang="0">
                          <a:pos x="101" y="157"/>
                        </a:cxn>
                        <a:cxn ang="0">
                          <a:pos x="113" y="160"/>
                        </a:cxn>
                        <a:cxn ang="0">
                          <a:pos x="124" y="157"/>
                        </a:cxn>
                        <a:cxn ang="0">
                          <a:pos x="131" y="150"/>
                        </a:cxn>
                        <a:cxn ang="0">
                          <a:pos x="131" y="140"/>
                        </a:cxn>
                        <a:cxn ang="0">
                          <a:pos x="133" y="129"/>
                        </a:cxn>
                        <a:cxn ang="0">
                          <a:pos x="134" y="114"/>
                        </a:cxn>
                        <a:cxn ang="0">
                          <a:pos x="138" y="101"/>
                        </a:cxn>
                        <a:cxn ang="0">
                          <a:pos x="142" y="81"/>
                        </a:cxn>
                        <a:cxn ang="0">
                          <a:pos x="142" y="60"/>
                        </a:cxn>
                        <a:cxn ang="0">
                          <a:pos x="142" y="42"/>
                        </a:cxn>
                        <a:cxn ang="0">
                          <a:pos x="141" y="31"/>
                        </a:cxn>
                        <a:cxn ang="0">
                          <a:pos x="138" y="24"/>
                        </a:cxn>
                        <a:cxn ang="0">
                          <a:pos x="131" y="20"/>
                        </a:cxn>
                        <a:cxn ang="0">
                          <a:pos x="124" y="13"/>
                        </a:cxn>
                        <a:cxn ang="0">
                          <a:pos x="117" y="9"/>
                        </a:cxn>
                      </a:cxnLst>
                      <a:rect l="0" t="0" r="r" b="b"/>
                      <a:pathLst>
                        <a:path w="143" h="161">
                          <a:moveTo>
                            <a:pt x="117" y="9"/>
                          </a:moveTo>
                          <a:lnTo>
                            <a:pt x="112" y="0"/>
                          </a:lnTo>
                          <a:lnTo>
                            <a:pt x="77" y="15"/>
                          </a:lnTo>
                          <a:lnTo>
                            <a:pt x="75" y="26"/>
                          </a:lnTo>
                          <a:lnTo>
                            <a:pt x="74" y="29"/>
                          </a:lnTo>
                          <a:lnTo>
                            <a:pt x="68" y="35"/>
                          </a:lnTo>
                          <a:lnTo>
                            <a:pt x="66" y="42"/>
                          </a:lnTo>
                          <a:lnTo>
                            <a:pt x="58" y="60"/>
                          </a:lnTo>
                          <a:lnTo>
                            <a:pt x="53" y="83"/>
                          </a:lnTo>
                          <a:lnTo>
                            <a:pt x="51" y="97"/>
                          </a:lnTo>
                          <a:lnTo>
                            <a:pt x="22" y="99"/>
                          </a:lnTo>
                          <a:lnTo>
                            <a:pt x="18" y="100"/>
                          </a:lnTo>
                          <a:lnTo>
                            <a:pt x="5" y="100"/>
                          </a:lnTo>
                          <a:lnTo>
                            <a:pt x="1" y="106"/>
                          </a:lnTo>
                          <a:lnTo>
                            <a:pt x="0" y="113"/>
                          </a:lnTo>
                          <a:lnTo>
                            <a:pt x="3" y="119"/>
                          </a:lnTo>
                          <a:lnTo>
                            <a:pt x="14" y="122"/>
                          </a:lnTo>
                          <a:lnTo>
                            <a:pt x="20" y="129"/>
                          </a:lnTo>
                          <a:lnTo>
                            <a:pt x="30" y="133"/>
                          </a:lnTo>
                          <a:lnTo>
                            <a:pt x="38" y="133"/>
                          </a:lnTo>
                          <a:lnTo>
                            <a:pt x="48" y="134"/>
                          </a:lnTo>
                          <a:lnTo>
                            <a:pt x="48" y="138"/>
                          </a:lnTo>
                          <a:lnTo>
                            <a:pt x="48" y="146"/>
                          </a:lnTo>
                          <a:lnTo>
                            <a:pt x="49" y="152"/>
                          </a:lnTo>
                          <a:lnTo>
                            <a:pt x="55" y="152"/>
                          </a:lnTo>
                          <a:lnTo>
                            <a:pt x="60" y="154"/>
                          </a:lnTo>
                          <a:lnTo>
                            <a:pt x="66" y="160"/>
                          </a:lnTo>
                          <a:lnTo>
                            <a:pt x="74" y="160"/>
                          </a:lnTo>
                          <a:lnTo>
                            <a:pt x="80" y="160"/>
                          </a:lnTo>
                          <a:lnTo>
                            <a:pt x="91" y="155"/>
                          </a:lnTo>
                          <a:lnTo>
                            <a:pt x="101" y="157"/>
                          </a:lnTo>
                          <a:lnTo>
                            <a:pt x="113" y="160"/>
                          </a:lnTo>
                          <a:lnTo>
                            <a:pt x="124" y="157"/>
                          </a:lnTo>
                          <a:lnTo>
                            <a:pt x="131" y="150"/>
                          </a:lnTo>
                          <a:lnTo>
                            <a:pt x="131" y="140"/>
                          </a:lnTo>
                          <a:lnTo>
                            <a:pt x="133" y="129"/>
                          </a:lnTo>
                          <a:lnTo>
                            <a:pt x="134" y="114"/>
                          </a:lnTo>
                          <a:lnTo>
                            <a:pt x="138" y="101"/>
                          </a:lnTo>
                          <a:lnTo>
                            <a:pt x="142" y="81"/>
                          </a:lnTo>
                          <a:lnTo>
                            <a:pt x="142" y="60"/>
                          </a:lnTo>
                          <a:lnTo>
                            <a:pt x="142" y="42"/>
                          </a:lnTo>
                          <a:lnTo>
                            <a:pt x="141" y="31"/>
                          </a:lnTo>
                          <a:lnTo>
                            <a:pt x="138" y="24"/>
                          </a:lnTo>
                          <a:lnTo>
                            <a:pt x="131" y="20"/>
                          </a:lnTo>
                          <a:lnTo>
                            <a:pt x="124" y="13"/>
                          </a:lnTo>
                          <a:lnTo>
                            <a:pt x="117" y="9"/>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32" name="Freeform 557"/>
                    <p:cNvSpPr>
                      <a:spLocks/>
                    </p:cNvSpPr>
                    <p:nvPr/>
                  </p:nvSpPr>
                  <p:spPr bwMode="auto">
                    <a:xfrm>
                      <a:off x="4922" y="3602"/>
                      <a:ext cx="154" cy="170"/>
                    </a:xfrm>
                    <a:custGeom>
                      <a:avLst/>
                      <a:gdLst/>
                      <a:ahLst/>
                      <a:cxnLst>
                        <a:cxn ang="0">
                          <a:pos x="124" y="10"/>
                        </a:cxn>
                        <a:cxn ang="0">
                          <a:pos x="120" y="0"/>
                        </a:cxn>
                        <a:cxn ang="0">
                          <a:pos x="82" y="16"/>
                        </a:cxn>
                        <a:cxn ang="0">
                          <a:pos x="81" y="29"/>
                        </a:cxn>
                        <a:cxn ang="0">
                          <a:pos x="78" y="33"/>
                        </a:cxn>
                        <a:cxn ang="0">
                          <a:pos x="74" y="38"/>
                        </a:cxn>
                        <a:cxn ang="0">
                          <a:pos x="71" y="45"/>
                        </a:cxn>
                        <a:cxn ang="0">
                          <a:pos x="63" y="65"/>
                        </a:cxn>
                        <a:cxn ang="0">
                          <a:pos x="56" y="88"/>
                        </a:cxn>
                        <a:cxn ang="0">
                          <a:pos x="53" y="105"/>
                        </a:cxn>
                        <a:cxn ang="0">
                          <a:pos x="23" y="105"/>
                        </a:cxn>
                        <a:cxn ang="0">
                          <a:pos x="19" y="106"/>
                        </a:cxn>
                        <a:cxn ang="0">
                          <a:pos x="5" y="106"/>
                        </a:cxn>
                        <a:cxn ang="0">
                          <a:pos x="0" y="114"/>
                        </a:cxn>
                        <a:cxn ang="0">
                          <a:pos x="0" y="121"/>
                        </a:cxn>
                        <a:cxn ang="0">
                          <a:pos x="1" y="128"/>
                        </a:cxn>
                        <a:cxn ang="0">
                          <a:pos x="15" y="131"/>
                        </a:cxn>
                        <a:cxn ang="0">
                          <a:pos x="20" y="137"/>
                        </a:cxn>
                        <a:cxn ang="0">
                          <a:pos x="31" y="141"/>
                        </a:cxn>
                        <a:cxn ang="0">
                          <a:pos x="41" y="141"/>
                        </a:cxn>
                        <a:cxn ang="0">
                          <a:pos x="52" y="143"/>
                        </a:cxn>
                        <a:cxn ang="0">
                          <a:pos x="52" y="147"/>
                        </a:cxn>
                        <a:cxn ang="0">
                          <a:pos x="52" y="156"/>
                        </a:cxn>
                        <a:cxn ang="0">
                          <a:pos x="53" y="162"/>
                        </a:cxn>
                        <a:cxn ang="0">
                          <a:pos x="57" y="162"/>
                        </a:cxn>
                        <a:cxn ang="0">
                          <a:pos x="64" y="165"/>
                        </a:cxn>
                        <a:cxn ang="0">
                          <a:pos x="71" y="170"/>
                        </a:cxn>
                        <a:cxn ang="0">
                          <a:pos x="79" y="170"/>
                        </a:cxn>
                        <a:cxn ang="0">
                          <a:pos x="86" y="170"/>
                        </a:cxn>
                        <a:cxn ang="0">
                          <a:pos x="97" y="166"/>
                        </a:cxn>
                        <a:cxn ang="0">
                          <a:pos x="109" y="167"/>
                        </a:cxn>
                        <a:cxn ang="0">
                          <a:pos x="122" y="170"/>
                        </a:cxn>
                        <a:cxn ang="0">
                          <a:pos x="133" y="169"/>
                        </a:cxn>
                        <a:cxn ang="0">
                          <a:pos x="141" y="159"/>
                        </a:cxn>
                        <a:cxn ang="0">
                          <a:pos x="139" y="150"/>
                        </a:cxn>
                        <a:cxn ang="0">
                          <a:pos x="142" y="137"/>
                        </a:cxn>
                        <a:cxn ang="0">
                          <a:pos x="143" y="121"/>
                        </a:cxn>
                        <a:cxn ang="0">
                          <a:pos x="149" y="107"/>
                        </a:cxn>
                        <a:cxn ang="0">
                          <a:pos x="153" y="87"/>
                        </a:cxn>
                        <a:cxn ang="0">
                          <a:pos x="152" y="65"/>
                        </a:cxn>
                        <a:cxn ang="0">
                          <a:pos x="152" y="46"/>
                        </a:cxn>
                        <a:cxn ang="0">
                          <a:pos x="150" y="33"/>
                        </a:cxn>
                        <a:cxn ang="0">
                          <a:pos x="149" y="27"/>
                        </a:cxn>
                        <a:cxn ang="0">
                          <a:pos x="141" y="23"/>
                        </a:cxn>
                        <a:cxn ang="0">
                          <a:pos x="133" y="14"/>
                        </a:cxn>
                        <a:cxn ang="0">
                          <a:pos x="124" y="10"/>
                        </a:cxn>
                      </a:cxnLst>
                      <a:rect l="0" t="0" r="r" b="b"/>
                      <a:pathLst>
                        <a:path w="154" h="171">
                          <a:moveTo>
                            <a:pt x="124" y="10"/>
                          </a:moveTo>
                          <a:lnTo>
                            <a:pt x="120" y="0"/>
                          </a:lnTo>
                          <a:lnTo>
                            <a:pt x="82" y="16"/>
                          </a:lnTo>
                          <a:lnTo>
                            <a:pt x="81" y="29"/>
                          </a:lnTo>
                          <a:lnTo>
                            <a:pt x="78" y="33"/>
                          </a:lnTo>
                          <a:lnTo>
                            <a:pt x="74" y="38"/>
                          </a:lnTo>
                          <a:lnTo>
                            <a:pt x="71" y="45"/>
                          </a:lnTo>
                          <a:lnTo>
                            <a:pt x="63" y="65"/>
                          </a:lnTo>
                          <a:lnTo>
                            <a:pt x="56" y="88"/>
                          </a:lnTo>
                          <a:lnTo>
                            <a:pt x="53" y="105"/>
                          </a:lnTo>
                          <a:lnTo>
                            <a:pt x="23" y="105"/>
                          </a:lnTo>
                          <a:lnTo>
                            <a:pt x="19" y="106"/>
                          </a:lnTo>
                          <a:lnTo>
                            <a:pt x="5" y="106"/>
                          </a:lnTo>
                          <a:lnTo>
                            <a:pt x="0" y="114"/>
                          </a:lnTo>
                          <a:lnTo>
                            <a:pt x="0" y="121"/>
                          </a:lnTo>
                          <a:lnTo>
                            <a:pt x="1" y="128"/>
                          </a:lnTo>
                          <a:lnTo>
                            <a:pt x="15" y="131"/>
                          </a:lnTo>
                          <a:lnTo>
                            <a:pt x="20" y="137"/>
                          </a:lnTo>
                          <a:lnTo>
                            <a:pt x="31" y="141"/>
                          </a:lnTo>
                          <a:lnTo>
                            <a:pt x="41" y="141"/>
                          </a:lnTo>
                          <a:lnTo>
                            <a:pt x="52" y="143"/>
                          </a:lnTo>
                          <a:lnTo>
                            <a:pt x="52" y="147"/>
                          </a:lnTo>
                          <a:lnTo>
                            <a:pt x="52" y="156"/>
                          </a:lnTo>
                          <a:lnTo>
                            <a:pt x="53" y="162"/>
                          </a:lnTo>
                          <a:lnTo>
                            <a:pt x="57" y="162"/>
                          </a:lnTo>
                          <a:lnTo>
                            <a:pt x="64" y="165"/>
                          </a:lnTo>
                          <a:lnTo>
                            <a:pt x="71" y="170"/>
                          </a:lnTo>
                          <a:lnTo>
                            <a:pt x="79" y="170"/>
                          </a:lnTo>
                          <a:lnTo>
                            <a:pt x="86" y="170"/>
                          </a:lnTo>
                          <a:lnTo>
                            <a:pt x="97" y="166"/>
                          </a:lnTo>
                          <a:lnTo>
                            <a:pt x="109" y="167"/>
                          </a:lnTo>
                          <a:lnTo>
                            <a:pt x="122" y="170"/>
                          </a:lnTo>
                          <a:lnTo>
                            <a:pt x="133" y="169"/>
                          </a:lnTo>
                          <a:lnTo>
                            <a:pt x="141" y="159"/>
                          </a:lnTo>
                          <a:lnTo>
                            <a:pt x="139" y="150"/>
                          </a:lnTo>
                          <a:lnTo>
                            <a:pt x="142" y="137"/>
                          </a:lnTo>
                          <a:lnTo>
                            <a:pt x="143" y="121"/>
                          </a:lnTo>
                          <a:lnTo>
                            <a:pt x="149" y="107"/>
                          </a:lnTo>
                          <a:lnTo>
                            <a:pt x="153" y="87"/>
                          </a:lnTo>
                          <a:lnTo>
                            <a:pt x="152" y="65"/>
                          </a:lnTo>
                          <a:lnTo>
                            <a:pt x="152" y="46"/>
                          </a:lnTo>
                          <a:lnTo>
                            <a:pt x="150" y="33"/>
                          </a:lnTo>
                          <a:lnTo>
                            <a:pt x="149" y="27"/>
                          </a:lnTo>
                          <a:lnTo>
                            <a:pt x="141" y="23"/>
                          </a:lnTo>
                          <a:lnTo>
                            <a:pt x="133" y="14"/>
                          </a:lnTo>
                          <a:lnTo>
                            <a:pt x="124" y="10"/>
                          </a:lnTo>
                        </a:path>
                      </a:pathLst>
                    </a:custGeom>
                    <a:noFill/>
                    <a:ln w="12700" cap="rnd" cmpd="sng">
                      <a:solidFill>
                        <a:srgbClr val="000000"/>
                      </a:solidFill>
                      <a:prstDash val="solid"/>
                      <a:round/>
                      <a:headEnd type="none" w="med" len="med"/>
                      <a:tailEnd type="none" w="med" len="me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sp>
                <p:nvSpPr>
                  <p:cNvPr id="221" name="Freeform 558"/>
                  <p:cNvSpPr>
                    <a:spLocks/>
                  </p:cNvSpPr>
                  <p:nvPr/>
                </p:nvSpPr>
                <p:spPr bwMode="auto">
                  <a:xfrm>
                    <a:off x="4979" y="3615"/>
                    <a:ext cx="84" cy="151"/>
                  </a:xfrm>
                  <a:custGeom>
                    <a:avLst/>
                    <a:gdLst/>
                    <a:ahLst/>
                    <a:cxnLst>
                      <a:cxn ang="0">
                        <a:pos x="12" y="124"/>
                      </a:cxn>
                      <a:cxn ang="0">
                        <a:pos x="31" y="122"/>
                      </a:cxn>
                      <a:cxn ang="0">
                        <a:pos x="48" y="117"/>
                      </a:cxn>
                      <a:cxn ang="0">
                        <a:pos x="55" y="104"/>
                      </a:cxn>
                      <a:cxn ang="0">
                        <a:pos x="53" y="95"/>
                      </a:cxn>
                      <a:cxn ang="0">
                        <a:pos x="65" y="74"/>
                      </a:cxn>
                      <a:cxn ang="0">
                        <a:pos x="53" y="83"/>
                      </a:cxn>
                      <a:cxn ang="0">
                        <a:pos x="60" y="68"/>
                      </a:cxn>
                      <a:cxn ang="0">
                        <a:pos x="70" y="45"/>
                      </a:cxn>
                      <a:cxn ang="0">
                        <a:pos x="55" y="63"/>
                      </a:cxn>
                      <a:cxn ang="0">
                        <a:pos x="53" y="35"/>
                      </a:cxn>
                      <a:cxn ang="0">
                        <a:pos x="44" y="24"/>
                      </a:cxn>
                      <a:cxn ang="0">
                        <a:pos x="34" y="21"/>
                      </a:cxn>
                      <a:cxn ang="0">
                        <a:pos x="55" y="12"/>
                      </a:cxn>
                      <a:cxn ang="0">
                        <a:pos x="65" y="21"/>
                      </a:cxn>
                      <a:cxn ang="0">
                        <a:pos x="59" y="12"/>
                      </a:cxn>
                      <a:cxn ang="0">
                        <a:pos x="47" y="8"/>
                      </a:cxn>
                      <a:cxn ang="0">
                        <a:pos x="55" y="5"/>
                      </a:cxn>
                      <a:cxn ang="0">
                        <a:pos x="62" y="0"/>
                      </a:cxn>
                      <a:cxn ang="0">
                        <a:pos x="72" y="9"/>
                      </a:cxn>
                      <a:cxn ang="0">
                        <a:pos x="82" y="17"/>
                      </a:cxn>
                      <a:cxn ang="0">
                        <a:pos x="84" y="31"/>
                      </a:cxn>
                      <a:cxn ang="0">
                        <a:pos x="84" y="56"/>
                      </a:cxn>
                      <a:cxn ang="0">
                        <a:pos x="80" y="87"/>
                      </a:cxn>
                      <a:cxn ang="0">
                        <a:pos x="76" y="118"/>
                      </a:cxn>
                      <a:cxn ang="0">
                        <a:pos x="73" y="137"/>
                      </a:cxn>
                      <a:cxn ang="0">
                        <a:pos x="70" y="146"/>
                      </a:cxn>
                      <a:cxn ang="0">
                        <a:pos x="58" y="150"/>
                      </a:cxn>
                      <a:cxn ang="0">
                        <a:pos x="50" y="149"/>
                      </a:cxn>
                      <a:cxn ang="0">
                        <a:pos x="44" y="140"/>
                      </a:cxn>
                      <a:cxn ang="0">
                        <a:pos x="42" y="137"/>
                      </a:cxn>
                      <a:cxn ang="0">
                        <a:pos x="35" y="145"/>
                      </a:cxn>
                      <a:cxn ang="0">
                        <a:pos x="23" y="149"/>
                      </a:cxn>
                      <a:cxn ang="0">
                        <a:pos x="14" y="146"/>
                      </a:cxn>
                      <a:cxn ang="0">
                        <a:pos x="22" y="141"/>
                      </a:cxn>
                      <a:cxn ang="0">
                        <a:pos x="30" y="129"/>
                      </a:cxn>
                      <a:cxn ang="0">
                        <a:pos x="14" y="138"/>
                      </a:cxn>
                      <a:cxn ang="0">
                        <a:pos x="4" y="144"/>
                      </a:cxn>
                      <a:cxn ang="0">
                        <a:pos x="0" y="137"/>
                      </a:cxn>
                    </a:cxnLst>
                    <a:rect l="0" t="0" r="r" b="b"/>
                    <a:pathLst>
                      <a:path w="85" h="151">
                        <a:moveTo>
                          <a:pt x="0" y="126"/>
                        </a:moveTo>
                        <a:lnTo>
                          <a:pt x="12" y="124"/>
                        </a:lnTo>
                        <a:lnTo>
                          <a:pt x="22" y="124"/>
                        </a:lnTo>
                        <a:lnTo>
                          <a:pt x="31" y="122"/>
                        </a:lnTo>
                        <a:lnTo>
                          <a:pt x="42" y="121"/>
                        </a:lnTo>
                        <a:lnTo>
                          <a:pt x="48" y="117"/>
                        </a:lnTo>
                        <a:lnTo>
                          <a:pt x="62" y="97"/>
                        </a:lnTo>
                        <a:lnTo>
                          <a:pt x="55" y="104"/>
                        </a:lnTo>
                        <a:lnTo>
                          <a:pt x="49" y="108"/>
                        </a:lnTo>
                        <a:lnTo>
                          <a:pt x="53" y="95"/>
                        </a:lnTo>
                        <a:lnTo>
                          <a:pt x="58" y="90"/>
                        </a:lnTo>
                        <a:lnTo>
                          <a:pt x="65" y="74"/>
                        </a:lnTo>
                        <a:lnTo>
                          <a:pt x="58" y="82"/>
                        </a:lnTo>
                        <a:lnTo>
                          <a:pt x="53" y="83"/>
                        </a:lnTo>
                        <a:lnTo>
                          <a:pt x="55" y="74"/>
                        </a:lnTo>
                        <a:lnTo>
                          <a:pt x="60" y="68"/>
                        </a:lnTo>
                        <a:lnTo>
                          <a:pt x="65" y="60"/>
                        </a:lnTo>
                        <a:lnTo>
                          <a:pt x="70" y="45"/>
                        </a:lnTo>
                        <a:lnTo>
                          <a:pt x="60" y="59"/>
                        </a:lnTo>
                        <a:lnTo>
                          <a:pt x="55" y="63"/>
                        </a:lnTo>
                        <a:lnTo>
                          <a:pt x="54" y="42"/>
                        </a:lnTo>
                        <a:lnTo>
                          <a:pt x="53" y="35"/>
                        </a:lnTo>
                        <a:lnTo>
                          <a:pt x="48" y="31"/>
                        </a:lnTo>
                        <a:lnTo>
                          <a:pt x="44" y="24"/>
                        </a:lnTo>
                        <a:lnTo>
                          <a:pt x="38" y="22"/>
                        </a:lnTo>
                        <a:lnTo>
                          <a:pt x="34" y="21"/>
                        </a:lnTo>
                        <a:lnTo>
                          <a:pt x="44" y="9"/>
                        </a:lnTo>
                        <a:lnTo>
                          <a:pt x="55" y="12"/>
                        </a:lnTo>
                        <a:lnTo>
                          <a:pt x="62" y="15"/>
                        </a:lnTo>
                        <a:lnTo>
                          <a:pt x="65" y="21"/>
                        </a:lnTo>
                        <a:lnTo>
                          <a:pt x="62" y="14"/>
                        </a:lnTo>
                        <a:lnTo>
                          <a:pt x="59" y="12"/>
                        </a:lnTo>
                        <a:lnTo>
                          <a:pt x="52" y="9"/>
                        </a:lnTo>
                        <a:lnTo>
                          <a:pt x="47" y="8"/>
                        </a:lnTo>
                        <a:lnTo>
                          <a:pt x="49" y="6"/>
                        </a:lnTo>
                        <a:lnTo>
                          <a:pt x="55" y="5"/>
                        </a:lnTo>
                        <a:lnTo>
                          <a:pt x="60" y="3"/>
                        </a:lnTo>
                        <a:lnTo>
                          <a:pt x="62" y="0"/>
                        </a:lnTo>
                        <a:lnTo>
                          <a:pt x="70" y="5"/>
                        </a:lnTo>
                        <a:lnTo>
                          <a:pt x="72" y="9"/>
                        </a:lnTo>
                        <a:lnTo>
                          <a:pt x="76" y="14"/>
                        </a:lnTo>
                        <a:lnTo>
                          <a:pt x="82" y="17"/>
                        </a:lnTo>
                        <a:lnTo>
                          <a:pt x="82" y="22"/>
                        </a:lnTo>
                        <a:lnTo>
                          <a:pt x="84" y="31"/>
                        </a:lnTo>
                        <a:lnTo>
                          <a:pt x="84" y="44"/>
                        </a:lnTo>
                        <a:lnTo>
                          <a:pt x="84" y="56"/>
                        </a:lnTo>
                        <a:lnTo>
                          <a:pt x="83" y="72"/>
                        </a:lnTo>
                        <a:lnTo>
                          <a:pt x="80" y="87"/>
                        </a:lnTo>
                        <a:lnTo>
                          <a:pt x="78" y="104"/>
                        </a:lnTo>
                        <a:lnTo>
                          <a:pt x="76" y="118"/>
                        </a:lnTo>
                        <a:lnTo>
                          <a:pt x="73" y="128"/>
                        </a:lnTo>
                        <a:lnTo>
                          <a:pt x="73" y="137"/>
                        </a:lnTo>
                        <a:lnTo>
                          <a:pt x="73" y="142"/>
                        </a:lnTo>
                        <a:lnTo>
                          <a:pt x="70" y="146"/>
                        </a:lnTo>
                        <a:lnTo>
                          <a:pt x="65" y="150"/>
                        </a:lnTo>
                        <a:lnTo>
                          <a:pt x="58" y="150"/>
                        </a:lnTo>
                        <a:lnTo>
                          <a:pt x="55" y="149"/>
                        </a:lnTo>
                        <a:lnTo>
                          <a:pt x="50" y="149"/>
                        </a:lnTo>
                        <a:lnTo>
                          <a:pt x="42" y="145"/>
                        </a:lnTo>
                        <a:lnTo>
                          <a:pt x="44" y="140"/>
                        </a:lnTo>
                        <a:lnTo>
                          <a:pt x="49" y="132"/>
                        </a:lnTo>
                        <a:lnTo>
                          <a:pt x="42" y="137"/>
                        </a:lnTo>
                        <a:lnTo>
                          <a:pt x="38" y="144"/>
                        </a:lnTo>
                        <a:lnTo>
                          <a:pt x="35" y="145"/>
                        </a:lnTo>
                        <a:lnTo>
                          <a:pt x="30" y="149"/>
                        </a:lnTo>
                        <a:lnTo>
                          <a:pt x="23" y="149"/>
                        </a:lnTo>
                        <a:lnTo>
                          <a:pt x="18" y="149"/>
                        </a:lnTo>
                        <a:lnTo>
                          <a:pt x="14" y="146"/>
                        </a:lnTo>
                        <a:lnTo>
                          <a:pt x="13" y="145"/>
                        </a:lnTo>
                        <a:lnTo>
                          <a:pt x="22" y="141"/>
                        </a:lnTo>
                        <a:lnTo>
                          <a:pt x="28" y="133"/>
                        </a:lnTo>
                        <a:lnTo>
                          <a:pt x="30" y="129"/>
                        </a:lnTo>
                        <a:lnTo>
                          <a:pt x="24" y="131"/>
                        </a:lnTo>
                        <a:lnTo>
                          <a:pt x="14" y="138"/>
                        </a:lnTo>
                        <a:lnTo>
                          <a:pt x="12" y="142"/>
                        </a:lnTo>
                        <a:lnTo>
                          <a:pt x="4" y="144"/>
                        </a:lnTo>
                        <a:lnTo>
                          <a:pt x="0" y="141"/>
                        </a:lnTo>
                        <a:lnTo>
                          <a:pt x="0" y="137"/>
                        </a:lnTo>
                        <a:lnTo>
                          <a:pt x="0" y="126"/>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22" name="Freeform 559"/>
                  <p:cNvSpPr>
                    <a:spLocks/>
                  </p:cNvSpPr>
                  <p:nvPr/>
                </p:nvSpPr>
                <p:spPr bwMode="auto">
                  <a:xfrm>
                    <a:off x="5041" y="3694"/>
                    <a:ext cx="16" cy="64"/>
                  </a:xfrm>
                  <a:custGeom>
                    <a:avLst/>
                    <a:gdLst/>
                    <a:ahLst/>
                    <a:cxnLst>
                      <a:cxn ang="0">
                        <a:pos x="0" y="63"/>
                      </a:cxn>
                      <a:cxn ang="0">
                        <a:pos x="2" y="62"/>
                      </a:cxn>
                      <a:cxn ang="0">
                        <a:pos x="5" y="56"/>
                      </a:cxn>
                      <a:cxn ang="0">
                        <a:pos x="8" y="47"/>
                      </a:cxn>
                      <a:cxn ang="0">
                        <a:pos x="10" y="39"/>
                      </a:cxn>
                      <a:cxn ang="0">
                        <a:pos x="11" y="30"/>
                      </a:cxn>
                      <a:cxn ang="0">
                        <a:pos x="12" y="22"/>
                      </a:cxn>
                      <a:cxn ang="0">
                        <a:pos x="14" y="9"/>
                      </a:cxn>
                      <a:cxn ang="0">
                        <a:pos x="15" y="0"/>
                      </a:cxn>
                      <a:cxn ang="0">
                        <a:pos x="12" y="19"/>
                      </a:cxn>
                      <a:cxn ang="0">
                        <a:pos x="10" y="33"/>
                      </a:cxn>
                      <a:cxn ang="0">
                        <a:pos x="6" y="43"/>
                      </a:cxn>
                      <a:cxn ang="0">
                        <a:pos x="2" y="54"/>
                      </a:cxn>
                      <a:cxn ang="0">
                        <a:pos x="0" y="63"/>
                      </a:cxn>
                    </a:cxnLst>
                    <a:rect l="0" t="0" r="r" b="b"/>
                    <a:pathLst>
                      <a:path w="16" h="64">
                        <a:moveTo>
                          <a:pt x="0" y="63"/>
                        </a:moveTo>
                        <a:lnTo>
                          <a:pt x="2" y="62"/>
                        </a:lnTo>
                        <a:lnTo>
                          <a:pt x="5" y="56"/>
                        </a:lnTo>
                        <a:lnTo>
                          <a:pt x="8" y="47"/>
                        </a:lnTo>
                        <a:lnTo>
                          <a:pt x="10" y="39"/>
                        </a:lnTo>
                        <a:lnTo>
                          <a:pt x="11" y="30"/>
                        </a:lnTo>
                        <a:lnTo>
                          <a:pt x="12" y="22"/>
                        </a:lnTo>
                        <a:lnTo>
                          <a:pt x="14" y="9"/>
                        </a:lnTo>
                        <a:lnTo>
                          <a:pt x="15" y="0"/>
                        </a:lnTo>
                        <a:lnTo>
                          <a:pt x="12" y="19"/>
                        </a:lnTo>
                        <a:lnTo>
                          <a:pt x="10" y="33"/>
                        </a:lnTo>
                        <a:lnTo>
                          <a:pt x="6" y="43"/>
                        </a:lnTo>
                        <a:lnTo>
                          <a:pt x="2" y="54"/>
                        </a:lnTo>
                        <a:lnTo>
                          <a:pt x="0" y="63"/>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23" name="Freeform 560"/>
                  <p:cNvSpPr>
                    <a:spLocks/>
                  </p:cNvSpPr>
                  <p:nvPr/>
                </p:nvSpPr>
                <p:spPr bwMode="auto">
                  <a:xfrm>
                    <a:off x="4927" y="3636"/>
                    <a:ext cx="102" cy="99"/>
                  </a:xfrm>
                  <a:custGeom>
                    <a:avLst/>
                    <a:gdLst/>
                    <a:ahLst/>
                    <a:cxnLst>
                      <a:cxn ang="0">
                        <a:pos x="70" y="4"/>
                      </a:cxn>
                      <a:cxn ang="0">
                        <a:pos x="61" y="19"/>
                      </a:cxn>
                      <a:cxn ang="0">
                        <a:pos x="64" y="32"/>
                      </a:cxn>
                      <a:cxn ang="0">
                        <a:pos x="62" y="48"/>
                      </a:cxn>
                      <a:cxn ang="0">
                        <a:pos x="62" y="53"/>
                      </a:cxn>
                      <a:cxn ang="0">
                        <a:pos x="64" y="59"/>
                      </a:cxn>
                      <a:cxn ang="0">
                        <a:pos x="60" y="62"/>
                      </a:cxn>
                      <a:cxn ang="0">
                        <a:pos x="55" y="68"/>
                      </a:cxn>
                      <a:cxn ang="0">
                        <a:pos x="49" y="68"/>
                      </a:cxn>
                      <a:cxn ang="0">
                        <a:pos x="25" y="68"/>
                      </a:cxn>
                      <a:cxn ang="0">
                        <a:pos x="14" y="72"/>
                      </a:cxn>
                      <a:cxn ang="0">
                        <a:pos x="0" y="75"/>
                      </a:cxn>
                      <a:cxn ang="0">
                        <a:pos x="0" y="86"/>
                      </a:cxn>
                      <a:cxn ang="0">
                        <a:pos x="9" y="84"/>
                      </a:cxn>
                      <a:cxn ang="0">
                        <a:pos x="11" y="79"/>
                      </a:cxn>
                      <a:cxn ang="0">
                        <a:pos x="11" y="89"/>
                      </a:cxn>
                      <a:cxn ang="0">
                        <a:pos x="17" y="96"/>
                      </a:cxn>
                      <a:cxn ang="0">
                        <a:pos x="34" y="99"/>
                      </a:cxn>
                      <a:cxn ang="0">
                        <a:pos x="31" y="94"/>
                      </a:cxn>
                      <a:cxn ang="0">
                        <a:pos x="24" y="84"/>
                      </a:cxn>
                      <a:cxn ang="0">
                        <a:pos x="31" y="80"/>
                      </a:cxn>
                      <a:cxn ang="0">
                        <a:pos x="34" y="90"/>
                      </a:cxn>
                      <a:cxn ang="0">
                        <a:pos x="46" y="99"/>
                      </a:cxn>
                      <a:cxn ang="0">
                        <a:pos x="61" y="99"/>
                      </a:cxn>
                      <a:cxn ang="0">
                        <a:pos x="44" y="88"/>
                      </a:cxn>
                      <a:cxn ang="0">
                        <a:pos x="37" y="80"/>
                      </a:cxn>
                      <a:cxn ang="0">
                        <a:pos x="41" y="75"/>
                      </a:cxn>
                      <a:cxn ang="0">
                        <a:pos x="46" y="83"/>
                      </a:cxn>
                      <a:cxn ang="0">
                        <a:pos x="57" y="93"/>
                      </a:cxn>
                      <a:cxn ang="0">
                        <a:pos x="67" y="96"/>
                      </a:cxn>
                      <a:cxn ang="0">
                        <a:pos x="79" y="98"/>
                      </a:cxn>
                      <a:cxn ang="0">
                        <a:pos x="71" y="93"/>
                      </a:cxn>
                      <a:cxn ang="0">
                        <a:pos x="62" y="84"/>
                      </a:cxn>
                      <a:cxn ang="0">
                        <a:pos x="65" y="80"/>
                      </a:cxn>
                      <a:cxn ang="0">
                        <a:pos x="69" y="88"/>
                      </a:cxn>
                      <a:cxn ang="0">
                        <a:pos x="79" y="94"/>
                      </a:cxn>
                      <a:cxn ang="0">
                        <a:pos x="90" y="94"/>
                      </a:cxn>
                      <a:cxn ang="0">
                        <a:pos x="96" y="85"/>
                      </a:cxn>
                      <a:cxn ang="0">
                        <a:pos x="75" y="83"/>
                      </a:cxn>
                      <a:cxn ang="0">
                        <a:pos x="62" y="74"/>
                      </a:cxn>
                      <a:cxn ang="0">
                        <a:pos x="60" y="68"/>
                      </a:cxn>
                      <a:cxn ang="0">
                        <a:pos x="66" y="72"/>
                      </a:cxn>
                      <a:cxn ang="0">
                        <a:pos x="80" y="80"/>
                      </a:cxn>
                      <a:cxn ang="0">
                        <a:pos x="96" y="85"/>
                      </a:cxn>
                      <a:cxn ang="0">
                        <a:pos x="99" y="65"/>
                      </a:cxn>
                      <a:cxn ang="0">
                        <a:pos x="90" y="64"/>
                      </a:cxn>
                      <a:cxn ang="0">
                        <a:pos x="70" y="65"/>
                      </a:cxn>
                      <a:cxn ang="0">
                        <a:pos x="67" y="62"/>
                      </a:cxn>
                      <a:cxn ang="0">
                        <a:pos x="77" y="63"/>
                      </a:cxn>
                      <a:cxn ang="0">
                        <a:pos x="99" y="59"/>
                      </a:cxn>
                      <a:cxn ang="0">
                        <a:pos x="101" y="42"/>
                      </a:cxn>
                      <a:cxn ang="0">
                        <a:pos x="100" y="22"/>
                      </a:cxn>
                      <a:cxn ang="0">
                        <a:pos x="90" y="14"/>
                      </a:cxn>
                      <a:cxn ang="0">
                        <a:pos x="100" y="17"/>
                      </a:cxn>
                      <a:cxn ang="0">
                        <a:pos x="95" y="6"/>
                      </a:cxn>
                      <a:cxn ang="0">
                        <a:pos x="82" y="0"/>
                      </a:cxn>
                    </a:cxnLst>
                    <a:rect l="0" t="0" r="r" b="b"/>
                    <a:pathLst>
                      <a:path w="102" h="101">
                        <a:moveTo>
                          <a:pt x="82" y="0"/>
                        </a:moveTo>
                        <a:lnTo>
                          <a:pt x="70" y="4"/>
                        </a:lnTo>
                        <a:lnTo>
                          <a:pt x="65" y="9"/>
                        </a:lnTo>
                        <a:lnTo>
                          <a:pt x="61" y="19"/>
                        </a:lnTo>
                        <a:lnTo>
                          <a:pt x="61" y="27"/>
                        </a:lnTo>
                        <a:lnTo>
                          <a:pt x="64" y="32"/>
                        </a:lnTo>
                        <a:lnTo>
                          <a:pt x="62" y="42"/>
                        </a:lnTo>
                        <a:lnTo>
                          <a:pt x="62" y="48"/>
                        </a:lnTo>
                        <a:lnTo>
                          <a:pt x="64" y="51"/>
                        </a:lnTo>
                        <a:lnTo>
                          <a:pt x="62" y="53"/>
                        </a:lnTo>
                        <a:lnTo>
                          <a:pt x="61" y="56"/>
                        </a:lnTo>
                        <a:lnTo>
                          <a:pt x="64" y="59"/>
                        </a:lnTo>
                        <a:lnTo>
                          <a:pt x="64" y="62"/>
                        </a:lnTo>
                        <a:lnTo>
                          <a:pt x="60" y="62"/>
                        </a:lnTo>
                        <a:lnTo>
                          <a:pt x="60" y="65"/>
                        </a:lnTo>
                        <a:lnTo>
                          <a:pt x="55" y="68"/>
                        </a:lnTo>
                        <a:lnTo>
                          <a:pt x="51" y="65"/>
                        </a:lnTo>
                        <a:lnTo>
                          <a:pt x="49" y="68"/>
                        </a:lnTo>
                        <a:lnTo>
                          <a:pt x="36" y="68"/>
                        </a:lnTo>
                        <a:lnTo>
                          <a:pt x="25" y="68"/>
                        </a:lnTo>
                        <a:lnTo>
                          <a:pt x="17" y="68"/>
                        </a:lnTo>
                        <a:lnTo>
                          <a:pt x="14" y="72"/>
                        </a:lnTo>
                        <a:lnTo>
                          <a:pt x="2" y="72"/>
                        </a:lnTo>
                        <a:lnTo>
                          <a:pt x="0" y="75"/>
                        </a:lnTo>
                        <a:lnTo>
                          <a:pt x="0" y="79"/>
                        </a:lnTo>
                        <a:lnTo>
                          <a:pt x="0" y="86"/>
                        </a:lnTo>
                        <a:lnTo>
                          <a:pt x="9" y="89"/>
                        </a:lnTo>
                        <a:lnTo>
                          <a:pt x="9" y="84"/>
                        </a:lnTo>
                        <a:lnTo>
                          <a:pt x="9" y="80"/>
                        </a:lnTo>
                        <a:lnTo>
                          <a:pt x="11" y="79"/>
                        </a:lnTo>
                        <a:lnTo>
                          <a:pt x="11" y="83"/>
                        </a:lnTo>
                        <a:lnTo>
                          <a:pt x="11" y="89"/>
                        </a:lnTo>
                        <a:lnTo>
                          <a:pt x="14" y="93"/>
                        </a:lnTo>
                        <a:lnTo>
                          <a:pt x="17" y="96"/>
                        </a:lnTo>
                        <a:lnTo>
                          <a:pt x="26" y="98"/>
                        </a:lnTo>
                        <a:lnTo>
                          <a:pt x="34" y="99"/>
                        </a:lnTo>
                        <a:lnTo>
                          <a:pt x="42" y="100"/>
                        </a:lnTo>
                        <a:lnTo>
                          <a:pt x="31" y="94"/>
                        </a:lnTo>
                        <a:lnTo>
                          <a:pt x="25" y="89"/>
                        </a:lnTo>
                        <a:lnTo>
                          <a:pt x="24" y="84"/>
                        </a:lnTo>
                        <a:lnTo>
                          <a:pt x="25" y="80"/>
                        </a:lnTo>
                        <a:lnTo>
                          <a:pt x="31" y="80"/>
                        </a:lnTo>
                        <a:lnTo>
                          <a:pt x="32" y="84"/>
                        </a:lnTo>
                        <a:lnTo>
                          <a:pt x="34" y="90"/>
                        </a:lnTo>
                        <a:lnTo>
                          <a:pt x="40" y="94"/>
                        </a:lnTo>
                        <a:lnTo>
                          <a:pt x="46" y="99"/>
                        </a:lnTo>
                        <a:lnTo>
                          <a:pt x="52" y="99"/>
                        </a:lnTo>
                        <a:lnTo>
                          <a:pt x="61" y="99"/>
                        </a:lnTo>
                        <a:lnTo>
                          <a:pt x="51" y="91"/>
                        </a:lnTo>
                        <a:lnTo>
                          <a:pt x="44" y="88"/>
                        </a:lnTo>
                        <a:lnTo>
                          <a:pt x="39" y="83"/>
                        </a:lnTo>
                        <a:lnTo>
                          <a:pt x="37" y="80"/>
                        </a:lnTo>
                        <a:lnTo>
                          <a:pt x="37" y="77"/>
                        </a:lnTo>
                        <a:lnTo>
                          <a:pt x="41" y="75"/>
                        </a:lnTo>
                        <a:lnTo>
                          <a:pt x="45" y="79"/>
                        </a:lnTo>
                        <a:lnTo>
                          <a:pt x="46" y="83"/>
                        </a:lnTo>
                        <a:lnTo>
                          <a:pt x="52" y="90"/>
                        </a:lnTo>
                        <a:lnTo>
                          <a:pt x="57" y="93"/>
                        </a:lnTo>
                        <a:lnTo>
                          <a:pt x="62" y="94"/>
                        </a:lnTo>
                        <a:lnTo>
                          <a:pt x="67" y="96"/>
                        </a:lnTo>
                        <a:lnTo>
                          <a:pt x="72" y="98"/>
                        </a:lnTo>
                        <a:lnTo>
                          <a:pt x="79" y="98"/>
                        </a:lnTo>
                        <a:lnTo>
                          <a:pt x="86" y="96"/>
                        </a:lnTo>
                        <a:lnTo>
                          <a:pt x="71" y="93"/>
                        </a:lnTo>
                        <a:lnTo>
                          <a:pt x="66" y="90"/>
                        </a:lnTo>
                        <a:lnTo>
                          <a:pt x="62" y="84"/>
                        </a:lnTo>
                        <a:lnTo>
                          <a:pt x="61" y="80"/>
                        </a:lnTo>
                        <a:lnTo>
                          <a:pt x="65" y="80"/>
                        </a:lnTo>
                        <a:lnTo>
                          <a:pt x="67" y="83"/>
                        </a:lnTo>
                        <a:lnTo>
                          <a:pt x="69" y="88"/>
                        </a:lnTo>
                        <a:lnTo>
                          <a:pt x="75" y="90"/>
                        </a:lnTo>
                        <a:lnTo>
                          <a:pt x="79" y="94"/>
                        </a:lnTo>
                        <a:lnTo>
                          <a:pt x="85" y="96"/>
                        </a:lnTo>
                        <a:lnTo>
                          <a:pt x="90" y="94"/>
                        </a:lnTo>
                        <a:lnTo>
                          <a:pt x="92" y="93"/>
                        </a:lnTo>
                        <a:lnTo>
                          <a:pt x="96" y="85"/>
                        </a:lnTo>
                        <a:lnTo>
                          <a:pt x="90" y="83"/>
                        </a:lnTo>
                        <a:lnTo>
                          <a:pt x="75" y="83"/>
                        </a:lnTo>
                        <a:lnTo>
                          <a:pt x="67" y="78"/>
                        </a:lnTo>
                        <a:lnTo>
                          <a:pt x="62" y="74"/>
                        </a:lnTo>
                        <a:lnTo>
                          <a:pt x="61" y="70"/>
                        </a:lnTo>
                        <a:lnTo>
                          <a:pt x="60" y="68"/>
                        </a:lnTo>
                        <a:lnTo>
                          <a:pt x="62" y="68"/>
                        </a:lnTo>
                        <a:lnTo>
                          <a:pt x="66" y="72"/>
                        </a:lnTo>
                        <a:lnTo>
                          <a:pt x="70" y="77"/>
                        </a:lnTo>
                        <a:lnTo>
                          <a:pt x="80" y="80"/>
                        </a:lnTo>
                        <a:lnTo>
                          <a:pt x="90" y="83"/>
                        </a:lnTo>
                        <a:lnTo>
                          <a:pt x="96" y="85"/>
                        </a:lnTo>
                        <a:lnTo>
                          <a:pt x="99" y="74"/>
                        </a:lnTo>
                        <a:lnTo>
                          <a:pt x="99" y="65"/>
                        </a:lnTo>
                        <a:lnTo>
                          <a:pt x="99" y="59"/>
                        </a:lnTo>
                        <a:lnTo>
                          <a:pt x="90" y="64"/>
                        </a:lnTo>
                        <a:lnTo>
                          <a:pt x="79" y="65"/>
                        </a:lnTo>
                        <a:lnTo>
                          <a:pt x="70" y="65"/>
                        </a:lnTo>
                        <a:lnTo>
                          <a:pt x="69" y="64"/>
                        </a:lnTo>
                        <a:lnTo>
                          <a:pt x="67" y="62"/>
                        </a:lnTo>
                        <a:lnTo>
                          <a:pt x="72" y="62"/>
                        </a:lnTo>
                        <a:lnTo>
                          <a:pt x="77" y="63"/>
                        </a:lnTo>
                        <a:lnTo>
                          <a:pt x="90" y="64"/>
                        </a:lnTo>
                        <a:lnTo>
                          <a:pt x="99" y="59"/>
                        </a:lnTo>
                        <a:lnTo>
                          <a:pt x="100" y="48"/>
                        </a:lnTo>
                        <a:lnTo>
                          <a:pt x="101" y="42"/>
                        </a:lnTo>
                        <a:lnTo>
                          <a:pt x="101" y="35"/>
                        </a:lnTo>
                        <a:lnTo>
                          <a:pt x="100" y="22"/>
                        </a:lnTo>
                        <a:lnTo>
                          <a:pt x="96" y="19"/>
                        </a:lnTo>
                        <a:lnTo>
                          <a:pt x="90" y="14"/>
                        </a:lnTo>
                        <a:lnTo>
                          <a:pt x="92" y="14"/>
                        </a:lnTo>
                        <a:lnTo>
                          <a:pt x="100" y="17"/>
                        </a:lnTo>
                        <a:lnTo>
                          <a:pt x="96" y="10"/>
                        </a:lnTo>
                        <a:lnTo>
                          <a:pt x="95" y="6"/>
                        </a:lnTo>
                        <a:lnTo>
                          <a:pt x="92" y="4"/>
                        </a:lnTo>
                        <a:lnTo>
                          <a:pt x="82" y="0"/>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24" name="Freeform 561"/>
                  <p:cNvSpPr>
                    <a:spLocks/>
                  </p:cNvSpPr>
                  <p:nvPr/>
                </p:nvSpPr>
                <p:spPr bwMode="auto">
                  <a:xfrm>
                    <a:off x="5003" y="3678"/>
                    <a:ext cx="19" cy="14"/>
                  </a:xfrm>
                  <a:custGeom>
                    <a:avLst/>
                    <a:gdLst/>
                    <a:ahLst/>
                    <a:cxnLst>
                      <a:cxn ang="0">
                        <a:pos x="0" y="0"/>
                      </a:cxn>
                      <a:cxn ang="0">
                        <a:pos x="3" y="3"/>
                      </a:cxn>
                      <a:cxn ang="0">
                        <a:pos x="5" y="5"/>
                      </a:cxn>
                      <a:cxn ang="0">
                        <a:pos x="9" y="8"/>
                      </a:cxn>
                      <a:cxn ang="0">
                        <a:pos x="11" y="9"/>
                      </a:cxn>
                      <a:cxn ang="0">
                        <a:pos x="15" y="12"/>
                      </a:cxn>
                      <a:cxn ang="0">
                        <a:pos x="10" y="11"/>
                      </a:cxn>
                      <a:cxn ang="0">
                        <a:pos x="6" y="9"/>
                      </a:cxn>
                      <a:cxn ang="0">
                        <a:pos x="1" y="9"/>
                      </a:cxn>
                      <a:cxn ang="0">
                        <a:pos x="2" y="11"/>
                      </a:cxn>
                      <a:cxn ang="0">
                        <a:pos x="9" y="11"/>
                      </a:cxn>
                      <a:cxn ang="0">
                        <a:pos x="13" y="13"/>
                      </a:cxn>
                      <a:cxn ang="0">
                        <a:pos x="15" y="13"/>
                      </a:cxn>
                      <a:cxn ang="0">
                        <a:pos x="18" y="13"/>
                      </a:cxn>
                      <a:cxn ang="0">
                        <a:pos x="18" y="11"/>
                      </a:cxn>
                      <a:cxn ang="0">
                        <a:pos x="16" y="10"/>
                      </a:cxn>
                      <a:cxn ang="0">
                        <a:pos x="14" y="8"/>
                      </a:cxn>
                      <a:cxn ang="0">
                        <a:pos x="11" y="5"/>
                      </a:cxn>
                      <a:cxn ang="0">
                        <a:pos x="9" y="2"/>
                      </a:cxn>
                      <a:cxn ang="0">
                        <a:pos x="6" y="0"/>
                      </a:cxn>
                      <a:cxn ang="0">
                        <a:pos x="3" y="0"/>
                      </a:cxn>
                      <a:cxn ang="0">
                        <a:pos x="0" y="0"/>
                      </a:cxn>
                    </a:cxnLst>
                    <a:rect l="0" t="0" r="r" b="b"/>
                    <a:pathLst>
                      <a:path w="19" h="14">
                        <a:moveTo>
                          <a:pt x="0" y="0"/>
                        </a:moveTo>
                        <a:lnTo>
                          <a:pt x="3" y="3"/>
                        </a:lnTo>
                        <a:lnTo>
                          <a:pt x="5" y="5"/>
                        </a:lnTo>
                        <a:lnTo>
                          <a:pt x="9" y="8"/>
                        </a:lnTo>
                        <a:lnTo>
                          <a:pt x="11" y="9"/>
                        </a:lnTo>
                        <a:lnTo>
                          <a:pt x="15" y="12"/>
                        </a:lnTo>
                        <a:lnTo>
                          <a:pt x="10" y="11"/>
                        </a:lnTo>
                        <a:lnTo>
                          <a:pt x="6" y="9"/>
                        </a:lnTo>
                        <a:lnTo>
                          <a:pt x="1" y="9"/>
                        </a:lnTo>
                        <a:lnTo>
                          <a:pt x="2" y="11"/>
                        </a:lnTo>
                        <a:lnTo>
                          <a:pt x="9" y="11"/>
                        </a:lnTo>
                        <a:lnTo>
                          <a:pt x="13" y="13"/>
                        </a:lnTo>
                        <a:lnTo>
                          <a:pt x="15" y="13"/>
                        </a:lnTo>
                        <a:lnTo>
                          <a:pt x="18" y="13"/>
                        </a:lnTo>
                        <a:lnTo>
                          <a:pt x="18" y="11"/>
                        </a:lnTo>
                        <a:lnTo>
                          <a:pt x="16" y="10"/>
                        </a:lnTo>
                        <a:lnTo>
                          <a:pt x="14" y="8"/>
                        </a:lnTo>
                        <a:lnTo>
                          <a:pt x="11" y="5"/>
                        </a:lnTo>
                        <a:lnTo>
                          <a:pt x="9" y="2"/>
                        </a:lnTo>
                        <a:lnTo>
                          <a:pt x="6" y="0"/>
                        </a:lnTo>
                        <a:lnTo>
                          <a:pt x="3" y="0"/>
                        </a:lnTo>
                        <a:lnTo>
                          <a:pt x="0" y="0"/>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25" name="Freeform 562"/>
                  <p:cNvSpPr>
                    <a:spLocks/>
                  </p:cNvSpPr>
                  <p:nvPr/>
                </p:nvSpPr>
                <p:spPr bwMode="auto">
                  <a:xfrm>
                    <a:off x="5006" y="3657"/>
                    <a:ext cx="16" cy="22"/>
                  </a:xfrm>
                  <a:custGeom>
                    <a:avLst/>
                    <a:gdLst/>
                    <a:ahLst/>
                    <a:cxnLst>
                      <a:cxn ang="0">
                        <a:pos x="3" y="0"/>
                      </a:cxn>
                      <a:cxn ang="0">
                        <a:pos x="1" y="0"/>
                      </a:cxn>
                      <a:cxn ang="0">
                        <a:pos x="0" y="3"/>
                      </a:cxn>
                      <a:cxn ang="0">
                        <a:pos x="0" y="4"/>
                      </a:cxn>
                      <a:cxn ang="0">
                        <a:pos x="2" y="6"/>
                      </a:cxn>
                      <a:cxn ang="0">
                        <a:pos x="3" y="7"/>
                      </a:cxn>
                      <a:cxn ang="0">
                        <a:pos x="6" y="9"/>
                      </a:cxn>
                      <a:cxn ang="0">
                        <a:pos x="10" y="12"/>
                      </a:cxn>
                      <a:cxn ang="0">
                        <a:pos x="12" y="15"/>
                      </a:cxn>
                      <a:cxn ang="0">
                        <a:pos x="14" y="20"/>
                      </a:cxn>
                      <a:cxn ang="0">
                        <a:pos x="15" y="21"/>
                      </a:cxn>
                      <a:cxn ang="0">
                        <a:pos x="14" y="16"/>
                      </a:cxn>
                      <a:cxn ang="0">
                        <a:pos x="14" y="12"/>
                      </a:cxn>
                      <a:cxn ang="0">
                        <a:pos x="12" y="9"/>
                      </a:cxn>
                      <a:cxn ang="0">
                        <a:pos x="11" y="4"/>
                      </a:cxn>
                      <a:cxn ang="0">
                        <a:pos x="5" y="0"/>
                      </a:cxn>
                      <a:cxn ang="0">
                        <a:pos x="3" y="0"/>
                      </a:cxn>
                    </a:cxnLst>
                    <a:rect l="0" t="0" r="r" b="b"/>
                    <a:pathLst>
                      <a:path w="16" h="22">
                        <a:moveTo>
                          <a:pt x="3" y="0"/>
                        </a:moveTo>
                        <a:lnTo>
                          <a:pt x="1" y="0"/>
                        </a:lnTo>
                        <a:lnTo>
                          <a:pt x="0" y="3"/>
                        </a:lnTo>
                        <a:lnTo>
                          <a:pt x="0" y="4"/>
                        </a:lnTo>
                        <a:lnTo>
                          <a:pt x="2" y="6"/>
                        </a:lnTo>
                        <a:lnTo>
                          <a:pt x="3" y="7"/>
                        </a:lnTo>
                        <a:lnTo>
                          <a:pt x="6" y="9"/>
                        </a:lnTo>
                        <a:lnTo>
                          <a:pt x="10" y="12"/>
                        </a:lnTo>
                        <a:lnTo>
                          <a:pt x="12" y="15"/>
                        </a:lnTo>
                        <a:lnTo>
                          <a:pt x="14" y="20"/>
                        </a:lnTo>
                        <a:lnTo>
                          <a:pt x="15" y="21"/>
                        </a:lnTo>
                        <a:lnTo>
                          <a:pt x="14" y="16"/>
                        </a:lnTo>
                        <a:lnTo>
                          <a:pt x="14" y="12"/>
                        </a:lnTo>
                        <a:lnTo>
                          <a:pt x="12" y="9"/>
                        </a:lnTo>
                        <a:lnTo>
                          <a:pt x="11" y="4"/>
                        </a:lnTo>
                        <a:lnTo>
                          <a:pt x="5" y="0"/>
                        </a:lnTo>
                        <a:lnTo>
                          <a:pt x="3" y="0"/>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26" name="Freeform 563"/>
                  <p:cNvSpPr>
                    <a:spLocks/>
                  </p:cNvSpPr>
                  <p:nvPr/>
                </p:nvSpPr>
                <p:spPr bwMode="auto">
                  <a:xfrm>
                    <a:off x="5001" y="3624"/>
                    <a:ext cx="16" cy="9"/>
                  </a:xfrm>
                  <a:custGeom>
                    <a:avLst/>
                    <a:gdLst/>
                    <a:ahLst/>
                    <a:cxnLst>
                      <a:cxn ang="0">
                        <a:pos x="0" y="9"/>
                      </a:cxn>
                      <a:cxn ang="0">
                        <a:pos x="2" y="7"/>
                      </a:cxn>
                      <a:cxn ang="0">
                        <a:pos x="7" y="6"/>
                      </a:cxn>
                      <a:cxn ang="0">
                        <a:pos x="11" y="5"/>
                      </a:cxn>
                      <a:cxn ang="0">
                        <a:pos x="15" y="0"/>
                      </a:cxn>
                      <a:cxn ang="0">
                        <a:pos x="11" y="2"/>
                      </a:cxn>
                      <a:cxn ang="0">
                        <a:pos x="8" y="3"/>
                      </a:cxn>
                      <a:cxn ang="0">
                        <a:pos x="5" y="5"/>
                      </a:cxn>
                      <a:cxn ang="0">
                        <a:pos x="4" y="6"/>
                      </a:cxn>
                      <a:cxn ang="0">
                        <a:pos x="0" y="9"/>
                      </a:cxn>
                    </a:cxnLst>
                    <a:rect l="0" t="0" r="r" b="b"/>
                    <a:pathLst>
                      <a:path w="16" h="10">
                        <a:moveTo>
                          <a:pt x="0" y="9"/>
                        </a:moveTo>
                        <a:lnTo>
                          <a:pt x="2" y="7"/>
                        </a:lnTo>
                        <a:lnTo>
                          <a:pt x="7" y="6"/>
                        </a:lnTo>
                        <a:lnTo>
                          <a:pt x="11" y="5"/>
                        </a:lnTo>
                        <a:lnTo>
                          <a:pt x="15" y="0"/>
                        </a:lnTo>
                        <a:lnTo>
                          <a:pt x="11" y="2"/>
                        </a:lnTo>
                        <a:lnTo>
                          <a:pt x="8" y="3"/>
                        </a:lnTo>
                        <a:lnTo>
                          <a:pt x="5" y="5"/>
                        </a:lnTo>
                        <a:lnTo>
                          <a:pt x="4" y="6"/>
                        </a:lnTo>
                        <a:lnTo>
                          <a:pt x="0" y="9"/>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27" name="Freeform 564"/>
                  <p:cNvSpPr>
                    <a:spLocks/>
                  </p:cNvSpPr>
                  <p:nvPr/>
                </p:nvSpPr>
                <p:spPr bwMode="auto">
                  <a:xfrm>
                    <a:off x="4979" y="3659"/>
                    <a:ext cx="6" cy="39"/>
                  </a:xfrm>
                  <a:custGeom>
                    <a:avLst/>
                    <a:gdLst/>
                    <a:ahLst/>
                    <a:cxnLst>
                      <a:cxn ang="0">
                        <a:pos x="0" y="37"/>
                      </a:cxn>
                      <a:cxn ang="0">
                        <a:pos x="3" y="37"/>
                      </a:cxn>
                      <a:cxn ang="0">
                        <a:pos x="3" y="35"/>
                      </a:cxn>
                      <a:cxn ang="0">
                        <a:pos x="4" y="34"/>
                      </a:cxn>
                      <a:cxn ang="0">
                        <a:pos x="5" y="33"/>
                      </a:cxn>
                      <a:cxn ang="0">
                        <a:pos x="5" y="32"/>
                      </a:cxn>
                      <a:cxn ang="0">
                        <a:pos x="5" y="30"/>
                      </a:cxn>
                      <a:cxn ang="0">
                        <a:pos x="5" y="27"/>
                      </a:cxn>
                      <a:cxn ang="0">
                        <a:pos x="5" y="25"/>
                      </a:cxn>
                      <a:cxn ang="0">
                        <a:pos x="5" y="22"/>
                      </a:cxn>
                      <a:cxn ang="0">
                        <a:pos x="5" y="16"/>
                      </a:cxn>
                      <a:cxn ang="0">
                        <a:pos x="5" y="11"/>
                      </a:cxn>
                      <a:cxn ang="0">
                        <a:pos x="5" y="7"/>
                      </a:cxn>
                      <a:cxn ang="0">
                        <a:pos x="5" y="0"/>
                      </a:cxn>
                      <a:cxn ang="0">
                        <a:pos x="3" y="10"/>
                      </a:cxn>
                      <a:cxn ang="0">
                        <a:pos x="2" y="20"/>
                      </a:cxn>
                      <a:cxn ang="0">
                        <a:pos x="1" y="31"/>
                      </a:cxn>
                      <a:cxn ang="0">
                        <a:pos x="0" y="37"/>
                      </a:cxn>
                    </a:cxnLst>
                    <a:rect l="0" t="0" r="r" b="b"/>
                    <a:pathLst>
                      <a:path w="6" h="38">
                        <a:moveTo>
                          <a:pt x="0" y="37"/>
                        </a:moveTo>
                        <a:lnTo>
                          <a:pt x="3" y="37"/>
                        </a:lnTo>
                        <a:lnTo>
                          <a:pt x="3" y="35"/>
                        </a:lnTo>
                        <a:lnTo>
                          <a:pt x="4" y="34"/>
                        </a:lnTo>
                        <a:lnTo>
                          <a:pt x="5" y="33"/>
                        </a:lnTo>
                        <a:lnTo>
                          <a:pt x="5" y="32"/>
                        </a:lnTo>
                        <a:lnTo>
                          <a:pt x="5" y="30"/>
                        </a:lnTo>
                        <a:lnTo>
                          <a:pt x="5" y="27"/>
                        </a:lnTo>
                        <a:lnTo>
                          <a:pt x="5" y="25"/>
                        </a:lnTo>
                        <a:lnTo>
                          <a:pt x="5" y="22"/>
                        </a:lnTo>
                        <a:lnTo>
                          <a:pt x="5" y="16"/>
                        </a:lnTo>
                        <a:lnTo>
                          <a:pt x="5" y="11"/>
                        </a:lnTo>
                        <a:lnTo>
                          <a:pt x="5" y="7"/>
                        </a:lnTo>
                        <a:lnTo>
                          <a:pt x="5" y="0"/>
                        </a:lnTo>
                        <a:lnTo>
                          <a:pt x="3" y="10"/>
                        </a:lnTo>
                        <a:lnTo>
                          <a:pt x="2" y="20"/>
                        </a:lnTo>
                        <a:lnTo>
                          <a:pt x="1" y="31"/>
                        </a:lnTo>
                        <a:lnTo>
                          <a:pt x="0" y="37"/>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28" name="Freeform 565"/>
                  <p:cNvSpPr>
                    <a:spLocks/>
                  </p:cNvSpPr>
                  <p:nvPr/>
                </p:nvSpPr>
                <p:spPr bwMode="auto">
                  <a:xfrm>
                    <a:off x="5003" y="3710"/>
                    <a:ext cx="16" cy="2"/>
                  </a:xfrm>
                  <a:custGeom>
                    <a:avLst/>
                    <a:gdLst/>
                    <a:ahLst/>
                    <a:cxnLst>
                      <a:cxn ang="0">
                        <a:pos x="12" y="0"/>
                      </a:cxn>
                      <a:cxn ang="0">
                        <a:pos x="9" y="1"/>
                      </a:cxn>
                      <a:cxn ang="0">
                        <a:pos x="6" y="1"/>
                      </a:cxn>
                      <a:cxn ang="0">
                        <a:pos x="2" y="1"/>
                      </a:cxn>
                      <a:cxn ang="0">
                        <a:pos x="0" y="1"/>
                      </a:cxn>
                      <a:cxn ang="0">
                        <a:pos x="1" y="1"/>
                      </a:cxn>
                      <a:cxn ang="0">
                        <a:pos x="2" y="0"/>
                      </a:cxn>
                      <a:cxn ang="0">
                        <a:pos x="6" y="0"/>
                      </a:cxn>
                      <a:cxn ang="0">
                        <a:pos x="12" y="0"/>
                      </a:cxn>
                      <a:cxn ang="0">
                        <a:pos x="15" y="0"/>
                      </a:cxn>
                      <a:cxn ang="0">
                        <a:pos x="12" y="0"/>
                      </a:cxn>
                    </a:cxnLst>
                    <a:rect l="0" t="0" r="r" b="b"/>
                    <a:pathLst>
                      <a:path w="16" h="2">
                        <a:moveTo>
                          <a:pt x="12" y="0"/>
                        </a:moveTo>
                        <a:lnTo>
                          <a:pt x="9" y="1"/>
                        </a:lnTo>
                        <a:lnTo>
                          <a:pt x="6" y="1"/>
                        </a:lnTo>
                        <a:lnTo>
                          <a:pt x="2" y="1"/>
                        </a:lnTo>
                        <a:lnTo>
                          <a:pt x="0" y="1"/>
                        </a:lnTo>
                        <a:lnTo>
                          <a:pt x="1" y="1"/>
                        </a:lnTo>
                        <a:lnTo>
                          <a:pt x="2" y="0"/>
                        </a:lnTo>
                        <a:lnTo>
                          <a:pt x="6" y="0"/>
                        </a:lnTo>
                        <a:lnTo>
                          <a:pt x="12" y="0"/>
                        </a:lnTo>
                        <a:lnTo>
                          <a:pt x="15" y="0"/>
                        </a:lnTo>
                        <a:lnTo>
                          <a:pt x="12" y="0"/>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29" name="Freeform 566"/>
                  <p:cNvSpPr>
                    <a:spLocks/>
                  </p:cNvSpPr>
                  <p:nvPr/>
                </p:nvSpPr>
                <p:spPr bwMode="auto">
                  <a:xfrm>
                    <a:off x="4979" y="3715"/>
                    <a:ext cx="8" cy="12"/>
                  </a:xfrm>
                  <a:custGeom>
                    <a:avLst/>
                    <a:gdLst/>
                    <a:ahLst/>
                    <a:cxnLst>
                      <a:cxn ang="0">
                        <a:pos x="3" y="3"/>
                      </a:cxn>
                      <a:cxn ang="0">
                        <a:pos x="3" y="1"/>
                      </a:cxn>
                      <a:cxn ang="0">
                        <a:pos x="1" y="0"/>
                      </a:cxn>
                      <a:cxn ang="0">
                        <a:pos x="1" y="1"/>
                      </a:cxn>
                      <a:cxn ang="0">
                        <a:pos x="0" y="1"/>
                      </a:cxn>
                      <a:cxn ang="0">
                        <a:pos x="1" y="4"/>
                      </a:cxn>
                      <a:cxn ang="0">
                        <a:pos x="2" y="6"/>
                      </a:cxn>
                      <a:cxn ang="0">
                        <a:pos x="3" y="7"/>
                      </a:cxn>
                      <a:cxn ang="0">
                        <a:pos x="5" y="10"/>
                      </a:cxn>
                      <a:cxn ang="0">
                        <a:pos x="7" y="11"/>
                      </a:cxn>
                      <a:cxn ang="0">
                        <a:pos x="5" y="7"/>
                      </a:cxn>
                      <a:cxn ang="0">
                        <a:pos x="4" y="6"/>
                      </a:cxn>
                      <a:cxn ang="0">
                        <a:pos x="3" y="3"/>
                      </a:cxn>
                    </a:cxnLst>
                    <a:rect l="0" t="0" r="r" b="b"/>
                    <a:pathLst>
                      <a:path w="8" h="12">
                        <a:moveTo>
                          <a:pt x="3" y="3"/>
                        </a:moveTo>
                        <a:lnTo>
                          <a:pt x="3" y="1"/>
                        </a:lnTo>
                        <a:lnTo>
                          <a:pt x="1" y="0"/>
                        </a:lnTo>
                        <a:lnTo>
                          <a:pt x="1" y="1"/>
                        </a:lnTo>
                        <a:lnTo>
                          <a:pt x="0" y="1"/>
                        </a:lnTo>
                        <a:lnTo>
                          <a:pt x="1" y="4"/>
                        </a:lnTo>
                        <a:lnTo>
                          <a:pt x="2" y="6"/>
                        </a:lnTo>
                        <a:lnTo>
                          <a:pt x="3" y="7"/>
                        </a:lnTo>
                        <a:lnTo>
                          <a:pt x="5" y="10"/>
                        </a:lnTo>
                        <a:lnTo>
                          <a:pt x="7" y="11"/>
                        </a:lnTo>
                        <a:lnTo>
                          <a:pt x="5" y="7"/>
                        </a:lnTo>
                        <a:lnTo>
                          <a:pt x="4" y="6"/>
                        </a:lnTo>
                        <a:lnTo>
                          <a:pt x="3" y="3"/>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30" name="Freeform 567"/>
                  <p:cNvSpPr>
                    <a:spLocks/>
                  </p:cNvSpPr>
                  <p:nvPr/>
                </p:nvSpPr>
                <p:spPr bwMode="auto">
                  <a:xfrm>
                    <a:off x="5007" y="3607"/>
                    <a:ext cx="30" cy="15"/>
                  </a:xfrm>
                  <a:custGeom>
                    <a:avLst/>
                    <a:gdLst/>
                    <a:ahLst/>
                    <a:cxnLst>
                      <a:cxn ang="0">
                        <a:pos x="0" y="14"/>
                      </a:cxn>
                      <a:cxn ang="0">
                        <a:pos x="1" y="8"/>
                      </a:cxn>
                      <a:cxn ang="0">
                        <a:pos x="7" y="7"/>
                      </a:cxn>
                      <a:cxn ang="0">
                        <a:pos x="15" y="3"/>
                      </a:cxn>
                      <a:cxn ang="0">
                        <a:pos x="21" y="2"/>
                      </a:cxn>
                      <a:cxn ang="0">
                        <a:pos x="26" y="0"/>
                      </a:cxn>
                      <a:cxn ang="0">
                        <a:pos x="29" y="4"/>
                      </a:cxn>
                      <a:cxn ang="0">
                        <a:pos x="23" y="7"/>
                      </a:cxn>
                      <a:cxn ang="0">
                        <a:pos x="17" y="8"/>
                      </a:cxn>
                      <a:cxn ang="0">
                        <a:pos x="12" y="9"/>
                      </a:cxn>
                      <a:cxn ang="0">
                        <a:pos x="7" y="12"/>
                      </a:cxn>
                      <a:cxn ang="0">
                        <a:pos x="0" y="14"/>
                      </a:cxn>
                    </a:cxnLst>
                    <a:rect l="0" t="0" r="r" b="b"/>
                    <a:pathLst>
                      <a:path w="30" h="15">
                        <a:moveTo>
                          <a:pt x="0" y="14"/>
                        </a:moveTo>
                        <a:lnTo>
                          <a:pt x="1" y="8"/>
                        </a:lnTo>
                        <a:lnTo>
                          <a:pt x="7" y="7"/>
                        </a:lnTo>
                        <a:lnTo>
                          <a:pt x="15" y="3"/>
                        </a:lnTo>
                        <a:lnTo>
                          <a:pt x="21" y="2"/>
                        </a:lnTo>
                        <a:lnTo>
                          <a:pt x="26" y="0"/>
                        </a:lnTo>
                        <a:lnTo>
                          <a:pt x="29" y="4"/>
                        </a:lnTo>
                        <a:lnTo>
                          <a:pt x="23" y="7"/>
                        </a:lnTo>
                        <a:lnTo>
                          <a:pt x="17" y="8"/>
                        </a:lnTo>
                        <a:lnTo>
                          <a:pt x="12" y="9"/>
                        </a:lnTo>
                        <a:lnTo>
                          <a:pt x="7" y="12"/>
                        </a:lnTo>
                        <a:lnTo>
                          <a:pt x="0" y="14"/>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grpSp>
              <p:nvGrpSpPr>
                <p:cNvPr id="204" name="Group 568"/>
                <p:cNvGrpSpPr>
                  <a:grpSpLocks/>
                </p:cNvGrpSpPr>
                <p:nvPr/>
              </p:nvGrpSpPr>
              <p:grpSpPr bwMode="auto">
                <a:xfrm>
                  <a:off x="5007" y="3721"/>
                  <a:ext cx="82" cy="110"/>
                  <a:chOff x="5007" y="3721"/>
                  <a:chExt cx="82" cy="110"/>
                </a:xfrm>
              </p:grpSpPr>
              <p:grpSp>
                <p:nvGrpSpPr>
                  <p:cNvPr id="213" name="Group 569"/>
                  <p:cNvGrpSpPr>
                    <a:grpSpLocks/>
                  </p:cNvGrpSpPr>
                  <p:nvPr/>
                </p:nvGrpSpPr>
                <p:grpSpPr bwMode="auto">
                  <a:xfrm>
                    <a:off x="5007" y="3721"/>
                    <a:ext cx="82" cy="110"/>
                    <a:chOff x="5007" y="3721"/>
                    <a:chExt cx="82" cy="110"/>
                  </a:xfrm>
                </p:grpSpPr>
                <p:sp>
                  <p:nvSpPr>
                    <p:cNvPr id="215" name="Freeform 570"/>
                    <p:cNvSpPr>
                      <a:spLocks/>
                    </p:cNvSpPr>
                    <p:nvPr/>
                  </p:nvSpPr>
                  <p:spPr bwMode="auto">
                    <a:xfrm>
                      <a:off x="5011" y="3723"/>
                      <a:ext cx="71" cy="100"/>
                    </a:xfrm>
                    <a:custGeom>
                      <a:avLst/>
                      <a:gdLst/>
                      <a:ahLst/>
                      <a:cxnLst>
                        <a:cxn ang="0">
                          <a:pos x="32" y="15"/>
                        </a:cxn>
                        <a:cxn ang="0">
                          <a:pos x="44" y="13"/>
                        </a:cxn>
                        <a:cxn ang="0">
                          <a:pos x="52" y="11"/>
                        </a:cxn>
                        <a:cxn ang="0">
                          <a:pos x="55" y="9"/>
                        </a:cxn>
                        <a:cxn ang="0">
                          <a:pos x="55" y="4"/>
                        </a:cxn>
                        <a:cxn ang="0">
                          <a:pos x="57" y="2"/>
                        </a:cxn>
                        <a:cxn ang="0">
                          <a:pos x="64" y="0"/>
                        </a:cxn>
                        <a:cxn ang="0">
                          <a:pos x="70" y="1"/>
                        </a:cxn>
                        <a:cxn ang="0">
                          <a:pos x="62" y="77"/>
                        </a:cxn>
                        <a:cxn ang="0">
                          <a:pos x="57" y="84"/>
                        </a:cxn>
                        <a:cxn ang="0">
                          <a:pos x="50" y="90"/>
                        </a:cxn>
                        <a:cxn ang="0">
                          <a:pos x="39" y="97"/>
                        </a:cxn>
                        <a:cxn ang="0">
                          <a:pos x="28" y="99"/>
                        </a:cxn>
                        <a:cxn ang="0">
                          <a:pos x="12" y="99"/>
                        </a:cxn>
                        <a:cxn ang="0">
                          <a:pos x="2" y="99"/>
                        </a:cxn>
                        <a:cxn ang="0">
                          <a:pos x="0" y="92"/>
                        </a:cxn>
                        <a:cxn ang="0">
                          <a:pos x="1" y="86"/>
                        </a:cxn>
                        <a:cxn ang="0">
                          <a:pos x="8" y="64"/>
                        </a:cxn>
                        <a:cxn ang="0">
                          <a:pos x="14" y="43"/>
                        </a:cxn>
                        <a:cxn ang="0">
                          <a:pos x="17" y="26"/>
                        </a:cxn>
                        <a:cxn ang="0">
                          <a:pos x="17" y="22"/>
                        </a:cxn>
                        <a:cxn ang="0">
                          <a:pos x="20" y="17"/>
                        </a:cxn>
                        <a:cxn ang="0">
                          <a:pos x="25" y="15"/>
                        </a:cxn>
                        <a:cxn ang="0">
                          <a:pos x="32" y="15"/>
                        </a:cxn>
                      </a:cxnLst>
                      <a:rect l="0" t="0" r="r" b="b"/>
                      <a:pathLst>
                        <a:path w="71" h="100">
                          <a:moveTo>
                            <a:pt x="32" y="15"/>
                          </a:moveTo>
                          <a:lnTo>
                            <a:pt x="44" y="13"/>
                          </a:lnTo>
                          <a:lnTo>
                            <a:pt x="52" y="11"/>
                          </a:lnTo>
                          <a:lnTo>
                            <a:pt x="55" y="9"/>
                          </a:lnTo>
                          <a:lnTo>
                            <a:pt x="55" y="4"/>
                          </a:lnTo>
                          <a:lnTo>
                            <a:pt x="57" y="2"/>
                          </a:lnTo>
                          <a:lnTo>
                            <a:pt x="64" y="0"/>
                          </a:lnTo>
                          <a:lnTo>
                            <a:pt x="70" y="1"/>
                          </a:lnTo>
                          <a:lnTo>
                            <a:pt x="62" y="77"/>
                          </a:lnTo>
                          <a:lnTo>
                            <a:pt x="57" y="84"/>
                          </a:lnTo>
                          <a:lnTo>
                            <a:pt x="50" y="90"/>
                          </a:lnTo>
                          <a:lnTo>
                            <a:pt x="39" y="97"/>
                          </a:lnTo>
                          <a:lnTo>
                            <a:pt x="28" y="99"/>
                          </a:lnTo>
                          <a:lnTo>
                            <a:pt x="12" y="99"/>
                          </a:lnTo>
                          <a:lnTo>
                            <a:pt x="2" y="99"/>
                          </a:lnTo>
                          <a:lnTo>
                            <a:pt x="0" y="92"/>
                          </a:lnTo>
                          <a:lnTo>
                            <a:pt x="1" y="86"/>
                          </a:lnTo>
                          <a:lnTo>
                            <a:pt x="8" y="64"/>
                          </a:lnTo>
                          <a:lnTo>
                            <a:pt x="14" y="43"/>
                          </a:lnTo>
                          <a:lnTo>
                            <a:pt x="17" y="26"/>
                          </a:lnTo>
                          <a:lnTo>
                            <a:pt x="17" y="22"/>
                          </a:lnTo>
                          <a:lnTo>
                            <a:pt x="20" y="17"/>
                          </a:lnTo>
                          <a:lnTo>
                            <a:pt x="25" y="15"/>
                          </a:lnTo>
                          <a:lnTo>
                            <a:pt x="32" y="15"/>
                          </a:lnTo>
                        </a:path>
                      </a:pathLst>
                    </a:custGeom>
                    <a:solidFill>
                      <a:srgbClr val="40404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16" name="Freeform 571"/>
                    <p:cNvSpPr>
                      <a:spLocks/>
                    </p:cNvSpPr>
                    <p:nvPr/>
                  </p:nvSpPr>
                  <p:spPr bwMode="auto">
                    <a:xfrm>
                      <a:off x="5007" y="3721"/>
                      <a:ext cx="82" cy="110"/>
                    </a:xfrm>
                    <a:custGeom>
                      <a:avLst/>
                      <a:gdLst/>
                      <a:ahLst/>
                      <a:cxnLst>
                        <a:cxn ang="0">
                          <a:pos x="36" y="16"/>
                        </a:cxn>
                        <a:cxn ang="0">
                          <a:pos x="51" y="15"/>
                        </a:cxn>
                        <a:cxn ang="0">
                          <a:pos x="60" y="12"/>
                        </a:cxn>
                        <a:cxn ang="0">
                          <a:pos x="63" y="8"/>
                        </a:cxn>
                        <a:cxn ang="0">
                          <a:pos x="63" y="4"/>
                        </a:cxn>
                        <a:cxn ang="0">
                          <a:pos x="65" y="1"/>
                        </a:cxn>
                        <a:cxn ang="0">
                          <a:pos x="73" y="0"/>
                        </a:cxn>
                        <a:cxn ang="0">
                          <a:pos x="81" y="0"/>
                        </a:cxn>
                        <a:cxn ang="0">
                          <a:pos x="71" y="85"/>
                        </a:cxn>
                        <a:cxn ang="0">
                          <a:pos x="65" y="93"/>
                        </a:cxn>
                        <a:cxn ang="0">
                          <a:pos x="56" y="100"/>
                        </a:cxn>
                        <a:cxn ang="0">
                          <a:pos x="45" y="106"/>
                        </a:cxn>
                        <a:cxn ang="0">
                          <a:pos x="32" y="108"/>
                        </a:cxn>
                        <a:cxn ang="0">
                          <a:pos x="12" y="109"/>
                        </a:cxn>
                        <a:cxn ang="0">
                          <a:pos x="1" y="108"/>
                        </a:cxn>
                        <a:cxn ang="0">
                          <a:pos x="0" y="101"/>
                        </a:cxn>
                        <a:cxn ang="0">
                          <a:pos x="0" y="93"/>
                        </a:cxn>
                        <a:cxn ang="0">
                          <a:pos x="8" y="69"/>
                        </a:cxn>
                        <a:cxn ang="0">
                          <a:pos x="15" y="46"/>
                        </a:cxn>
                        <a:cxn ang="0">
                          <a:pos x="18" y="28"/>
                        </a:cxn>
                        <a:cxn ang="0">
                          <a:pos x="18" y="24"/>
                        </a:cxn>
                        <a:cxn ang="0">
                          <a:pos x="22" y="17"/>
                        </a:cxn>
                        <a:cxn ang="0">
                          <a:pos x="27" y="16"/>
                        </a:cxn>
                        <a:cxn ang="0">
                          <a:pos x="36" y="16"/>
                        </a:cxn>
                      </a:cxnLst>
                      <a:rect l="0" t="0" r="r" b="b"/>
                      <a:pathLst>
                        <a:path w="82" h="110">
                          <a:moveTo>
                            <a:pt x="36" y="16"/>
                          </a:moveTo>
                          <a:lnTo>
                            <a:pt x="51" y="15"/>
                          </a:lnTo>
                          <a:lnTo>
                            <a:pt x="60" y="12"/>
                          </a:lnTo>
                          <a:lnTo>
                            <a:pt x="63" y="8"/>
                          </a:lnTo>
                          <a:lnTo>
                            <a:pt x="63" y="4"/>
                          </a:lnTo>
                          <a:lnTo>
                            <a:pt x="65" y="1"/>
                          </a:lnTo>
                          <a:lnTo>
                            <a:pt x="73" y="0"/>
                          </a:lnTo>
                          <a:lnTo>
                            <a:pt x="81" y="0"/>
                          </a:lnTo>
                          <a:lnTo>
                            <a:pt x="71" y="85"/>
                          </a:lnTo>
                          <a:lnTo>
                            <a:pt x="65" y="93"/>
                          </a:lnTo>
                          <a:lnTo>
                            <a:pt x="56" y="100"/>
                          </a:lnTo>
                          <a:lnTo>
                            <a:pt x="45" y="106"/>
                          </a:lnTo>
                          <a:lnTo>
                            <a:pt x="32" y="108"/>
                          </a:lnTo>
                          <a:lnTo>
                            <a:pt x="12" y="109"/>
                          </a:lnTo>
                          <a:lnTo>
                            <a:pt x="1" y="108"/>
                          </a:lnTo>
                          <a:lnTo>
                            <a:pt x="0" y="101"/>
                          </a:lnTo>
                          <a:lnTo>
                            <a:pt x="0" y="93"/>
                          </a:lnTo>
                          <a:lnTo>
                            <a:pt x="8" y="69"/>
                          </a:lnTo>
                          <a:lnTo>
                            <a:pt x="15" y="46"/>
                          </a:lnTo>
                          <a:lnTo>
                            <a:pt x="18" y="28"/>
                          </a:lnTo>
                          <a:lnTo>
                            <a:pt x="18" y="24"/>
                          </a:lnTo>
                          <a:lnTo>
                            <a:pt x="22" y="17"/>
                          </a:lnTo>
                          <a:lnTo>
                            <a:pt x="27" y="16"/>
                          </a:lnTo>
                          <a:lnTo>
                            <a:pt x="36" y="16"/>
                          </a:lnTo>
                        </a:path>
                      </a:pathLst>
                    </a:custGeom>
                    <a:noFill/>
                    <a:ln w="12700" cap="rnd" cmpd="sng">
                      <a:solidFill>
                        <a:srgbClr val="000000"/>
                      </a:solidFill>
                      <a:prstDash val="solid"/>
                      <a:round/>
                      <a:headEnd type="none" w="med" len="med"/>
                      <a:tailEnd type="none" w="med" len="me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sp>
                <p:nvSpPr>
                  <p:cNvPr id="214" name="Freeform 572"/>
                  <p:cNvSpPr>
                    <a:spLocks/>
                  </p:cNvSpPr>
                  <p:nvPr/>
                </p:nvSpPr>
                <p:spPr bwMode="auto">
                  <a:xfrm>
                    <a:off x="5021" y="3728"/>
                    <a:ext cx="61" cy="93"/>
                  </a:xfrm>
                  <a:custGeom>
                    <a:avLst/>
                    <a:gdLst/>
                    <a:ahLst/>
                    <a:cxnLst>
                      <a:cxn ang="0">
                        <a:pos x="20" y="18"/>
                      </a:cxn>
                      <a:cxn ang="0">
                        <a:pos x="32" y="18"/>
                      </a:cxn>
                      <a:cxn ang="0">
                        <a:pos x="44" y="16"/>
                      </a:cxn>
                      <a:cxn ang="0">
                        <a:pos x="51" y="12"/>
                      </a:cxn>
                      <a:cxn ang="0">
                        <a:pos x="54" y="9"/>
                      </a:cxn>
                      <a:cxn ang="0">
                        <a:pos x="60" y="0"/>
                      </a:cxn>
                      <a:cxn ang="0">
                        <a:pos x="52" y="70"/>
                      </a:cxn>
                      <a:cxn ang="0">
                        <a:pos x="47" y="77"/>
                      </a:cxn>
                      <a:cxn ang="0">
                        <a:pos x="42" y="83"/>
                      </a:cxn>
                      <a:cxn ang="0">
                        <a:pos x="35" y="87"/>
                      </a:cxn>
                      <a:cxn ang="0">
                        <a:pos x="28" y="90"/>
                      </a:cxn>
                      <a:cxn ang="0">
                        <a:pos x="20" y="90"/>
                      </a:cxn>
                      <a:cxn ang="0">
                        <a:pos x="13" y="92"/>
                      </a:cxn>
                      <a:cxn ang="0">
                        <a:pos x="6" y="92"/>
                      </a:cxn>
                      <a:cxn ang="0">
                        <a:pos x="2" y="90"/>
                      </a:cxn>
                      <a:cxn ang="0">
                        <a:pos x="0" y="87"/>
                      </a:cxn>
                      <a:cxn ang="0">
                        <a:pos x="0" y="81"/>
                      </a:cxn>
                      <a:cxn ang="0">
                        <a:pos x="6" y="70"/>
                      </a:cxn>
                      <a:cxn ang="0">
                        <a:pos x="14" y="28"/>
                      </a:cxn>
                      <a:cxn ang="0">
                        <a:pos x="16" y="21"/>
                      </a:cxn>
                      <a:cxn ang="0">
                        <a:pos x="20" y="18"/>
                      </a:cxn>
                    </a:cxnLst>
                    <a:rect l="0" t="0" r="r" b="b"/>
                    <a:pathLst>
                      <a:path w="61" h="93">
                        <a:moveTo>
                          <a:pt x="20" y="18"/>
                        </a:moveTo>
                        <a:lnTo>
                          <a:pt x="32" y="18"/>
                        </a:lnTo>
                        <a:lnTo>
                          <a:pt x="44" y="16"/>
                        </a:lnTo>
                        <a:lnTo>
                          <a:pt x="51" y="12"/>
                        </a:lnTo>
                        <a:lnTo>
                          <a:pt x="54" y="9"/>
                        </a:lnTo>
                        <a:lnTo>
                          <a:pt x="60" y="0"/>
                        </a:lnTo>
                        <a:lnTo>
                          <a:pt x="52" y="70"/>
                        </a:lnTo>
                        <a:lnTo>
                          <a:pt x="47" y="77"/>
                        </a:lnTo>
                        <a:lnTo>
                          <a:pt x="42" y="83"/>
                        </a:lnTo>
                        <a:lnTo>
                          <a:pt x="35" y="87"/>
                        </a:lnTo>
                        <a:lnTo>
                          <a:pt x="28" y="90"/>
                        </a:lnTo>
                        <a:lnTo>
                          <a:pt x="20" y="90"/>
                        </a:lnTo>
                        <a:lnTo>
                          <a:pt x="13" y="92"/>
                        </a:lnTo>
                        <a:lnTo>
                          <a:pt x="6" y="92"/>
                        </a:lnTo>
                        <a:lnTo>
                          <a:pt x="2" y="90"/>
                        </a:lnTo>
                        <a:lnTo>
                          <a:pt x="0" y="87"/>
                        </a:lnTo>
                        <a:lnTo>
                          <a:pt x="0" y="81"/>
                        </a:lnTo>
                        <a:lnTo>
                          <a:pt x="6" y="70"/>
                        </a:lnTo>
                        <a:lnTo>
                          <a:pt x="14" y="28"/>
                        </a:lnTo>
                        <a:lnTo>
                          <a:pt x="16" y="21"/>
                        </a:lnTo>
                        <a:lnTo>
                          <a:pt x="20" y="18"/>
                        </a:lnTo>
                      </a:path>
                    </a:pathLst>
                  </a:custGeom>
                  <a:solidFill>
                    <a:srgbClr val="60606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sp>
              <p:nvSpPr>
                <p:cNvPr id="205" name="Freeform 573"/>
                <p:cNvSpPr>
                  <a:spLocks/>
                </p:cNvSpPr>
                <p:nvPr/>
              </p:nvSpPr>
              <p:spPr bwMode="auto">
                <a:xfrm>
                  <a:off x="5014" y="3668"/>
                  <a:ext cx="48" cy="52"/>
                </a:xfrm>
                <a:custGeom>
                  <a:avLst/>
                  <a:gdLst/>
                  <a:ahLst/>
                  <a:cxnLst>
                    <a:cxn ang="0">
                      <a:pos x="47" y="0"/>
                    </a:cxn>
                    <a:cxn ang="0">
                      <a:pos x="25" y="9"/>
                    </a:cxn>
                    <a:cxn ang="0">
                      <a:pos x="19" y="23"/>
                    </a:cxn>
                    <a:cxn ang="0">
                      <a:pos x="0" y="39"/>
                    </a:cxn>
                    <a:cxn ang="0">
                      <a:pos x="10" y="51"/>
                    </a:cxn>
                    <a:cxn ang="0">
                      <a:pos x="35" y="39"/>
                    </a:cxn>
                    <a:cxn ang="0">
                      <a:pos x="44" y="49"/>
                    </a:cxn>
                    <a:cxn ang="0">
                      <a:pos x="47" y="23"/>
                    </a:cxn>
                    <a:cxn ang="0">
                      <a:pos x="47" y="0"/>
                    </a:cxn>
                  </a:cxnLst>
                  <a:rect l="0" t="0" r="r" b="b"/>
                  <a:pathLst>
                    <a:path w="48" h="52">
                      <a:moveTo>
                        <a:pt x="47" y="0"/>
                      </a:moveTo>
                      <a:lnTo>
                        <a:pt x="25" y="9"/>
                      </a:lnTo>
                      <a:lnTo>
                        <a:pt x="19" y="23"/>
                      </a:lnTo>
                      <a:lnTo>
                        <a:pt x="0" y="39"/>
                      </a:lnTo>
                      <a:lnTo>
                        <a:pt x="10" y="51"/>
                      </a:lnTo>
                      <a:lnTo>
                        <a:pt x="35" y="39"/>
                      </a:lnTo>
                      <a:lnTo>
                        <a:pt x="44" y="49"/>
                      </a:lnTo>
                      <a:lnTo>
                        <a:pt x="47" y="23"/>
                      </a:lnTo>
                      <a:lnTo>
                        <a:pt x="47" y="0"/>
                      </a:lnTo>
                    </a:path>
                  </a:pathLst>
                </a:custGeom>
                <a:solidFill>
                  <a:srgbClr val="978712"/>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06" name="Freeform 574"/>
                <p:cNvSpPr>
                  <a:spLocks/>
                </p:cNvSpPr>
                <p:nvPr/>
              </p:nvSpPr>
              <p:spPr bwMode="auto">
                <a:xfrm>
                  <a:off x="4892" y="3810"/>
                  <a:ext cx="43" cy="33"/>
                </a:xfrm>
                <a:custGeom>
                  <a:avLst/>
                  <a:gdLst/>
                  <a:ahLst/>
                  <a:cxnLst>
                    <a:cxn ang="0">
                      <a:pos x="39" y="0"/>
                    </a:cxn>
                    <a:cxn ang="0">
                      <a:pos x="22" y="4"/>
                    </a:cxn>
                    <a:cxn ang="0">
                      <a:pos x="17" y="4"/>
                    </a:cxn>
                    <a:cxn ang="0">
                      <a:pos x="0" y="23"/>
                    </a:cxn>
                    <a:cxn ang="0">
                      <a:pos x="8" y="32"/>
                    </a:cxn>
                    <a:cxn ang="0">
                      <a:pos x="31" y="23"/>
                    </a:cxn>
                    <a:cxn ang="0">
                      <a:pos x="39" y="30"/>
                    </a:cxn>
                    <a:cxn ang="0">
                      <a:pos x="42" y="12"/>
                    </a:cxn>
                    <a:cxn ang="0">
                      <a:pos x="39" y="0"/>
                    </a:cxn>
                  </a:cxnLst>
                  <a:rect l="0" t="0" r="r" b="b"/>
                  <a:pathLst>
                    <a:path w="43" h="33">
                      <a:moveTo>
                        <a:pt x="39" y="0"/>
                      </a:moveTo>
                      <a:lnTo>
                        <a:pt x="22" y="4"/>
                      </a:lnTo>
                      <a:lnTo>
                        <a:pt x="17" y="4"/>
                      </a:lnTo>
                      <a:lnTo>
                        <a:pt x="0" y="23"/>
                      </a:lnTo>
                      <a:lnTo>
                        <a:pt x="8" y="32"/>
                      </a:lnTo>
                      <a:lnTo>
                        <a:pt x="31" y="23"/>
                      </a:lnTo>
                      <a:lnTo>
                        <a:pt x="39" y="30"/>
                      </a:lnTo>
                      <a:lnTo>
                        <a:pt x="42" y="12"/>
                      </a:lnTo>
                      <a:lnTo>
                        <a:pt x="39" y="0"/>
                      </a:lnTo>
                    </a:path>
                  </a:pathLst>
                </a:custGeom>
                <a:solidFill>
                  <a:srgbClr val="978712"/>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07" name="Freeform 575"/>
                <p:cNvSpPr>
                  <a:spLocks/>
                </p:cNvSpPr>
                <p:nvPr/>
              </p:nvSpPr>
              <p:spPr bwMode="auto">
                <a:xfrm>
                  <a:off x="4996" y="3627"/>
                  <a:ext cx="42" cy="52"/>
                </a:xfrm>
                <a:custGeom>
                  <a:avLst/>
                  <a:gdLst/>
                  <a:ahLst/>
                  <a:cxnLst>
                    <a:cxn ang="0">
                      <a:pos x="41" y="0"/>
                    </a:cxn>
                    <a:cxn ang="0">
                      <a:pos x="19" y="10"/>
                    </a:cxn>
                    <a:cxn ang="0">
                      <a:pos x="13" y="10"/>
                    </a:cxn>
                    <a:cxn ang="0">
                      <a:pos x="0" y="48"/>
                    </a:cxn>
                    <a:cxn ang="0">
                      <a:pos x="3" y="51"/>
                    </a:cxn>
                    <a:cxn ang="0">
                      <a:pos x="29" y="38"/>
                    </a:cxn>
                    <a:cxn ang="0">
                      <a:pos x="38" y="48"/>
                    </a:cxn>
                    <a:cxn ang="0">
                      <a:pos x="41" y="22"/>
                    </a:cxn>
                    <a:cxn ang="0">
                      <a:pos x="41" y="0"/>
                    </a:cxn>
                  </a:cxnLst>
                  <a:rect l="0" t="0" r="r" b="b"/>
                  <a:pathLst>
                    <a:path w="42" h="52">
                      <a:moveTo>
                        <a:pt x="41" y="0"/>
                      </a:moveTo>
                      <a:lnTo>
                        <a:pt x="19" y="10"/>
                      </a:lnTo>
                      <a:lnTo>
                        <a:pt x="13" y="10"/>
                      </a:lnTo>
                      <a:lnTo>
                        <a:pt x="0" y="48"/>
                      </a:lnTo>
                      <a:lnTo>
                        <a:pt x="3" y="51"/>
                      </a:lnTo>
                      <a:lnTo>
                        <a:pt x="29" y="38"/>
                      </a:lnTo>
                      <a:lnTo>
                        <a:pt x="38" y="48"/>
                      </a:lnTo>
                      <a:lnTo>
                        <a:pt x="41" y="22"/>
                      </a:lnTo>
                      <a:lnTo>
                        <a:pt x="41" y="0"/>
                      </a:lnTo>
                    </a:path>
                  </a:pathLst>
                </a:custGeom>
                <a:solidFill>
                  <a:srgbClr val="7144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08" name="Freeform 576"/>
                <p:cNvSpPr>
                  <a:spLocks/>
                </p:cNvSpPr>
                <p:nvPr/>
              </p:nvSpPr>
              <p:spPr bwMode="auto">
                <a:xfrm>
                  <a:off x="4962" y="3785"/>
                  <a:ext cx="34" cy="39"/>
                </a:xfrm>
                <a:custGeom>
                  <a:avLst/>
                  <a:gdLst/>
                  <a:ahLst/>
                  <a:cxnLst>
                    <a:cxn ang="0">
                      <a:pos x="34" y="34"/>
                    </a:cxn>
                    <a:cxn ang="0">
                      <a:pos x="30" y="20"/>
                    </a:cxn>
                    <a:cxn ang="0">
                      <a:pos x="30" y="14"/>
                    </a:cxn>
                    <a:cxn ang="0">
                      <a:pos x="9" y="0"/>
                    </a:cxn>
                    <a:cxn ang="0">
                      <a:pos x="0" y="7"/>
                    </a:cxn>
                    <a:cxn ang="0">
                      <a:pos x="9" y="27"/>
                    </a:cxn>
                    <a:cxn ang="0">
                      <a:pos x="2" y="34"/>
                    </a:cxn>
                    <a:cxn ang="0">
                      <a:pos x="21" y="37"/>
                    </a:cxn>
                    <a:cxn ang="0">
                      <a:pos x="34" y="34"/>
                    </a:cxn>
                  </a:cxnLst>
                  <a:rect l="0" t="0" r="r" b="b"/>
                  <a:pathLst>
                    <a:path w="35" h="38">
                      <a:moveTo>
                        <a:pt x="34" y="34"/>
                      </a:moveTo>
                      <a:lnTo>
                        <a:pt x="30" y="20"/>
                      </a:lnTo>
                      <a:lnTo>
                        <a:pt x="30" y="14"/>
                      </a:lnTo>
                      <a:lnTo>
                        <a:pt x="9" y="0"/>
                      </a:lnTo>
                      <a:lnTo>
                        <a:pt x="0" y="7"/>
                      </a:lnTo>
                      <a:lnTo>
                        <a:pt x="9" y="27"/>
                      </a:lnTo>
                      <a:lnTo>
                        <a:pt x="2" y="34"/>
                      </a:lnTo>
                      <a:lnTo>
                        <a:pt x="21" y="37"/>
                      </a:lnTo>
                      <a:lnTo>
                        <a:pt x="34" y="34"/>
                      </a:lnTo>
                    </a:path>
                  </a:pathLst>
                </a:custGeom>
                <a:solidFill>
                  <a:srgbClr val="7144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09" name="Freeform 577"/>
                <p:cNvSpPr>
                  <a:spLocks/>
                </p:cNvSpPr>
                <p:nvPr/>
              </p:nvSpPr>
              <p:spPr bwMode="auto">
                <a:xfrm>
                  <a:off x="4952" y="3710"/>
                  <a:ext cx="39" cy="34"/>
                </a:xfrm>
                <a:custGeom>
                  <a:avLst/>
                  <a:gdLst/>
                  <a:ahLst/>
                  <a:cxnLst>
                    <a:cxn ang="0">
                      <a:pos x="3" y="33"/>
                    </a:cxn>
                    <a:cxn ang="0">
                      <a:pos x="18" y="29"/>
                    </a:cxn>
                    <a:cxn ang="0">
                      <a:pos x="23" y="29"/>
                    </a:cxn>
                    <a:cxn ang="0">
                      <a:pos x="38" y="9"/>
                    </a:cxn>
                    <a:cxn ang="0">
                      <a:pos x="31" y="0"/>
                    </a:cxn>
                    <a:cxn ang="0">
                      <a:pos x="11" y="9"/>
                    </a:cxn>
                    <a:cxn ang="0">
                      <a:pos x="3" y="2"/>
                    </a:cxn>
                    <a:cxn ang="0">
                      <a:pos x="0" y="20"/>
                    </a:cxn>
                    <a:cxn ang="0">
                      <a:pos x="3" y="33"/>
                    </a:cxn>
                  </a:cxnLst>
                  <a:rect l="0" t="0" r="r" b="b"/>
                  <a:pathLst>
                    <a:path w="39" h="34">
                      <a:moveTo>
                        <a:pt x="3" y="33"/>
                      </a:moveTo>
                      <a:lnTo>
                        <a:pt x="18" y="29"/>
                      </a:lnTo>
                      <a:lnTo>
                        <a:pt x="23" y="29"/>
                      </a:lnTo>
                      <a:lnTo>
                        <a:pt x="38" y="9"/>
                      </a:lnTo>
                      <a:lnTo>
                        <a:pt x="31" y="0"/>
                      </a:lnTo>
                      <a:lnTo>
                        <a:pt x="11" y="9"/>
                      </a:lnTo>
                      <a:lnTo>
                        <a:pt x="3" y="2"/>
                      </a:lnTo>
                      <a:lnTo>
                        <a:pt x="0" y="20"/>
                      </a:lnTo>
                      <a:lnTo>
                        <a:pt x="3" y="33"/>
                      </a:lnTo>
                    </a:path>
                  </a:pathLst>
                </a:custGeom>
                <a:solidFill>
                  <a:srgbClr val="7144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nvGrpSpPr>
                <p:cNvPr id="210" name="Group 578"/>
                <p:cNvGrpSpPr>
                  <a:grpSpLocks/>
                </p:cNvGrpSpPr>
                <p:nvPr/>
              </p:nvGrpSpPr>
              <p:grpSpPr bwMode="auto">
                <a:xfrm>
                  <a:off x="4966" y="3525"/>
                  <a:ext cx="88" cy="28"/>
                  <a:chOff x="4966" y="3525"/>
                  <a:chExt cx="88" cy="28"/>
                </a:xfrm>
              </p:grpSpPr>
              <p:sp>
                <p:nvSpPr>
                  <p:cNvPr id="211" name="Freeform 579"/>
                  <p:cNvSpPr>
                    <a:spLocks/>
                  </p:cNvSpPr>
                  <p:nvPr/>
                </p:nvSpPr>
                <p:spPr bwMode="auto">
                  <a:xfrm>
                    <a:off x="4969" y="3529"/>
                    <a:ext cx="79" cy="17"/>
                  </a:xfrm>
                  <a:custGeom>
                    <a:avLst/>
                    <a:gdLst/>
                    <a:ahLst/>
                    <a:cxnLst>
                      <a:cxn ang="0">
                        <a:pos x="0" y="14"/>
                      </a:cxn>
                      <a:cxn ang="0">
                        <a:pos x="74" y="16"/>
                      </a:cxn>
                      <a:cxn ang="0">
                        <a:pos x="76" y="0"/>
                      </a:cxn>
                      <a:cxn ang="0">
                        <a:pos x="24" y="0"/>
                      </a:cxn>
                      <a:cxn ang="0">
                        <a:pos x="24" y="14"/>
                      </a:cxn>
                      <a:cxn ang="0">
                        <a:pos x="0" y="14"/>
                      </a:cxn>
                    </a:cxnLst>
                    <a:rect l="0" t="0" r="r" b="b"/>
                    <a:pathLst>
                      <a:path w="77" h="17">
                        <a:moveTo>
                          <a:pt x="0" y="14"/>
                        </a:moveTo>
                        <a:lnTo>
                          <a:pt x="74" y="16"/>
                        </a:lnTo>
                        <a:lnTo>
                          <a:pt x="76" y="0"/>
                        </a:lnTo>
                        <a:lnTo>
                          <a:pt x="24" y="0"/>
                        </a:lnTo>
                        <a:lnTo>
                          <a:pt x="24" y="14"/>
                        </a:lnTo>
                        <a:lnTo>
                          <a:pt x="0" y="14"/>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12" name="Freeform 580"/>
                  <p:cNvSpPr>
                    <a:spLocks/>
                  </p:cNvSpPr>
                  <p:nvPr/>
                </p:nvSpPr>
                <p:spPr bwMode="auto">
                  <a:xfrm>
                    <a:off x="4966" y="3525"/>
                    <a:ext cx="88" cy="28"/>
                  </a:xfrm>
                  <a:custGeom>
                    <a:avLst/>
                    <a:gdLst/>
                    <a:ahLst/>
                    <a:cxnLst>
                      <a:cxn ang="0">
                        <a:pos x="0" y="24"/>
                      </a:cxn>
                      <a:cxn ang="0">
                        <a:pos x="83" y="27"/>
                      </a:cxn>
                      <a:cxn ang="0">
                        <a:pos x="87" y="0"/>
                      </a:cxn>
                      <a:cxn ang="0">
                        <a:pos x="29" y="0"/>
                      </a:cxn>
                      <a:cxn ang="0">
                        <a:pos x="29" y="24"/>
                      </a:cxn>
                    </a:cxnLst>
                    <a:rect l="0" t="0" r="r" b="b"/>
                    <a:pathLst>
                      <a:path w="88" h="28">
                        <a:moveTo>
                          <a:pt x="0" y="24"/>
                        </a:moveTo>
                        <a:lnTo>
                          <a:pt x="83" y="27"/>
                        </a:lnTo>
                        <a:lnTo>
                          <a:pt x="87" y="0"/>
                        </a:lnTo>
                        <a:lnTo>
                          <a:pt x="29" y="0"/>
                        </a:lnTo>
                        <a:lnTo>
                          <a:pt x="29" y="24"/>
                        </a:lnTo>
                      </a:path>
                    </a:pathLst>
                  </a:custGeom>
                  <a:noFill/>
                  <a:ln w="12700" cap="rnd" cmpd="sng">
                    <a:solidFill>
                      <a:srgbClr val="000000"/>
                    </a:solidFill>
                    <a:prstDash val="solid"/>
                    <a:round/>
                    <a:headEnd type="none" w="med" len="med"/>
                    <a:tailEnd type="none" w="med" len="me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grpSp>
        </p:grpSp>
        <p:grpSp>
          <p:nvGrpSpPr>
            <p:cNvPr id="14" name="Group 74"/>
            <p:cNvGrpSpPr/>
            <p:nvPr/>
          </p:nvGrpSpPr>
          <p:grpSpPr>
            <a:xfrm flipH="1">
              <a:off x="3675491" y="2727357"/>
              <a:ext cx="227188" cy="261242"/>
              <a:chOff x="1087823" y="6164321"/>
              <a:chExt cx="538279" cy="462460"/>
            </a:xfrm>
          </p:grpSpPr>
          <p:pic>
            <p:nvPicPr>
              <p:cNvPr id="101" name="Picture 12" descr="C:\Users\simmonsh\AppData\Local\Microsoft\Windows\Temporary Internet Files\Content.IE5\NT1ON4OJ\MC900441338[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336540" y="6164321"/>
                <a:ext cx="289562" cy="319585"/>
              </a:xfrm>
              <a:prstGeom prst="rect">
                <a:avLst/>
              </a:prstGeom>
              <a:noFill/>
            </p:spPr>
          </p:pic>
          <p:grpSp>
            <p:nvGrpSpPr>
              <p:cNvPr id="102" name="Group 418"/>
              <p:cNvGrpSpPr>
                <a:grpSpLocks/>
              </p:cNvGrpSpPr>
              <p:nvPr/>
            </p:nvGrpSpPr>
            <p:grpSpPr bwMode="auto">
              <a:xfrm flipH="1">
                <a:off x="1087817" y="6180121"/>
                <a:ext cx="425666" cy="446702"/>
                <a:chOff x="4863" y="3525"/>
                <a:chExt cx="226" cy="323"/>
              </a:xfrm>
              <a:effectLst>
                <a:outerShdw blurRad="76200" dist="12700" dir="8100000" sy="-23000" kx="800400" algn="br" rotWithShape="0">
                  <a:prstClr val="black">
                    <a:alpha val="20000"/>
                  </a:prstClr>
                </a:outerShdw>
              </a:effectLst>
            </p:grpSpPr>
            <p:grpSp>
              <p:nvGrpSpPr>
                <p:cNvPr id="103" name="Group 463"/>
                <p:cNvGrpSpPr>
                  <a:grpSpLocks/>
                </p:cNvGrpSpPr>
                <p:nvPr/>
              </p:nvGrpSpPr>
              <p:grpSpPr bwMode="auto">
                <a:xfrm>
                  <a:off x="4863" y="3669"/>
                  <a:ext cx="81" cy="44"/>
                  <a:chOff x="4863" y="3669"/>
                  <a:chExt cx="81" cy="44"/>
                </a:xfrm>
              </p:grpSpPr>
              <p:sp>
                <p:nvSpPr>
                  <p:cNvPr id="181" name="Line 484"/>
                  <p:cNvSpPr>
                    <a:spLocks noChangeShapeType="1"/>
                  </p:cNvSpPr>
                  <p:nvPr/>
                </p:nvSpPr>
                <p:spPr bwMode="auto">
                  <a:xfrm>
                    <a:off x="4863" y="3705"/>
                    <a:ext cx="25" cy="8"/>
                  </a:xfrm>
                  <a:prstGeom prst="line">
                    <a:avLst/>
                  </a:prstGeom>
                  <a:noFill/>
                  <a:ln w="12700">
                    <a:solidFill>
                      <a:srgbClr val="808080"/>
                    </a:solidFill>
                    <a:round/>
                    <a:headEnd/>
                    <a:tailEnd/>
                  </a:ln>
                  <a:effectLst/>
                </p:spPr>
                <p:txBody>
                  <a:bodyPr wrap="none" anchor="ct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82" name="Line 485"/>
                  <p:cNvSpPr>
                    <a:spLocks noChangeShapeType="1"/>
                  </p:cNvSpPr>
                  <p:nvPr/>
                </p:nvSpPr>
                <p:spPr bwMode="auto">
                  <a:xfrm>
                    <a:off x="4871" y="3701"/>
                    <a:ext cx="26" cy="6"/>
                  </a:xfrm>
                  <a:prstGeom prst="line">
                    <a:avLst/>
                  </a:prstGeom>
                  <a:noFill/>
                  <a:ln w="12700">
                    <a:solidFill>
                      <a:srgbClr val="808080"/>
                    </a:solidFill>
                    <a:round/>
                    <a:headEnd/>
                    <a:tailEnd/>
                  </a:ln>
                  <a:effectLst/>
                </p:spPr>
                <p:txBody>
                  <a:bodyPr wrap="none" anchor="ct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83" name="Line 486"/>
                  <p:cNvSpPr>
                    <a:spLocks noChangeShapeType="1"/>
                  </p:cNvSpPr>
                  <p:nvPr/>
                </p:nvSpPr>
                <p:spPr bwMode="auto">
                  <a:xfrm>
                    <a:off x="4891" y="3695"/>
                    <a:ext cx="23" cy="7"/>
                  </a:xfrm>
                  <a:prstGeom prst="line">
                    <a:avLst/>
                  </a:prstGeom>
                  <a:noFill/>
                  <a:ln w="12700">
                    <a:solidFill>
                      <a:srgbClr val="808080"/>
                    </a:solidFill>
                    <a:round/>
                    <a:headEnd/>
                    <a:tailEnd/>
                  </a:ln>
                  <a:effectLst/>
                </p:spPr>
                <p:txBody>
                  <a:bodyPr wrap="none" anchor="ct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84" name="Line 490"/>
                  <p:cNvSpPr>
                    <a:spLocks noChangeShapeType="1"/>
                  </p:cNvSpPr>
                  <p:nvPr/>
                </p:nvSpPr>
                <p:spPr bwMode="auto">
                  <a:xfrm>
                    <a:off x="4926" y="3683"/>
                    <a:ext cx="18" cy="3"/>
                  </a:xfrm>
                  <a:prstGeom prst="line">
                    <a:avLst/>
                  </a:prstGeom>
                  <a:noFill/>
                  <a:ln w="12700">
                    <a:solidFill>
                      <a:srgbClr val="808080"/>
                    </a:solidFill>
                    <a:round/>
                    <a:headEnd/>
                    <a:tailEnd/>
                  </a:ln>
                  <a:effectLst/>
                </p:spPr>
                <p:txBody>
                  <a:bodyPr wrap="none" anchor="ct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85" name="Line 496"/>
                  <p:cNvSpPr>
                    <a:spLocks noChangeShapeType="1"/>
                  </p:cNvSpPr>
                  <p:nvPr/>
                </p:nvSpPr>
                <p:spPr bwMode="auto">
                  <a:xfrm>
                    <a:off x="4906" y="3669"/>
                    <a:ext cx="3" cy="3"/>
                  </a:xfrm>
                  <a:prstGeom prst="line">
                    <a:avLst/>
                  </a:prstGeom>
                  <a:noFill/>
                  <a:ln w="12700">
                    <a:solidFill>
                      <a:srgbClr val="808080"/>
                    </a:solidFill>
                    <a:round/>
                    <a:headEnd/>
                    <a:tailEnd/>
                  </a:ln>
                  <a:effectLst/>
                </p:spPr>
                <p:txBody>
                  <a:bodyPr wrap="none" anchor="ct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grpSp>
              <p:nvGrpSpPr>
                <p:cNvPr id="104" name="Group 497"/>
                <p:cNvGrpSpPr>
                  <a:grpSpLocks/>
                </p:cNvGrpSpPr>
                <p:nvPr/>
              </p:nvGrpSpPr>
              <p:grpSpPr bwMode="auto">
                <a:xfrm>
                  <a:off x="4867" y="3758"/>
                  <a:ext cx="200" cy="90"/>
                  <a:chOff x="4867" y="3758"/>
                  <a:chExt cx="200" cy="90"/>
                </a:xfrm>
              </p:grpSpPr>
              <p:grpSp>
                <p:nvGrpSpPr>
                  <p:cNvPr id="173" name="Group 498"/>
                  <p:cNvGrpSpPr>
                    <a:grpSpLocks/>
                  </p:cNvGrpSpPr>
                  <p:nvPr/>
                </p:nvGrpSpPr>
                <p:grpSpPr bwMode="auto">
                  <a:xfrm>
                    <a:off x="4867" y="3758"/>
                    <a:ext cx="200" cy="90"/>
                    <a:chOff x="4867" y="3758"/>
                    <a:chExt cx="200" cy="90"/>
                  </a:xfrm>
                </p:grpSpPr>
                <p:sp>
                  <p:nvSpPr>
                    <p:cNvPr id="179" name="Freeform 499"/>
                    <p:cNvSpPr>
                      <a:spLocks/>
                    </p:cNvSpPr>
                    <p:nvPr/>
                  </p:nvSpPr>
                  <p:spPr bwMode="auto">
                    <a:xfrm>
                      <a:off x="4870" y="3762"/>
                      <a:ext cx="187" cy="79"/>
                    </a:xfrm>
                    <a:custGeom>
                      <a:avLst/>
                      <a:gdLst/>
                      <a:ahLst/>
                      <a:cxnLst>
                        <a:cxn ang="0">
                          <a:pos x="17" y="78"/>
                        </a:cxn>
                        <a:cxn ang="0">
                          <a:pos x="1" y="77"/>
                        </a:cxn>
                        <a:cxn ang="0">
                          <a:pos x="0" y="59"/>
                        </a:cxn>
                        <a:cxn ang="0">
                          <a:pos x="1" y="46"/>
                        </a:cxn>
                        <a:cxn ang="0">
                          <a:pos x="9" y="38"/>
                        </a:cxn>
                        <a:cxn ang="0">
                          <a:pos x="19" y="33"/>
                        </a:cxn>
                        <a:cxn ang="0">
                          <a:pos x="42" y="24"/>
                        </a:cxn>
                        <a:cxn ang="0">
                          <a:pos x="73" y="18"/>
                        </a:cxn>
                        <a:cxn ang="0">
                          <a:pos x="81" y="17"/>
                        </a:cxn>
                        <a:cxn ang="0">
                          <a:pos x="85" y="18"/>
                        </a:cxn>
                        <a:cxn ang="0">
                          <a:pos x="86" y="16"/>
                        </a:cxn>
                        <a:cxn ang="0">
                          <a:pos x="87" y="13"/>
                        </a:cxn>
                        <a:cxn ang="0">
                          <a:pos x="90" y="15"/>
                        </a:cxn>
                        <a:cxn ang="0">
                          <a:pos x="94" y="15"/>
                        </a:cxn>
                        <a:cxn ang="0">
                          <a:pos x="94" y="12"/>
                        </a:cxn>
                        <a:cxn ang="0">
                          <a:pos x="96" y="10"/>
                        </a:cxn>
                        <a:cxn ang="0">
                          <a:pos x="99" y="10"/>
                        </a:cxn>
                        <a:cxn ang="0">
                          <a:pos x="103" y="10"/>
                        </a:cxn>
                        <a:cxn ang="0">
                          <a:pos x="103" y="7"/>
                        </a:cxn>
                        <a:cxn ang="0">
                          <a:pos x="105" y="0"/>
                        </a:cxn>
                        <a:cxn ang="0">
                          <a:pos x="182" y="1"/>
                        </a:cxn>
                        <a:cxn ang="0">
                          <a:pos x="182" y="10"/>
                        </a:cxn>
                        <a:cxn ang="0">
                          <a:pos x="183" y="16"/>
                        </a:cxn>
                        <a:cxn ang="0">
                          <a:pos x="183" y="21"/>
                        </a:cxn>
                        <a:cxn ang="0">
                          <a:pos x="186" y="27"/>
                        </a:cxn>
                        <a:cxn ang="0">
                          <a:pos x="186" y="35"/>
                        </a:cxn>
                        <a:cxn ang="0">
                          <a:pos x="186" y="41"/>
                        </a:cxn>
                        <a:cxn ang="0">
                          <a:pos x="183" y="48"/>
                        </a:cxn>
                        <a:cxn ang="0">
                          <a:pos x="181" y="52"/>
                        </a:cxn>
                        <a:cxn ang="0">
                          <a:pos x="177" y="54"/>
                        </a:cxn>
                        <a:cxn ang="0">
                          <a:pos x="172" y="55"/>
                        </a:cxn>
                        <a:cxn ang="0">
                          <a:pos x="164" y="56"/>
                        </a:cxn>
                        <a:cxn ang="0">
                          <a:pos x="162" y="61"/>
                        </a:cxn>
                        <a:cxn ang="0">
                          <a:pos x="156" y="63"/>
                        </a:cxn>
                        <a:cxn ang="0">
                          <a:pos x="150" y="67"/>
                        </a:cxn>
                        <a:cxn ang="0">
                          <a:pos x="144" y="69"/>
                        </a:cxn>
                        <a:cxn ang="0">
                          <a:pos x="132" y="69"/>
                        </a:cxn>
                        <a:cxn ang="0">
                          <a:pos x="122" y="69"/>
                        </a:cxn>
                        <a:cxn ang="0">
                          <a:pos x="114" y="69"/>
                        </a:cxn>
                        <a:cxn ang="0">
                          <a:pos x="108" y="69"/>
                        </a:cxn>
                        <a:cxn ang="0">
                          <a:pos x="103" y="72"/>
                        </a:cxn>
                        <a:cxn ang="0">
                          <a:pos x="92" y="71"/>
                        </a:cxn>
                        <a:cxn ang="0">
                          <a:pos x="53" y="77"/>
                        </a:cxn>
                        <a:cxn ang="0">
                          <a:pos x="36" y="78"/>
                        </a:cxn>
                        <a:cxn ang="0">
                          <a:pos x="17" y="78"/>
                        </a:cxn>
                      </a:cxnLst>
                      <a:rect l="0" t="0" r="r" b="b"/>
                      <a:pathLst>
                        <a:path w="187" h="79">
                          <a:moveTo>
                            <a:pt x="17" y="78"/>
                          </a:moveTo>
                          <a:lnTo>
                            <a:pt x="1" y="77"/>
                          </a:lnTo>
                          <a:lnTo>
                            <a:pt x="0" y="59"/>
                          </a:lnTo>
                          <a:lnTo>
                            <a:pt x="1" y="46"/>
                          </a:lnTo>
                          <a:lnTo>
                            <a:pt x="9" y="38"/>
                          </a:lnTo>
                          <a:lnTo>
                            <a:pt x="19" y="33"/>
                          </a:lnTo>
                          <a:lnTo>
                            <a:pt x="42" y="24"/>
                          </a:lnTo>
                          <a:lnTo>
                            <a:pt x="73" y="18"/>
                          </a:lnTo>
                          <a:lnTo>
                            <a:pt x="81" y="17"/>
                          </a:lnTo>
                          <a:lnTo>
                            <a:pt x="85" y="18"/>
                          </a:lnTo>
                          <a:lnTo>
                            <a:pt x="86" y="16"/>
                          </a:lnTo>
                          <a:lnTo>
                            <a:pt x="87" y="13"/>
                          </a:lnTo>
                          <a:lnTo>
                            <a:pt x="90" y="15"/>
                          </a:lnTo>
                          <a:lnTo>
                            <a:pt x="94" y="15"/>
                          </a:lnTo>
                          <a:lnTo>
                            <a:pt x="94" y="12"/>
                          </a:lnTo>
                          <a:lnTo>
                            <a:pt x="96" y="10"/>
                          </a:lnTo>
                          <a:lnTo>
                            <a:pt x="99" y="10"/>
                          </a:lnTo>
                          <a:lnTo>
                            <a:pt x="103" y="10"/>
                          </a:lnTo>
                          <a:lnTo>
                            <a:pt x="103" y="7"/>
                          </a:lnTo>
                          <a:lnTo>
                            <a:pt x="105" y="0"/>
                          </a:lnTo>
                          <a:lnTo>
                            <a:pt x="182" y="1"/>
                          </a:lnTo>
                          <a:lnTo>
                            <a:pt x="182" y="10"/>
                          </a:lnTo>
                          <a:lnTo>
                            <a:pt x="183" y="16"/>
                          </a:lnTo>
                          <a:lnTo>
                            <a:pt x="183" y="21"/>
                          </a:lnTo>
                          <a:lnTo>
                            <a:pt x="186" y="27"/>
                          </a:lnTo>
                          <a:lnTo>
                            <a:pt x="186" y="35"/>
                          </a:lnTo>
                          <a:lnTo>
                            <a:pt x="186" y="41"/>
                          </a:lnTo>
                          <a:lnTo>
                            <a:pt x="183" y="48"/>
                          </a:lnTo>
                          <a:lnTo>
                            <a:pt x="181" y="52"/>
                          </a:lnTo>
                          <a:lnTo>
                            <a:pt x="177" y="54"/>
                          </a:lnTo>
                          <a:lnTo>
                            <a:pt x="172" y="55"/>
                          </a:lnTo>
                          <a:lnTo>
                            <a:pt x="164" y="56"/>
                          </a:lnTo>
                          <a:lnTo>
                            <a:pt x="162" y="61"/>
                          </a:lnTo>
                          <a:lnTo>
                            <a:pt x="156" y="63"/>
                          </a:lnTo>
                          <a:lnTo>
                            <a:pt x="150" y="67"/>
                          </a:lnTo>
                          <a:lnTo>
                            <a:pt x="144" y="69"/>
                          </a:lnTo>
                          <a:lnTo>
                            <a:pt x="132" y="69"/>
                          </a:lnTo>
                          <a:lnTo>
                            <a:pt x="122" y="69"/>
                          </a:lnTo>
                          <a:lnTo>
                            <a:pt x="114" y="69"/>
                          </a:lnTo>
                          <a:lnTo>
                            <a:pt x="108" y="69"/>
                          </a:lnTo>
                          <a:lnTo>
                            <a:pt x="103" y="72"/>
                          </a:lnTo>
                          <a:lnTo>
                            <a:pt x="92" y="71"/>
                          </a:lnTo>
                          <a:lnTo>
                            <a:pt x="53" y="77"/>
                          </a:lnTo>
                          <a:lnTo>
                            <a:pt x="36" y="78"/>
                          </a:lnTo>
                          <a:lnTo>
                            <a:pt x="17" y="78"/>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80" name="Freeform 500"/>
                    <p:cNvSpPr>
                      <a:spLocks/>
                    </p:cNvSpPr>
                    <p:nvPr/>
                  </p:nvSpPr>
                  <p:spPr bwMode="auto">
                    <a:xfrm>
                      <a:off x="4867" y="3758"/>
                      <a:ext cx="200" cy="90"/>
                    </a:xfrm>
                    <a:custGeom>
                      <a:avLst/>
                      <a:gdLst/>
                      <a:ahLst/>
                      <a:cxnLst>
                        <a:cxn ang="0">
                          <a:pos x="16" y="89"/>
                        </a:cxn>
                        <a:cxn ang="0">
                          <a:pos x="0" y="86"/>
                        </a:cxn>
                        <a:cxn ang="0">
                          <a:pos x="0" y="67"/>
                        </a:cxn>
                        <a:cxn ang="0">
                          <a:pos x="0" y="52"/>
                        </a:cxn>
                        <a:cxn ang="0">
                          <a:pos x="10" y="42"/>
                        </a:cxn>
                        <a:cxn ang="0">
                          <a:pos x="21" y="38"/>
                        </a:cxn>
                        <a:cxn ang="0">
                          <a:pos x="44" y="29"/>
                        </a:cxn>
                        <a:cxn ang="0">
                          <a:pos x="78" y="21"/>
                        </a:cxn>
                        <a:cxn ang="0">
                          <a:pos x="85" y="19"/>
                        </a:cxn>
                        <a:cxn ang="0">
                          <a:pos x="91" y="21"/>
                        </a:cxn>
                        <a:cxn ang="0">
                          <a:pos x="91" y="19"/>
                        </a:cxn>
                        <a:cxn ang="0">
                          <a:pos x="93" y="16"/>
                        </a:cxn>
                        <a:cxn ang="0">
                          <a:pos x="96" y="18"/>
                        </a:cxn>
                        <a:cxn ang="0">
                          <a:pos x="99" y="18"/>
                        </a:cxn>
                        <a:cxn ang="0">
                          <a:pos x="100" y="14"/>
                        </a:cxn>
                        <a:cxn ang="0">
                          <a:pos x="103" y="12"/>
                        </a:cxn>
                        <a:cxn ang="0">
                          <a:pos x="106" y="11"/>
                        </a:cxn>
                        <a:cxn ang="0">
                          <a:pos x="108" y="11"/>
                        </a:cxn>
                        <a:cxn ang="0">
                          <a:pos x="108" y="8"/>
                        </a:cxn>
                        <a:cxn ang="0">
                          <a:pos x="113" y="0"/>
                        </a:cxn>
                        <a:cxn ang="0">
                          <a:pos x="195" y="3"/>
                        </a:cxn>
                        <a:cxn ang="0">
                          <a:pos x="195" y="11"/>
                        </a:cxn>
                        <a:cxn ang="0">
                          <a:pos x="196" y="19"/>
                        </a:cxn>
                        <a:cxn ang="0">
                          <a:pos x="196" y="23"/>
                        </a:cxn>
                        <a:cxn ang="0">
                          <a:pos x="198" y="30"/>
                        </a:cxn>
                        <a:cxn ang="0">
                          <a:pos x="199" y="41"/>
                        </a:cxn>
                        <a:cxn ang="0">
                          <a:pos x="198" y="48"/>
                        </a:cxn>
                        <a:cxn ang="0">
                          <a:pos x="196" y="53"/>
                        </a:cxn>
                        <a:cxn ang="0">
                          <a:pos x="192" y="59"/>
                        </a:cxn>
                        <a:cxn ang="0">
                          <a:pos x="188" y="60"/>
                        </a:cxn>
                        <a:cxn ang="0">
                          <a:pos x="183" y="63"/>
                        </a:cxn>
                        <a:cxn ang="0">
                          <a:pos x="176" y="64"/>
                        </a:cxn>
                        <a:cxn ang="0">
                          <a:pos x="172" y="70"/>
                        </a:cxn>
                        <a:cxn ang="0">
                          <a:pos x="167" y="73"/>
                        </a:cxn>
                        <a:cxn ang="0">
                          <a:pos x="161" y="75"/>
                        </a:cxn>
                        <a:cxn ang="0">
                          <a:pos x="154" y="78"/>
                        </a:cxn>
                        <a:cxn ang="0">
                          <a:pos x="141" y="79"/>
                        </a:cxn>
                        <a:cxn ang="0">
                          <a:pos x="129" y="79"/>
                        </a:cxn>
                        <a:cxn ang="0">
                          <a:pos x="122" y="79"/>
                        </a:cxn>
                        <a:cxn ang="0">
                          <a:pos x="115" y="78"/>
                        </a:cxn>
                        <a:cxn ang="0">
                          <a:pos x="108" y="81"/>
                        </a:cxn>
                        <a:cxn ang="0">
                          <a:pos x="99" y="79"/>
                        </a:cxn>
                        <a:cxn ang="0">
                          <a:pos x="55" y="86"/>
                        </a:cxn>
                        <a:cxn ang="0">
                          <a:pos x="37" y="89"/>
                        </a:cxn>
                        <a:cxn ang="0">
                          <a:pos x="16" y="89"/>
                        </a:cxn>
                      </a:cxnLst>
                      <a:rect l="0" t="0" r="r" b="b"/>
                      <a:pathLst>
                        <a:path w="200" h="90">
                          <a:moveTo>
                            <a:pt x="16" y="89"/>
                          </a:moveTo>
                          <a:lnTo>
                            <a:pt x="0" y="86"/>
                          </a:lnTo>
                          <a:lnTo>
                            <a:pt x="0" y="67"/>
                          </a:lnTo>
                          <a:lnTo>
                            <a:pt x="0" y="52"/>
                          </a:lnTo>
                          <a:lnTo>
                            <a:pt x="10" y="42"/>
                          </a:lnTo>
                          <a:lnTo>
                            <a:pt x="21" y="38"/>
                          </a:lnTo>
                          <a:lnTo>
                            <a:pt x="44" y="29"/>
                          </a:lnTo>
                          <a:lnTo>
                            <a:pt x="78" y="21"/>
                          </a:lnTo>
                          <a:lnTo>
                            <a:pt x="85" y="19"/>
                          </a:lnTo>
                          <a:lnTo>
                            <a:pt x="91" y="21"/>
                          </a:lnTo>
                          <a:lnTo>
                            <a:pt x="91" y="19"/>
                          </a:lnTo>
                          <a:lnTo>
                            <a:pt x="93" y="16"/>
                          </a:lnTo>
                          <a:lnTo>
                            <a:pt x="96" y="18"/>
                          </a:lnTo>
                          <a:lnTo>
                            <a:pt x="99" y="18"/>
                          </a:lnTo>
                          <a:lnTo>
                            <a:pt x="100" y="14"/>
                          </a:lnTo>
                          <a:lnTo>
                            <a:pt x="103" y="12"/>
                          </a:lnTo>
                          <a:lnTo>
                            <a:pt x="106" y="11"/>
                          </a:lnTo>
                          <a:lnTo>
                            <a:pt x="108" y="11"/>
                          </a:lnTo>
                          <a:lnTo>
                            <a:pt x="108" y="8"/>
                          </a:lnTo>
                          <a:lnTo>
                            <a:pt x="113" y="0"/>
                          </a:lnTo>
                          <a:lnTo>
                            <a:pt x="195" y="3"/>
                          </a:lnTo>
                          <a:lnTo>
                            <a:pt x="195" y="11"/>
                          </a:lnTo>
                          <a:lnTo>
                            <a:pt x="196" y="19"/>
                          </a:lnTo>
                          <a:lnTo>
                            <a:pt x="196" y="23"/>
                          </a:lnTo>
                          <a:lnTo>
                            <a:pt x="198" y="30"/>
                          </a:lnTo>
                          <a:lnTo>
                            <a:pt x="199" y="41"/>
                          </a:lnTo>
                          <a:lnTo>
                            <a:pt x="198" y="48"/>
                          </a:lnTo>
                          <a:lnTo>
                            <a:pt x="196" y="53"/>
                          </a:lnTo>
                          <a:lnTo>
                            <a:pt x="192" y="59"/>
                          </a:lnTo>
                          <a:lnTo>
                            <a:pt x="188" y="60"/>
                          </a:lnTo>
                          <a:lnTo>
                            <a:pt x="183" y="63"/>
                          </a:lnTo>
                          <a:lnTo>
                            <a:pt x="176" y="64"/>
                          </a:lnTo>
                          <a:lnTo>
                            <a:pt x="172" y="70"/>
                          </a:lnTo>
                          <a:lnTo>
                            <a:pt x="167" y="73"/>
                          </a:lnTo>
                          <a:lnTo>
                            <a:pt x="161" y="75"/>
                          </a:lnTo>
                          <a:lnTo>
                            <a:pt x="154" y="78"/>
                          </a:lnTo>
                          <a:lnTo>
                            <a:pt x="141" y="79"/>
                          </a:lnTo>
                          <a:lnTo>
                            <a:pt x="129" y="79"/>
                          </a:lnTo>
                          <a:lnTo>
                            <a:pt x="122" y="79"/>
                          </a:lnTo>
                          <a:lnTo>
                            <a:pt x="115" y="78"/>
                          </a:lnTo>
                          <a:lnTo>
                            <a:pt x="108" y="81"/>
                          </a:lnTo>
                          <a:lnTo>
                            <a:pt x="99" y="79"/>
                          </a:lnTo>
                          <a:lnTo>
                            <a:pt x="55" y="86"/>
                          </a:lnTo>
                          <a:lnTo>
                            <a:pt x="37" y="89"/>
                          </a:lnTo>
                          <a:lnTo>
                            <a:pt x="16" y="89"/>
                          </a:lnTo>
                        </a:path>
                      </a:pathLst>
                    </a:custGeom>
                    <a:noFill/>
                    <a:ln w="12700" cap="rnd" cmpd="sng">
                      <a:solidFill>
                        <a:srgbClr val="000000"/>
                      </a:solidFill>
                      <a:prstDash val="solid"/>
                      <a:round/>
                      <a:headEnd type="none" w="med" len="med"/>
                      <a:tailEnd type="none" w="med" len="me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sp>
                <p:nvSpPr>
                  <p:cNvPr id="174" name="Freeform 501"/>
                  <p:cNvSpPr>
                    <a:spLocks/>
                  </p:cNvSpPr>
                  <p:nvPr/>
                </p:nvSpPr>
                <p:spPr bwMode="auto">
                  <a:xfrm>
                    <a:off x="4872" y="3770"/>
                    <a:ext cx="185" cy="68"/>
                  </a:xfrm>
                  <a:custGeom>
                    <a:avLst/>
                    <a:gdLst/>
                    <a:ahLst/>
                    <a:cxnLst>
                      <a:cxn ang="0">
                        <a:pos x="179" y="7"/>
                      </a:cxn>
                      <a:cxn ang="0">
                        <a:pos x="184" y="16"/>
                      </a:cxn>
                      <a:cxn ang="0">
                        <a:pos x="180" y="41"/>
                      </a:cxn>
                      <a:cxn ang="0">
                        <a:pos x="170" y="41"/>
                      </a:cxn>
                      <a:cxn ang="0">
                        <a:pos x="158" y="51"/>
                      </a:cxn>
                      <a:cxn ang="0">
                        <a:pos x="133" y="58"/>
                      </a:cxn>
                      <a:cxn ang="0">
                        <a:pos x="107" y="58"/>
                      </a:cxn>
                      <a:cxn ang="0">
                        <a:pos x="117" y="47"/>
                      </a:cxn>
                      <a:cxn ang="0">
                        <a:pos x="104" y="56"/>
                      </a:cxn>
                      <a:cxn ang="0">
                        <a:pos x="91" y="59"/>
                      </a:cxn>
                      <a:cxn ang="0">
                        <a:pos x="100" y="54"/>
                      </a:cxn>
                      <a:cxn ang="0">
                        <a:pos x="86" y="60"/>
                      </a:cxn>
                      <a:cxn ang="0">
                        <a:pos x="44" y="65"/>
                      </a:cxn>
                      <a:cxn ang="0">
                        <a:pos x="45" y="60"/>
                      </a:cxn>
                      <a:cxn ang="0">
                        <a:pos x="44" y="59"/>
                      </a:cxn>
                      <a:cxn ang="0">
                        <a:pos x="30" y="66"/>
                      </a:cxn>
                      <a:cxn ang="0">
                        <a:pos x="42" y="54"/>
                      </a:cxn>
                      <a:cxn ang="0">
                        <a:pos x="27" y="62"/>
                      </a:cxn>
                      <a:cxn ang="0">
                        <a:pos x="19" y="60"/>
                      </a:cxn>
                      <a:cxn ang="0">
                        <a:pos x="17" y="60"/>
                      </a:cxn>
                      <a:cxn ang="0">
                        <a:pos x="5" y="65"/>
                      </a:cxn>
                      <a:cxn ang="0">
                        <a:pos x="0" y="54"/>
                      </a:cxn>
                      <a:cxn ang="0">
                        <a:pos x="5" y="35"/>
                      </a:cxn>
                      <a:cxn ang="0">
                        <a:pos x="27" y="25"/>
                      </a:cxn>
                      <a:cxn ang="0">
                        <a:pos x="72" y="12"/>
                      </a:cxn>
                      <a:cxn ang="0">
                        <a:pos x="86" y="16"/>
                      </a:cxn>
                      <a:cxn ang="0">
                        <a:pos x="95" y="18"/>
                      </a:cxn>
                      <a:cxn ang="0">
                        <a:pos x="86" y="11"/>
                      </a:cxn>
                      <a:cxn ang="0">
                        <a:pos x="90" y="8"/>
                      </a:cxn>
                      <a:cxn ang="0">
                        <a:pos x="97" y="13"/>
                      </a:cxn>
                      <a:cxn ang="0">
                        <a:pos x="97" y="11"/>
                      </a:cxn>
                      <a:cxn ang="0">
                        <a:pos x="95" y="5"/>
                      </a:cxn>
                      <a:cxn ang="0">
                        <a:pos x="108" y="8"/>
                      </a:cxn>
                      <a:cxn ang="0">
                        <a:pos x="107" y="5"/>
                      </a:cxn>
                      <a:cxn ang="0">
                        <a:pos x="104" y="0"/>
                      </a:cxn>
                      <a:cxn ang="0">
                        <a:pos x="116" y="5"/>
                      </a:cxn>
                      <a:cxn ang="0">
                        <a:pos x="136" y="8"/>
                      </a:cxn>
                      <a:cxn ang="0">
                        <a:pos x="142" y="2"/>
                      </a:cxn>
                      <a:cxn ang="0">
                        <a:pos x="147" y="8"/>
                      </a:cxn>
                      <a:cxn ang="0">
                        <a:pos x="157" y="5"/>
                      </a:cxn>
                      <a:cxn ang="0">
                        <a:pos x="162" y="11"/>
                      </a:cxn>
                      <a:cxn ang="0">
                        <a:pos x="176" y="8"/>
                      </a:cxn>
                      <a:cxn ang="0">
                        <a:pos x="179" y="2"/>
                      </a:cxn>
                    </a:cxnLst>
                    <a:rect l="0" t="0" r="r" b="b"/>
                    <a:pathLst>
                      <a:path w="185" h="68">
                        <a:moveTo>
                          <a:pt x="179" y="2"/>
                        </a:moveTo>
                        <a:lnTo>
                          <a:pt x="179" y="7"/>
                        </a:lnTo>
                        <a:lnTo>
                          <a:pt x="180" y="5"/>
                        </a:lnTo>
                        <a:lnTo>
                          <a:pt x="184" y="16"/>
                        </a:lnTo>
                        <a:lnTo>
                          <a:pt x="184" y="28"/>
                        </a:lnTo>
                        <a:lnTo>
                          <a:pt x="180" y="41"/>
                        </a:lnTo>
                        <a:lnTo>
                          <a:pt x="169" y="45"/>
                        </a:lnTo>
                        <a:lnTo>
                          <a:pt x="170" y="41"/>
                        </a:lnTo>
                        <a:lnTo>
                          <a:pt x="163" y="46"/>
                        </a:lnTo>
                        <a:lnTo>
                          <a:pt x="158" y="51"/>
                        </a:lnTo>
                        <a:lnTo>
                          <a:pt x="147" y="55"/>
                        </a:lnTo>
                        <a:lnTo>
                          <a:pt x="133" y="58"/>
                        </a:lnTo>
                        <a:lnTo>
                          <a:pt x="115" y="58"/>
                        </a:lnTo>
                        <a:lnTo>
                          <a:pt x="107" y="58"/>
                        </a:lnTo>
                        <a:lnTo>
                          <a:pt x="113" y="54"/>
                        </a:lnTo>
                        <a:lnTo>
                          <a:pt x="117" y="47"/>
                        </a:lnTo>
                        <a:lnTo>
                          <a:pt x="111" y="54"/>
                        </a:lnTo>
                        <a:lnTo>
                          <a:pt x="104" y="56"/>
                        </a:lnTo>
                        <a:lnTo>
                          <a:pt x="98" y="60"/>
                        </a:lnTo>
                        <a:lnTo>
                          <a:pt x="91" y="59"/>
                        </a:lnTo>
                        <a:lnTo>
                          <a:pt x="97" y="55"/>
                        </a:lnTo>
                        <a:lnTo>
                          <a:pt x="100" y="54"/>
                        </a:lnTo>
                        <a:lnTo>
                          <a:pt x="94" y="55"/>
                        </a:lnTo>
                        <a:lnTo>
                          <a:pt x="86" y="60"/>
                        </a:lnTo>
                        <a:lnTo>
                          <a:pt x="66" y="62"/>
                        </a:lnTo>
                        <a:lnTo>
                          <a:pt x="44" y="65"/>
                        </a:lnTo>
                        <a:lnTo>
                          <a:pt x="36" y="65"/>
                        </a:lnTo>
                        <a:lnTo>
                          <a:pt x="45" y="60"/>
                        </a:lnTo>
                        <a:lnTo>
                          <a:pt x="53" y="59"/>
                        </a:lnTo>
                        <a:lnTo>
                          <a:pt x="44" y="59"/>
                        </a:lnTo>
                        <a:lnTo>
                          <a:pt x="37" y="61"/>
                        </a:lnTo>
                        <a:lnTo>
                          <a:pt x="30" y="66"/>
                        </a:lnTo>
                        <a:lnTo>
                          <a:pt x="35" y="59"/>
                        </a:lnTo>
                        <a:lnTo>
                          <a:pt x="42" y="54"/>
                        </a:lnTo>
                        <a:lnTo>
                          <a:pt x="32" y="55"/>
                        </a:lnTo>
                        <a:lnTo>
                          <a:pt x="27" y="62"/>
                        </a:lnTo>
                        <a:lnTo>
                          <a:pt x="27" y="67"/>
                        </a:lnTo>
                        <a:lnTo>
                          <a:pt x="19" y="60"/>
                        </a:lnTo>
                        <a:lnTo>
                          <a:pt x="13" y="58"/>
                        </a:lnTo>
                        <a:lnTo>
                          <a:pt x="17" y="60"/>
                        </a:lnTo>
                        <a:lnTo>
                          <a:pt x="22" y="67"/>
                        </a:lnTo>
                        <a:lnTo>
                          <a:pt x="5" y="65"/>
                        </a:lnTo>
                        <a:lnTo>
                          <a:pt x="3" y="63"/>
                        </a:lnTo>
                        <a:lnTo>
                          <a:pt x="0" y="54"/>
                        </a:lnTo>
                        <a:lnTo>
                          <a:pt x="3" y="43"/>
                        </a:lnTo>
                        <a:lnTo>
                          <a:pt x="5" y="35"/>
                        </a:lnTo>
                        <a:lnTo>
                          <a:pt x="14" y="29"/>
                        </a:lnTo>
                        <a:lnTo>
                          <a:pt x="27" y="25"/>
                        </a:lnTo>
                        <a:lnTo>
                          <a:pt x="51" y="16"/>
                        </a:lnTo>
                        <a:lnTo>
                          <a:pt x="72" y="12"/>
                        </a:lnTo>
                        <a:lnTo>
                          <a:pt x="82" y="11"/>
                        </a:lnTo>
                        <a:lnTo>
                          <a:pt x="86" y="16"/>
                        </a:lnTo>
                        <a:lnTo>
                          <a:pt x="102" y="22"/>
                        </a:lnTo>
                        <a:lnTo>
                          <a:pt x="95" y="18"/>
                        </a:lnTo>
                        <a:lnTo>
                          <a:pt x="87" y="14"/>
                        </a:lnTo>
                        <a:lnTo>
                          <a:pt x="86" y="11"/>
                        </a:lnTo>
                        <a:lnTo>
                          <a:pt x="86" y="8"/>
                        </a:lnTo>
                        <a:lnTo>
                          <a:pt x="90" y="8"/>
                        </a:lnTo>
                        <a:lnTo>
                          <a:pt x="94" y="11"/>
                        </a:lnTo>
                        <a:lnTo>
                          <a:pt x="97" y="13"/>
                        </a:lnTo>
                        <a:lnTo>
                          <a:pt x="102" y="15"/>
                        </a:lnTo>
                        <a:lnTo>
                          <a:pt x="97" y="11"/>
                        </a:lnTo>
                        <a:lnTo>
                          <a:pt x="95" y="7"/>
                        </a:lnTo>
                        <a:lnTo>
                          <a:pt x="95" y="5"/>
                        </a:lnTo>
                        <a:lnTo>
                          <a:pt x="102" y="5"/>
                        </a:lnTo>
                        <a:lnTo>
                          <a:pt x="108" y="8"/>
                        </a:lnTo>
                        <a:lnTo>
                          <a:pt x="113" y="12"/>
                        </a:lnTo>
                        <a:lnTo>
                          <a:pt x="107" y="5"/>
                        </a:lnTo>
                        <a:lnTo>
                          <a:pt x="104" y="2"/>
                        </a:lnTo>
                        <a:lnTo>
                          <a:pt x="104" y="0"/>
                        </a:lnTo>
                        <a:lnTo>
                          <a:pt x="109" y="0"/>
                        </a:lnTo>
                        <a:lnTo>
                          <a:pt x="116" y="5"/>
                        </a:lnTo>
                        <a:lnTo>
                          <a:pt x="120" y="6"/>
                        </a:lnTo>
                        <a:lnTo>
                          <a:pt x="136" y="8"/>
                        </a:lnTo>
                        <a:lnTo>
                          <a:pt x="136" y="5"/>
                        </a:lnTo>
                        <a:lnTo>
                          <a:pt x="142" y="2"/>
                        </a:lnTo>
                        <a:lnTo>
                          <a:pt x="142" y="8"/>
                        </a:lnTo>
                        <a:lnTo>
                          <a:pt x="147" y="8"/>
                        </a:lnTo>
                        <a:lnTo>
                          <a:pt x="158" y="11"/>
                        </a:lnTo>
                        <a:lnTo>
                          <a:pt x="157" y="5"/>
                        </a:lnTo>
                        <a:lnTo>
                          <a:pt x="162" y="5"/>
                        </a:lnTo>
                        <a:lnTo>
                          <a:pt x="162" y="11"/>
                        </a:lnTo>
                        <a:lnTo>
                          <a:pt x="169" y="11"/>
                        </a:lnTo>
                        <a:lnTo>
                          <a:pt x="176" y="8"/>
                        </a:lnTo>
                        <a:lnTo>
                          <a:pt x="176" y="5"/>
                        </a:lnTo>
                        <a:lnTo>
                          <a:pt x="179" y="2"/>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75" name="Freeform 502"/>
                  <p:cNvSpPr>
                    <a:spLocks/>
                  </p:cNvSpPr>
                  <p:nvPr/>
                </p:nvSpPr>
                <p:spPr bwMode="auto">
                  <a:xfrm>
                    <a:off x="5011" y="3792"/>
                    <a:ext cx="18" cy="9"/>
                  </a:xfrm>
                  <a:custGeom>
                    <a:avLst/>
                    <a:gdLst/>
                    <a:ahLst/>
                    <a:cxnLst>
                      <a:cxn ang="0">
                        <a:pos x="17" y="8"/>
                      </a:cxn>
                      <a:cxn ang="0">
                        <a:pos x="9" y="0"/>
                      </a:cxn>
                      <a:cxn ang="0">
                        <a:pos x="0" y="3"/>
                      </a:cxn>
                      <a:cxn ang="0">
                        <a:pos x="17" y="8"/>
                      </a:cxn>
                    </a:cxnLst>
                    <a:rect l="0" t="0" r="r" b="b"/>
                    <a:pathLst>
                      <a:path w="18" h="9">
                        <a:moveTo>
                          <a:pt x="17" y="8"/>
                        </a:moveTo>
                        <a:lnTo>
                          <a:pt x="9" y="0"/>
                        </a:lnTo>
                        <a:lnTo>
                          <a:pt x="0" y="3"/>
                        </a:lnTo>
                        <a:lnTo>
                          <a:pt x="17" y="8"/>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76" name="Freeform 503"/>
                  <p:cNvSpPr>
                    <a:spLocks/>
                  </p:cNvSpPr>
                  <p:nvPr/>
                </p:nvSpPr>
                <p:spPr bwMode="auto">
                  <a:xfrm>
                    <a:off x="5047" y="3785"/>
                    <a:ext cx="9" cy="8"/>
                  </a:xfrm>
                  <a:custGeom>
                    <a:avLst/>
                    <a:gdLst/>
                    <a:ahLst/>
                    <a:cxnLst>
                      <a:cxn ang="0">
                        <a:pos x="8" y="7"/>
                      </a:cxn>
                      <a:cxn ang="0">
                        <a:pos x="6" y="2"/>
                      </a:cxn>
                      <a:cxn ang="0">
                        <a:pos x="0" y="0"/>
                      </a:cxn>
                      <a:cxn ang="0">
                        <a:pos x="6" y="0"/>
                      </a:cxn>
                      <a:cxn ang="0">
                        <a:pos x="8" y="7"/>
                      </a:cxn>
                    </a:cxnLst>
                    <a:rect l="0" t="0" r="r" b="b"/>
                    <a:pathLst>
                      <a:path w="9" h="8">
                        <a:moveTo>
                          <a:pt x="8" y="7"/>
                        </a:moveTo>
                        <a:lnTo>
                          <a:pt x="6" y="2"/>
                        </a:lnTo>
                        <a:lnTo>
                          <a:pt x="0" y="0"/>
                        </a:lnTo>
                        <a:lnTo>
                          <a:pt x="6" y="0"/>
                        </a:lnTo>
                        <a:lnTo>
                          <a:pt x="8" y="7"/>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77" name="Freeform 504"/>
                  <p:cNvSpPr>
                    <a:spLocks/>
                  </p:cNvSpPr>
                  <p:nvPr/>
                </p:nvSpPr>
                <p:spPr bwMode="auto">
                  <a:xfrm>
                    <a:off x="4971" y="3787"/>
                    <a:ext cx="16" cy="4"/>
                  </a:xfrm>
                  <a:custGeom>
                    <a:avLst/>
                    <a:gdLst/>
                    <a:ahLst/>
                    <a:cxnLst>
                      <a:cxn ang="0">
                        <a:pos x="15" y="0"/>
                      </a:cxn>
                      <a:cxn ang="0">
                        <a:pos x="8" y="0"/>
                      </a:cxn>
                      <a:cxn ang="0">
                        <a:pos x="7" y="1"/>
                      </a:cxn>
                      <a:cxn ang="0">
                        <a:pos x="7" y="2"/>
                      </a:cxn>
                      <a:cxn ang="0">
                        <a:pos x="6" y="3"/>
                      </a:cxn>
                      <a:cxn ang="0">
                        <a:pos x="0" y="3"/>
                      </a:cxn>
                      <a:cxn ang="0">
                        <a:pos x="8" y="3"/>
                      </a:cxn>
                      <a:cxn ang="0">
                        <a:pos x="9" y="1"/>
                      </a:cxn>
                      <a:cxn ang="0">
                        <a:pos x="15" y="0"/>
                      </a:cxn>
                    </a:cxnLst>
                    <a:rect l="0" t="0" r="r" b="b"/>
                    <a:pathLst>
                      <a:path w="16" h="4">
                        <a:moveTo>
                          <a:pt x="15" y="0"/>
                        </a:moveTo>
                        <a:lnTo>
                          <a:pt x="8" y="0"/>
                        </a:lnTo>
                        <a:lnTo>
                          <a:pt x="7" y="1"/>
                        </a:lnTo>
                        <a:lnTo>
                          <a:pt x="7" y="2"/>
                        </a:lnTo>
                        <a:lnTo>
                          <a:pt x="6" y="3"/>
                        </a:lnTo>
                        <a:lnTo>
                          <a:pt x="0" y="3"/>
                        </a:lnTo>
                        <a:lnTo>
                          <a:pt x="8" y="3"/>
                        </a:lnTo>
                        <a:lnTo>
                          <a:pt x="9" y="1"/>
                        </a:lnTo>
                        <a:lnTo>
                          <a:pt x="15" y="0"/>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78" name="Freeform 505"/>
                  <p:cNvSpPr>
                    <a:spLocks/>
                  </p:cNvSpPr>
                  <p:nvPr/>
                </p:nvSpPr>
                <p:spPr bwMode="auto">
                  <a:xfrm>
                    <a:off x="4892" y="3819"/>
                    <a:ext cx="71" cy="10"/>
                  </a:xfrm>
                  <a:custGeom>
                    <a:avLst/>
                    <a:gdLst/>
                    <a:ahLst/>
                    <a:cxnLst>
                      <a:cxn ang="0">
                        <a:pos x="70" y="0"/>
                      </a:cxn>
                      <a:cxn ang="0">
                        <a:pos x="53" y="0"/>
                      </a:cxn>
                      <a:cxn ang="0">
                        <a:pos x="34" y="2"/>
                      </a:cxn>
                      <a:cxn ang="0">
                        <a:pos x="21" y="3"/>
                      </a:cxn>
                      <a:cxn ang="0">
                        <a:pos x="8" y="4"/>
                      </a:cxn>
                      <a:cxn ang="0">
                        <a:pos x="5" y="7"/>
                      </a:cxn>
                      <a:cxn ang="0">
                        <a:pos x="0" y="9"/>
                      </a:cxn>
                      <a:cxn ang="0">
                        <a:pos x="5" y="8"/>
                      </a:cxn>
                      <a:cxn ang="0">
                        <a:pos x="10" y="5"/>
                      </a:cxn>
                      <a:cxn ang="0">
                        <a:pos x="25" y="3"/>
                      </a:cxn>
                      <a:cxn ang="0">
                        <a:pos x="34" y="3"/>
                      </a:cxn>
                      <a:cxn ang="0">
                        <a:pos x="42" y="2"/>
                      </a:cxn>
                      <a:cxn ang="0">
                        <a:pos x="54" y="1"/>
                      </a:cxn>
                      <a:cxn ang="0">
                        <a:pos x="70" y="0"/>
                      </a:cxn>
                    </a:cxnLst>
                    <a:rect l="0" t="0" r="r" b="b"/>
                    <a:pathLst>
                      <a:path w="71" h="10">
                        <a:moveTo>
                          <a:pt x="70" y="0"/>
                        </a:moveTo>
                        <a:lnTo>
                          <a:pt x="53" y="0"/>
                        </a:lnTo>
                        <a:lnTo>
                          <a:pt x="34" y="2"/>
                        </a:lnTo>
                        <a:lnTo>
                          <a:pt x="21" y="3"/>
                        </a:lnTo>
                        <a:lnTo>
                          <a:pt x="8" y="4"/>
                        </a:lnTo>
                        <a:lnTo>
                          <a:pt x="5" y="7"/>
                        </a:lnTo>
                        <a:lnTo>
                          <a:pt x="0" y="9"/>
                        </a:lnTo>
                        <a:lnTo>
                          <a:pt x="5" y="8"/>
                        </a:lnTo>
                        <a:lnTo>
                          <a:pt x="10" y="5"/>
                        </a:lnTo>
                        <a:lnTo>
                          <a:pt x="25" y="3"/>
                        </a:lnTo>
                        <a:lnTo>
                          <a:pt x="34" y="3"/>
                        </a:lnTo>
                        <a:lnTo>
                          <a:pt x="42" y="2"/>
                        </a:lnTo>
                        <a:lnTo>
                          <a:pt x="54" y="1"/>
                        </a:lnTo>
                        <a:lnTo>
                          <a:pt x="70" y="0"/>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grpSp>
              <p:nvGrpSpPr>
                <p:cNvPr id="105" name="Group 506"/>
                <p:cNvGrpSpPr>
                  <a:grpSpLocks/>
                </p:cNvGrpSpPr>
                <p:nvPr/>
              </p:nvGrpSpPr>
              <p:grpSpPr bwMode="auto">
                <a:xfrm>
                  <a:off x="4903" y="3666"/>
                  <a:ext cx="80" cy="43"/>
                  <a:chOff x="4903" y="3666"/>
                  <a:chExt cx="80" cy="43"/>
                </a:xfrm>
              </p:grpSpPr>
              <p:grpSp>
                <p:nvGrpSpPr>
                  <p:cNvPr id="162" name="Group 507"/>
                  <p:cNvGrpSpPr>
                    <a:grpSpLocks/>
                  </p:cNvGrpSpPr>
                  <p:nvPr/>
                </p:nvGrpSpPr>
                <p:grpSpPr bwMode="auto">
                  <a:xfrm>
                    <a:off x="4903" y="3666"/>
                    <a:ext cx="64" cy="28"/>
                    <a:chOff x="4903" y="3666"/>
                    <a:chExt cx="64" cy="28"/>
                  </a:xfrm>
                </p:grpSpPr>
                <p:sp>
                  <p:nvSpPr>
                    <p:cNvPr id="168" name="Freeform 509"/>
                    <p:cNvSpPr>
                      <a:spLocks/>
                    </p:cNvSpPr>
                    <p:nvPr/>
                  </p:nvSpPr>
                  <p:spPr bwMode="auto">
                    <a:xfrm>
                      <a:off x="4903" y="3666"/>
                      <a:ext cx="64" cy="26"/>
                    </a:xfrm>
                    <a:custGeom>
                      <a:avLst/>
                      <a:gdLst/>
                      <a:ahLst/>
                      <a:cxnLst>
                        <a:cxn ang="0">
                          <a:pos x="57" y="25"/>
                        </a:cxn>
                        <a:cxn ang="0">
                          <a:pos x="53" y="24"/>
                        </a:cxn>
                        <a:cxn ang="0">
                          <a:pos x="51" y="23"/>
                        </a:cxn>
                        <a:cxn ang="0">
                          <a:pos x="48" y="22"/>
                        </a:cxn>
                        <a:cxn ang="0">
                          <a:pos x="43" y="23"/>
                        </a:cxn>
                        <a:cxn ang="0">
                          <a:pos x="38" y="23"/>
                        </a:cxn>
                        <a:cxn ang="0">
                          <a:pos x="37" y="22"/>
                        </a:cxn>
                        <a:cxn ang="0">
                          <a:pos x="34" y="21"/>
                        </a:cxn>
                        <a:cxn ang="0">
                          <a:pos x="32" y="21"/>
                        </a:cxn>
                        <a:cxn ang="0">
                          <a:pos x="29" y="19"/>
                        </a:cxn>
                        <a:cxn ang="0">
                          <a:pos x="27" y="18"/>
                        </a:cxn>
                        <a:cxn ang="0">
                          <a:pos x="24" y="16"/>
                        </a:cxn>
                        <a:cxn ang="0">
                          <a:pos x="20" y="17"/>
                        </a:cxn>
                        <a:cxn ang="0">
                          <a:pos x="18" y="17"/>
                        </a:cxn>
                        <a:cxn ang="0">
                          <a:pos x="17" y="17"/>
                        </a:cxn>
                        <a:cxn ang="0">
                          <a:pos x="15" y="16"/>
                        </a:cxn>
                        <a:cxn ang="0">
                          <a:pos x="15" y="15"/>
                        </a:cxn>
                        <a:cxn ang="0">
                          <a:pos x="17" y="13"/>
                        </a:cxn>
                        <a:cxn ang="0">
                          <a:pos x="18" y="13"/>
                        </a:cxn>
                        <a:cxn ang="0">
                          <a:pos x="21" y="13"/>
                        </a:cxn>
                        <a:cxn ang="0">
                          <a:pos x="24" y="11"/>
                        </a:cxn>
                        <a:cxn ang="0">
                          <a:pos x="21" y="9"/>
                        </a:cxn>
                        <a:cxn ang="0">
                          <a:pos x="18" y="8"/>
                        </a:cxn>
                        <a:cxn ang="0">
                          <a:pos x="14" y="8"/>
                        </a:cxn>
                        <a:cxn ang="0">
                          <a:pos x="11" y="8"/>
                        </a:cxn>
                        <a:cxn ang="0">
                          <a:pos x="8" y="8"/>
                        </a:cxn>
                        <a:cxn ang="0">
                          <a:pos x="5" y="8"/>
                        </a:cxn>
                        <a:cxn ang="0">
                          <a:pos x="4" y="8"/>
                        </a:cxn>
                        <a:cxn ang="0">
                          <a:pos x="4" y="7"/>
                        </a:cxn>
                        <a:cxn ang="0">
                          <a:pos x="2" y="7"/>
                        </a:cxn>
                        <a:cxn ang="0">
                          <a:pos x="1" y="7"/>
                        </a:cxn>
                        <a:cxn ang="0">
                          <a:pos x="0" y="6"/>
                        </a:cxn>
                        <a:cxn ang="0">
                          <a:pos x="1" y="5"/>
                        </a:cxn>
                        <a:cxn ang="0">
                          <a:pos x="4" y="4"/>
                        </a:cxn>
                        <a:cxn ang="0">
                          <a:pos x="5" y="3"/>
                        </a:cxn>
                        <a:cxn ang="0">
                          <a:pos x="6" y="3"/>
                        </a:cxn>
                        <a:cxn ang="0">
                          <a:pos x="8" y="3"/>
                        </a:cxn>
                        <a:cxn ang="0">
                          <a:pos x="10" y="3"/>
                        </a:cxn>
                        <a:cxn ang="0">
                          <a:pos x="18" y="1"/>
                        </a:cxn>
                        <a:cxn ang="0">
                          <a:pos x="20" y="0"/>
                        </a:cxn>
                        <a:cxn ang="0">
                          <a:pos x="23" y="1"/>
                        </a:cxn>
                        <a:cxn ang="0">
                          <a:pos x="24" y="2"/>
                        </a:cxn>
                        <a:cxn ang="0">
                          <a:pos x="32" y="4"/>
                        </a:cxn>
                        <a:cxn ang="0">
                          <a:pos x="34" y="5"/>
                        </a:cxn>
                        <a:cxn ang="0">
                          <a:pos x="38" y="5"/>
                        </a:cxn>
                        <a:cxn ang="0">
                          <a:pos x="39" y="6"/>
                        </a:cxn>
                        <a:cxn ang="0">
                          <a:pos x="40" y="7"/>
                        </a:cxn>
                        <a:cxn ang="0">
                          <a:pos x="46" y="10"/>
                        </a:cxn>
                        <a:cxn ang="0">
                          <a:pos x="49" y="11"/>
                        </a:cxn>
                        <a:cxn ang="0">
                          <a:pos x="52" y="15"/>
                        </a:cxn>
                        <a:cxn ang="0">
                          <a:pos x="53" y="15"/>
                        </a:cxn>
                        <a:cxn ang="0">
                          <a:pos x="63" y="15"/>
                        </a:cxn>
                        <a:cxn ang="0">
                          <a:pos x="57" y="25"/>
                        </a:cxn>
                      </a:cxnLst>
                      <a:rect l="0" t="0" r="r" b="b"/>
                      <a:pathLst>
                        <a:path w="64" h="26">
                          <a:moveTo>
                            <a:pt x="57" y="25"/>
                          </a:moveTo>
                          <a:lnTo>
                            <a:pt x="53" y="24"/>
                          </a:lnTo>
                          <a:lnTo>
                            <a:pt x="51" y="23"/>
                          </a:lnTo>
                          <a:lnTo>
                            <a:pt x="48" y="22"/>
                          </a:lnTo>
                          <a:lnTo>
                            <a:pt x="43" y="23"/>
                          </a:lnTo>
                          <a:lnTo>
                            <a:pt x="38" y="23"/>
                          </a:lnTo>
                          <a:lnTo>
                            <a:pt x="37" y="22"/>
                          </a:lnTo>
                          <a:lnTo>
                            <a:pt x="34" y="21"/>
                          </a:lnTo>
                          <a:lnTo>
                            <a:pt x="32" y="21"/>
                          </a:lnTo>
                          <a:lnTo>
                            <a:pt x="29" y="19"/>
                          </a:lnTo>
                          <a:lnTo>
                            <a:pt x="27" y="18"/>
                          </a:lnTo>
                          <a:lnTo>
                            <a:pt x="24" y="16"/>
                          </a:lnTo>
                          <a:lnTo>
                            <a:pt x="20" y="17"/>
                          </a:lnTo>
                          <a:lnTo>
                            <a:pt x="18" y="17"/>
                          </a:lnTo>
                          <a:lnTo>
                            <a:pt x="17" y="17"/>
                          </a:lnTo>
                          <a:lnTo>
                            <a:pt x="15" y="16"/>
                          </a:lnTo>
                          <a:lnTo>
                            <a:pt x="15" y="15"/>
                          </a:lnTo>
                          <a:lnTo>
                            <a:pt x="17" y="13"/>
                          </a:lnTo>
                          <a:lnTo>
                            <a:pt x="18" y="13"/>
                          </a:lnTo>
                          <a:lnTo>
                            <a:pt x="21" y="13"/>
                          </a:lnTo>
                          <a:lnTo>
                            <a:pt x="24" y="11"/>
                          </a:lnTo>
                          <a:lnTo>
                            <a:pt x="21" y="9"/>
                          </a:lnTo>
                          <a:lnTo>
                            <a:pt x="18" y="8"/>
                          </a:lnTo>
                          <a:lnTo>
                            <a:pt x="14" y="8"/>
                          </a:lnTo>
                          <a:lnTo>
                            <a:pt x="11" y="8"/>
                          </a:lnTo>
                          <a:lnTo>
                            <a:pt x="8" y="8"/>
                          </a:lnTo>
                          <a:lnTo>
                            <a:pt x="5" y="8"/>
                          </a:lnTo>
                          <a:lnTo>
                            <a:pt x="4" y="8"/>
                          </a:lnTo>
                          <a:lnTo>
                            <a:pt x="4" y="7"/>
                          </a:lnTo>
                          <a:lnTo>
                            <a:pt x="2" y="7"/>
                          </a:lnTo>
                          <a:lnTo>
                            <a:pt x="1" y="7"/>
                          </a:lnTo>
                          <a:lnTo>
                            <a:pt x="0" y="6"/>
                          </a:lnTo>
                          <a:lnTo>
                            <a:pt x="1" y="5"/>
                          </a:lnTo>
                          <a:lnTo>
                            <a:pt x="4" y="4"/>
                          </a:lnTo>
                          <a:lnTo>
                            <a:pt x="5" y="3"/>
                          </a:lnTo>
                          <a:lnTo>
                            <a:pt x="6" y="3"/>
                          </a:lnTo>
                          <a:lnTo>
                            <a:pt x="8" y="3"/>
                          </a:lnTo>
                          <a:lnTo>
                            <a:pt x="10" y="3"/>
                          </a:lnTo>
                          <a:lnTo>
                            <a:pt x="18" y="1"/>
                          </a:lnTo>
                          <a:lnTo>
                            <a:pt x="20" y="0"/>
                          </a:lnTo>
                          <a:lnTo>
                            <a:pt x="23" y="1"/>
                          </a:lnTo>
                          <a:lnTo>
                            <a:pt x="24" y="2"/>
                          </a:lnTo>
                          <a:lnTo>
                            <a:pt x="32" y="4"/>
                          </a:lnTo>
                          <a:lnTo>
                            <a:pt x="34" y="5"/>
                          </a:lnTo>
                          <a:lnTo>
                            <a:pt x="38" y="5"/>
                          </a:lnTo>
                          <a:lnTo>
                            <a:pt x="39" y="6"/>
                          </a:lnTo>
                          <a:lnTo>
                            <a:pt x="40" y="7"/>
                          </a:lnTo>
                          <a:lnTo>
                            <a:pt x="46" y="10"/>
                          </a:lnTo>
                          <a:lnTo>
                            <a:pt x="49" y="11"/>
                          </a:lnTo>
                          <a:lnTo>
                            <a:pt x="52" y="15"/>
                          </a:lnTo>
                          <a:lnTo>
                            <a:pt x="53" y="15"/>
                          </a:lnTo>
                          <a:lnTo>
                            <a:pt x="63" y="15"/>
                          </a:lnTo>
                          <a:lnTo>
                            <a:pt x="57" y="25"/>
                          </a:lnTo>
                        </a:path>
                      </a:pathLst>
                    </a:custGeom>
                    <a:solidFill>
                      <a:srgbClr val="FFC08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69" name="Freeform 511"/>
                    <p:cNvSpPr>
                      <a:spLocks/>
                    </p:cNvSpPr>
                    <p:nvPr/>
                  </p:nvSpPr>
                  <p:spPr bwMode="auto">
                    <a:xfrm>
                      <a:off x="4932" y="3676"/>
                      <a:ext cx="6" cy="6"/>
                    </a:xfrm>
                    <a:custGeom>
                      <a:avLst/>
                      <a:gdLst/>
                      <a:ahLst/>
                      <a:cxnLst>
                        <a:cxn ang="0">
                          <a:pos x="0" y="5"/>
                        </a:cxn>
                        <a:cxn ang="0">
                          <a:pos x="0" y="4"/>
                        </a:cxn>
                        <a:cxn ang="0">
                          <a:pos x="1" y="4"/>
                        </a:cxn>
                        <a:cxn ang="0">
                          <a:pos x="2" y="4"/>
                        </a:cxn>
                        <a:cxn ang="0">
                          <a:pos x="3" y="2"/>
                        </a:cxn>
                        <a:cxn ang="0">
                          <a:pos x="3" y="1"/>
                        </a:cxn>
                        <a:cxn ang="0">
                          <a:pos x="5" y="1"/>
                        </a:cxn>
                        <a:cxn ang="0">
                          <a:pos x="5" y="0"/>
                        </a:cxn>
                        <a:cxn ang="0">
                          <a:pos x="5" y="2"/>
                        </a:cxn>
                        <a:cxn ang="0">
                          <a:pos x="4" y="2"/>
                        </a:cxn>
                        <a:cxn ang="0">
                          <a:pos x="3" y="2"/>
                        </a:cxn>
                        <a:cxn ang="0">
                          <a:pos x="2" y="5"/>
                        </a:cxn>
                        <a:cxn ang="0">
                          <a:pos x="0" y="5"/>
                        </a:cxn>
                      </a:cxnLst>
                      <a:rect l="0" t="0" r="r" b="b"/>
                      <a:pathLst>
                        <a:path w="6" h="6">
                          <a:moveTo>
                            <a:pt x="0" y="5"/>
                          </a:moveTo>
                          <a:lnTo>
                            <a:pt x="0" y="4"/>
                          </a:lnTo>
                          <a:lnTo>
                            <a:pt x="1" y="4"/>
                          </a:lnTo>
                          <a:lnTo>
                            <a:pt x="2" y="4"/>
                          </a:lnTo>
                          <a:lnTo>
                            <a:pt x="3" y="2"/>
                          </a:lnTo>
                          <a:lnTo>
                            <a:pt x="3" y="1"/>
                          </a:lnTo>
                          <a:lnTo>
                            <a:pt x="5" y="1"/>
                          </a:lnTo>
                          <a:lnTo>
                            <a:pt x="5" y="0"/>
                          </a:lnTo>
                          <a:lnTo>
                            <a:pt x="5" y="2"/>
                          </a:lnTo>
                          <a:lnTo>
                            <a:pt x="4" y="2"/>
                          </a:lnTo>
                          <a:lnTo>
                            <a:pt x="3" y="2"/>
                          </a:lnTo>
                          <a:lnTo>
                            <a:pt x="2" y="5"/>
                          </a:lnTo>
                          <a:lnTo>
                            <a:pt x="0" y="5"/>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70" name="Freeform 512"/>
                    <p:cNvSpPr>
                      <a:spLocks/>
                    </p:cNvSpPr>
                    <p:nvPr/>
                  </p:nvSpPr>
                  <p:spPr bwMode="auto">
                    <a:xfrm>
                      <a:off x="4917" y="3676"/>
                      <a:ext cx="8" cy="12"/>
                    </a:xfrm>
                    <a:custGeom>
                      <a:avLst/>
                      <a:gdLst/>
                      <a:ahLst/>
                      <a:cxnLst>
                        <a:cxn ang="0">
                          <a:pos x="3" y="11"/>
                        </a:cxn>
                        <a:cxn ang="0">
                          <a:pos x="0" y="0"/>
                        </a:cxn>
                        <a:cxn ang="0">
                          <a:pos x="3" y="0"/>
                        </a:cxn>
                        <a:cxn ang="0">
                          <a:pos x="7" y="0"/>
                        </a:cxn>
                        <a:cxn ang="0">
                          <a:pos x="0" y="0"/>
                        </a:cxn>
                        <a:cxn ang="0">
                          <a:pos x="3" y="11"/>
                        </a:cxn>
                      </a:cxnLst>
                      <a:rect l="0" t="0" r="r" b="b"/>
                      <a:pathLst>
                        <a:path w="8" h="12">
                          <a:moveTo>
                            <a:pt x="3" y="11"/>
                          </a:moveTo>
                          <a:lnTo>
                            <a:pt x="0" y="0"/>
                          </a:lnTo>
                          <a:lnTo>
                            <a:pt x="3" y="0"/>
                          </a:lnTo>
                          <a:lnTo>
                            <a:pt x="7" y="0"/>
                          </a:lnTo>
                          <a:lnTo>
                            <a:pt x="0" y="0"/>
                          </a:lnTo>
                          <a:lnTo>
                            <a:pt x="3" y="11"/>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71" name="Freeform 513"/>
                    <p:cNvSpPr>
                      <a:spLocks/>
                    </p:cNvSpPr>
                    <p:nvPr/>
                  </p:nvSpPr>
                  <p:spPr bwMode="auto">
                    <a:xfrm>
                      <a:off x="4907" y="3666"/>
                      <a:ext cx="1" cy="7"/>
                    </a:xfrm>
                    <a:custGeom>
                      <a:avLst/>
                      <a:gdLst/>
                      <a:ahLst/>
                      <a:cxnLst>
                        <a:cxn ang="0">
                          <a:pos x="0" y="1"/>
                        </a:cxn>
                        <a:cxn ang="0">
                          <a:pos x="0" y="0"/>
                        </a:cxn>
                        <a:cxn ang="0">
                          <a:pos x="0" y="1"/>
                        </a:cxn>
                        <a:cxn ang="0">
                          <a:pos x="0" y="3"/>
                        </a:cxn>
                        <a:cxn ang="0">
                          <a:pos x="0" y="4"/>
                        </a:cxn>
                        <a:cxn ang="0">
                          <a:pos x="0" y="6"/>
                        </a:cxn>
                        <a:cxn ang="0">
                          <a:pos x="0" y="4"/>
                        </a:cxn>
                        <a:cxn ang="0">
                          <a:pos x="0" y="1"/>
                        </a:cxn>
                      </a:cxnLst>
                      <a:rect l="0" t="0" r="r" b="b"/>
                      <a:pathLst>
                        <a:path w="1" h="7">
                          <a:moveTo>
                            <a:pt x="0" y="1"/>
                          </a:moveTo>
                          <a:lnTo>
                            <a:pt x="0" y="0"/>
                          </a:lnTo>
                          <a:lnTo>
                            <a:pt x="0" y="1"/>
                          </a:lnTo>
                          <a:lnTo>
                            <a:pt x="0" y="3"/>
                          </a:lnTo>
                          <a:lnTo>
                            <a:pt x="0" y="4"/>
                          </a:lnTo>
                          <a:lnTo>
                            <a:pt x="0" y="6"/>
                          </a:lnTo>
                          <a:lnTo>
                            <a:pt x="0" y="4"/>
                          </a:lnTo>
                          <a:lnTo>
                            <a:pt x="0" y="1"/>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72" name="Freeform 518"/>
                    <p:cNvSpPr>
                      <a:spLocks/>
                    </p:cNvSpPr>
                    <p:nvPr/>
                  </p:nvSpPr>
                  <p:spPr bwMode="auto">
                    <a:xfrm>
                      <a:off x="4952" y="3687"/>
                      <a:ext cx="7" cy="7"/>
                    </a:xfrm>
                    <a:custGeom>
                      <a:avLst/>
                      <a:gdLst/>
                      <a:ahLst/>
                      <a:cxnLst>
                        <a:cxn ang="0">
                          <a:pos x="0" y="6"/>
                        </a:cxn>
                        <a:cxn ang="0">
                          <a:pos x="4" y="4"/>
                        </a:cxn>
                        <a:cxn ang="0">
                          <a:pos x="6" y="0"/>
                        </a:cxn>
                        <a:cxn ang="0">
                          <a:pos x="0" y="6"/>
                        </a:cxn>
                      </a:cxnLst>
                      <a:rect l="0" t="0" r="r" b="b"/>
                      <a:pathLst>
                        <a:path w="7" h="7">
                          <a:moveTo>
                            <a:pt x="0" y="6"/>
                          </a:moveTo>
                          <a:lnTo>
                            <a:pt x="4" y="4"/>
                          </a:lnTo>
                          <a:lnTo>
                            <a:pt x="6" y="0"/>
                          </a:lnTo>
                          <a:lnTo>
                            <a:pt x="0" y="6"/>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grpSp>
                <p:nvGrpSpPr>
                  <p:cNvPr id="163" name="Group 519"/>
                  <p:cNvGrpSpPr>
                    <a:grpSpLocks/>
                  </p:cNvGrpSpPr>
                  <p:nvPr/>
                </p:nvGrpSpPr>
                <p:grpSpPr bwMode="auto">
                  <a:xfrm>
                    <a:off x="4962" y="3681"/>
                    <a:ext cx="21" cy="28"/>
                    <a:chOff x="4962" y="3681"/>
                    <a:chExt cx="21" cy="28"/>
                  </a:xfrm>
                </p:grpSpPr>
                <p:grpSp>
                  <p:nvGrpSpPr>
                    <p:cNvPr id="164" name="Group 520"/>
                    <p:cNvGrpSpPr>
                      <a:grpSpLocks/>
                    </p:cNvGrpSpPr>
                    <p:nvPr/>
                  </p:nvGrpSpPr>
                  <p:grpSpPr bwMode="auto">
                    <a:xfrm>
                      <a:off x="4962" y="3681"/>
                      <a:ext cx="21" cy="28"/>
                      <a:chOff x="4962" y="3681"/>
                      <a:chExt cx="21" cy="28"/>
                    </a:xfrm>
                  </p:grpSpPr>
                  <p:sp>
                    <p:nvSpPr>
                      <p:cNvPr id="166" name="Freeform 521"/>
                      <p:cNvSpPr>
                        <a:spLocks/>
                      </p:cNvSpPr>
                      <p:nvPr/>
                    </p:nvSpPr>
                    <p:spPr bwMode="auto">
                      <a:xfrm>
                        <a:off x="4967" y="3687"/>
                        <a:ext cx="9" cy="15"/>
                      </a:xfrm>
                      <a:custGeom>
                        <a:avLst/>
                        <a:gdLst/>
                        <a:ahLst/>
                        <a:cxnLst>
                          <a:cxn ang="0">
                            <a:pos x="3" y="1"/>
                          </a:cxn>
                          <a:cxn ang="0">
                            <a:pos x="2" y="3"/>
                          </a:cxn>
                          <a:cxn ang="0">
                            <a:pos x="1" y="4"/>
                          </a:cxn>
                          <a:cxn ang="0">
                            <a:pos x="1" y="7"/>
                          </a:cxn>
                          <a:cxn ang="0">
                            <a:pos x="1" y="8"/>
                          </a:cxn>
                          <a:cxn ang="0">
                            <a:pos x="0" y="10"/>
                          </a:cxn>
                          <a:cxn ang="0">
                            <a:pos x="7" y="13"/>
                          </a:cxn>
                          <a:cxn ang="0">
                            <a:pos x="9" y="0"/>
                          </a:cxn>
                          <a:cxn ang="0">
                            <a:pos x="6" y="1"/>
                          </a:cxn>
                          <a:cxn ang="0">
                            <a:pos x="3" y="1"/>
                          </a:cxn>
                        </a:cxnLst>
                        <a:rect l="0" t="0" r="r" b="b"/>
                        <a:pathLst>
                          <a:path w="10" h="14">
                            <a:moveTo>
                              <a:pt x="3" y="1"/>
                            </a:moveTo>
                            <a:lnTo>
                              <a:pt x="2" y="3"/>
                            </a:lnTo>
                            <a:lnTo>
                              <a:pt x="1" y="4"/>
                            </a:lnTo>
                            <a:lnTo>
                              <a:pt x="1" y="7"/>
                            </a:lnTo>
                            <a:lnTo>
                              <a:pt x="1" y="8"/>
                            </a:lnTo>
                            <a:lnTo>
                              <a:pt x="0" y="10"/>
                            </a:lnTo>
                            <a:lnTo>
                              <a:pt x="7" y="13"/>
                            </a:lnTo>
                            <a:lnTo>
                              <a:pt x="9" y="0"/>
                            </a:lnTo>
                            <a:lnTo>
                              <a:pt x="6" y="1"/>
                            </a:lnTo>
                            <a:lnTo>
                              <a:pt x="3" y="1"/>
                            </a:lnTo>
                          </a:path>
                        </a:pathLst>
                      </a:custGeom>
                      <a:solidFill>
                        <a:srgbClr val="C0C0C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67" name="Freeform 522"/>
                      <p:cNvSpPr>
                        <a:spLocks/>
                      </p:cNvSpPr>
                      <p:nvPr/>
                    </p:nvSpPr>
                    <p:spPr bwMode="auto">
                      <a:xfrm>
                        <a:off x="4962" y="3681"/>
                        <a:ext cx="21" cy="28"/>
                      </a:xfrm>
                      <a:custGeom>
                        <a:avLst/>
                        <a:gdLst/>
                        <a:ahLst/>
                        <a:cxnLst>
                          <a:cxn ang="0">
                            <a:pos x="7" y="1"/>
                          </a:cxn>
                          <a:cxn ang="0">
                            <a:pos x="4" y="6"/>
                          </a:cxn>
                          <a:cxn ang="0">
                            <a:pos x="3" y="10"/>
                          </a:cxn>
                          <a:cxn ang="0">
                            <a:pos x="0" y="14"/>
                          </a:cxn>
                          <a:cxn ang="0">
                            <a:pos x="0" y="17"/>
                          </a:cxn>
                          <a:cxn ang="0">
                            <a:pos x="0" y="20"/>
                          </a:cxn>
                          <a:cxn ang="0">
                            <a:pos x="16" y="27"/>
                          </a:cxn>
                          <a:cxn ang="0">
                            <a:pos x="20" y="0"/>
                          </a:cxn>
                          <a:cxn ang="0">
                            <a:pos x="12" y="1"/>
                          </a:cxn>
                          <a:cxn ang="0">
                            <a:pos x="7" y="1"/>
                          </a:cxn>
                        </a:cxnLst>
                        <a:rect l="0" t="0" r="r" b="b"/>
                        <a:pathLst>
                          <a:path w="21" h="28">
                            <a:moveTo>
                              <a:pt x="7" y="1"/>
                            </a:moveTo>
                            <a:lnTo>
                              <a:pt x="4" y="6"/>
                            </a:lnTo>
                            <a:lnTo>
                              <a:pt x="3" y="10"/>
                            </a:lnTo>
                            <a:lnTo>
                              <a:pt x="0" y="14"/>
                            </a:lnTo>
                            <a:lnTo>
                              <a:pt x="0" y="17"/>
                            </a:lnTo>
                            <a:lnTo>
                              <a:pt x="0" y="20"/>
                            </a:lnTo>
                            <a:lnTo>
                              <a:pt x="16" y="27"/>
                            </a:lnTo>
                            <a:lnTo>
                              <a:pt x="20" y="0"/>
                            </a:lnTo>
                            <a:lnTo>
                              <a:pt x="12" y="1"/>
                            </a:lnTo>
                            <a:lnTo>
                              <a:pt x="7" y="1"/>
                            </a:lnTo>
                          </a:path>
                        </a:pathLst>
                      </a:custGeom>
                      <a:noFill/>
                      <a:ln w="12700" cap="rnd" cmpd="sng">
                        <a:solidFill>
                          <a:srgbClr val="000000"/>
                        </a:solidFill>
                        <a:prstDash val="solid"/>
                        <a:round/>
                        <a:headEnd type="none" w="med" len="med"/>
                        <a:tailEnd type="none" w="med" len="me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sp>
                  <p:nvSpPr>
                    <p:cNvPr id="165" name="Freeform 523"/>
                    <p:cNvSpPr>
                      <a:spLocks/>
                    </p:cNvSpPr>
                    <p:nvPr/>
                  </p:nvSpPr>
                  <p:spPr bwMode="auto">
                    <a:xfrm>
                      <a:off x="4967" y="3687"/>
                      <a:ext cx="7" cy="10"/>
                    </a:xfrm>
                    <a:custGeom>
                      <a:avLst/>
                      <a:gdLst/>
                      <a:ahLst/>
                      <a:cxnLst>
                        <a:cxn ang="0">
                          <a:pos x="2" y="1"/>
                        </a:cxn>
                        <a:cxn ang="0">
                          <a:pos x="1" y="2"/>
                        </a:cxn>
                        <a:cxn ang="0">
                          <a:pos x="0" y="4"/>
                        </a:cxn>
                        <a:cxn ang="0">
                          <a:pos x="0" y="5"/>
                        </a:cxn>
                        <a:cxn ang="0">
                          <a:pos x="0" y="7"/>
                        </a:cxn>
                        <a:cxn ang="0">
                          <a:pos x="5" y="9"/>
                        </a:cxn>
                        <a:cxn ang="0">
                          <a:pos x="6" y="0"/>
                        </a:cxn>
                        <a:cxn ang="0">
                          <a:pos x="4" y="1"/>
                        </a:cxn>
                        <a:cxn ang="0">
                          <a:pos x="2" y="1"/>
                        </a:cxn>
                      </a:cxnLst>
                      <a:rect l="0" t="0" r="r" b="b"/>
                      <a:pathLst>
                        <a:path w="7" h="10">
                          <a:moveTo>
                            <a:pt x="2" y="1"/>
                          </a:moveTo>
                          <a:lnTo>
                            <a:pt x="1" y="2"/>
                          </a:lnTo>
                          <a:lnTo>
                            <a:pt x="0" y="4"/>
                          </a:lnTo>
                          <a:lnTo>
                            <a:pt x="0" y="5"/>
                          </a:lnTo>
                          <a:lnTo>
                            <a:pt x="0" y="7"/>
                          </a:lnTo>
                          <a:lnTo>
                            <a:pt x="5" y="9"/>
                          </a:lnTo>
                          <a:lnTo>
                            <a:pt x="6" y="0"/>
                          </a:lnTo>
                          <a:lnTo>
                            <a:pt x="4" y="1"/>
                          </a:lnTo>
                          <a:lnTo>
                            <a:pt x="2" y="1"/>
                          </a:lnTo>
                        </a:path>
                      </a:pathLst>
                    </a:custGeom>
                    <a:solidFill>
                      <a:srgbClr val="E0E0E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grpSp>
            <p:grpSp>
              <p:nvGrpSpPr>
                <p:cNvPr id="106" name="Group 524"/>
                <p:cNvGrpSpPr>
                  <a:grpSpLocks/>
                </p:cNvGrpSpPr>
                <p:nvPr/>
              </p:nvGrpSpPr>
              <p:grpSpPr bwMode="auto">
                <a:xfrm>
                  <a:off x="4981" y="3542"/>
                  <a:ext cx="71" cy="80"/>
                  <a:chOff x="4981" y="3542"/>
                  <a:chExt cx="71" cy="80"/>
                </a:xfrm>
              </p:grpSpPr>
              <p:sp>
                <p:nvSpPr>
                  <p:cNvPr id="160" name="Freeform 525"/>
                  <p:cNvSpPr>
                    <a:spLocks/>
                  </p:cNvSpPr>
                  <p:nvPr/>
                </p:nvSpPr>
                <p:spPr bwMode="auto">
                  <a:xfrm>
                    <a:off x="4984" y="3547"/>
                    <a:ext cx="58" cy="66"/>
                  </a:xfrm>
                  <a:custGeom>
                    <a:avLst/>
                    <a:gdLst/>
                    <a:ahLst/>
                    <a:cxnLst>
                      <a:cxn ang="0">
                        <a:pos x="18" y="2"/>
                      </a:cxn>
                      <a:cxn ang="0">
                        <a:pos x="14" y="6"/>
                      </a:cxn>
                      <a:cxn ang="0">
                        <a:pos x="10" y="10"/>
                      </a:cxn>
                      <a:cxn ang="0">
                        <a:pos x="8" y="15"/>
                      </a:cxn>
                      <a:cxn ang="0">
                        <a:pos x="7" y="17"/>
                      </a:cxn>
                      <a:cxn ang="0">
                        <a:pos x="7" y="21"/>
                      </a:cxn>
                      <a:cxn ang="0">
                        <a:pos x="8" y="24"/>
                      </a:cxn>
                      <a:cxn ang="0">
                        <a:pos x="6" y="28"/>
                      </a:cxn>
                      <a:cxn ang="0">
                        <a:pos x="1" y="34"/>
                      </a:cxn>
                      <a:cxn ang="0">
                        <a:pos x="0" y="38"/>
                      </a:cxn>
                      <a:cxn ang="0">
                        <a:pos x="0" y="39"/>
                      </a:cxn>
                      <a:cxn ang="0">
                        <a:pos x="0" y="41"/>
                      </a:cxn>
                      <a:cxn ang="0">
                        <a:pos x="1" y="41"/>
                      </a:cxn>
                      <a:cxn ang="0">
                        <a:pos x="3" y="41"/>
                      </a:cxn>
                      <a:cxn ang="0">
                        <a:pos x="6" y="42"/>
                      </a:cxn>
                      <a:cxn ang="0">
                        <a:pos x="6" y="44"/>
                      </a:cxn>
                      <a:cxn ang="0">
                        <a:pos x="5" y="48"/>
                      </a:cxn>
                      <a:cxn ang="0">
                        <a:pos x="6" y="50"/>
                      </a:cxn>
                      <a:cxn ang="0">
                        <a:pos x="6" y="52"/>
                      </a:cxn>
                      <a:cxn ang="0">
                        <a:pos x="7" y="53"/>
                      </a:cxn>
                      <a:cxn ang="0">
                        <a:pos x="8" y="58"/>
                      </a:cxn>
                      <a:cxn ang="0">
                        <a:pos x="9" y="58"/>
                      </a:cxn>
                      <a:cxn ang="0">
                        <a:pos x="13" y="58"/>
                      </a:cxn>
                      <a:cxn ang="0">
                        <a:pos x="16" y="58"/>
                      </a:cxn>
                      <a:cxn ang="0">
                        <a:pos x="21" y="58"/>
                      </a:cxn>
                      <a:cxn ang="0">
                        <a:pos x="21" y="65"/>
                      </a:cxn>
                      <a:cxn ang="0">
                        <a:pos x="51" y="56"/>
                      </a:cxn>
                      <a:cxn ang="0">
                        <a:pos x="48" y="50"/>
                      </a:cxn>
                      <a:cxn ang="0">
                        <a:pos x="49" y="44"/>
                      </a:cxn>
                      <a:cxn ang="0">
                        <a:pos x="57" y="36"/>
                      </a:cxn>
                      <a:cxn ang="0">
                        <a:pos x="57" y="13"/>
                      </a:cxn>
                      <a:cxn ang="0">
                        <a:pos x="52" y="7"/>
                      </a:cxn>
                      <a:cxn ang="0">
                        <a:pos x="46" y="3"/>
                      </a:cxn>
                      <a:cxn ang="0">
                        <a:pos x="38" y="0"/>
                      </a:cxn>
                      <a:cxn ang="0">
                        <a:pos x="27" y="1"/>
                      </a:cxn>
                      <a:cxn ang="0">
                        <a:pos x="18" y="2"/>
                      </a:cxn>
                    </a:cxnLst>
                    <a:rect l="0" t="0" r="r" b="b"/>
                    <a:pathLst>
                      <a:path w="58" h="66">
                        <a:moveTo>
                          <a:pt x="18" y="2"/>
                        </a:moveTo>
                        <a:lnTo>
                          <a:pt x="14" y="6"/>
                        </a:lnTo>
                        <a:lnTo>
                          <a:pt x="10" y="10"/>
                        </a:lnTo>
                        <a:lnTo>
                          <a:pt x="8" y="15"/>
                        </a:lnTo>
                        <a:lnTo>
                          <a:pt x="7" y="17"/>
                        </a:lnTo>
                        <a:lnTo>
                          <a:pt x="7" y="21"/>
                        </a:lnTo>
                        <a:lnTo>
                          <a:pt x="8" y="24"/>
                        </a:lnTo>
                        <a:lnTo>
                          <a:pt x="6" y="28"/>
                        </a:lnTo>
                        <a:lnTo>
                          <a:pt x="1" y="34"/>
                        </a:lnTo>
                        <a:lnTo>
                          <a:pt x="0" y="38"/>
                        </a:lnTo>
                        <a:lnTo>
                          <a:pt x="0" y="39"/>
                        </a:lnTo>
                        <a:lnTo>
                          <a:pt x="0" y="41"/>
                        </a:lnTo>
                        <a:lnTo>
                          <a:pt x="1" y="41"/>
                        </a:lnTo>
                        <a:lnTo>
                          <a:pt x="3" y="41"/>
                        </a:lnTo>
                        <a:lnTo>
                          <a:pt x="6" y="42"/>
                        </a:lnTo>
                        <a:lnTo>
                          <a:pt x="6" y="44"/>
                        </a:lnTo>
                        <a:lnTo>
                          <a:pt x="5" y="48"/>
                        </a:lnTo>
                        <a:lnTo>
                          <a:pt x="6" y="50"/>
                        </a:lnTo>
                        <a:lnTo>
                          <a:pt x="6" y="52"/>
                        </a:lnTo>
                        <a:lnTo>
                          <a:pt x="7" y="53"/>
                        </a:lnTo>
                        <a:lnTo>
                          <a:pt x="8" y="58"/>
                        </a:lnTo>
                        <a:lnTo>
                          <a:pt x="9" y="58"/>
                        </a:lnTo>
                        <a:lnTo>
                          <a:pt x="13" y="58"/>
                        </a:lnTo>
                        <a:lnTo>
                          <a:pt x="16" y="58"/>
                        </a:lnTo>
                        <a:lnTo>
                          <a:pt x="21" y="58"/>
                        </a:lnTo>
                        <a:lnTo>
                          <a:pt x="21" y="65"/>
                        </a:lnTo>
                        <a:lnTo>
                          <a:pt x="51" y="56"/>
                        </a:lnTo>
                        <a:lnTo>
                          <a:pt x="48" y="50"/>
                        </a:lnTo>
                        <a:lnTo>
                          <a:pt x="49" y="44"/>
                        </a:lnTo>
                        <a:lnTo>
                          <a:pt x="57" y="36"/>
                        </a:lnTo>
                        <a:lnTo>
                          <a:pt x="57" y="13"/>
                        </a:lnTo>
                        <a:lnTo>
                          <a:pt x="52" y="7"/>
                        </a:lnTo>
                        <a:lnTo>
                          <a:pt x="46" y="3"/>
                        </a:lnTo>
                        <a:lnTo>
                          <a:pt x="38" y="0"/>
                        </a:lnTo>
                        <a:lnTo>
                          <a:pt x="27" y="1"/>
                        </a:lnTo>
                        <a:lnTo>
                          <a:pt x="18" y="2"/>
                        </a:lnTo>
                      </a:path>
                    </a:pathLst>
                  </a:custGeom>
                  <a:solidFill>
                    <a:srgbClr val="FFC08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61" name="Freeform 526"/>
                  <p:cNvSpPr>
                    <a:spLocks/>
                  </p:cNvSpPr>
                  <p:nvPr/>
                </p:nvSpPr>
                <p:spPr bwMode="auto">
                  <a:xfrm>
                    <a:off x="4981" y="3542"/>
                    <a:ext cx="71" cy="80"/>
                  </a:xfrm>
                  <a:custGeom>
                    <a:avLst/>
                    <a:gdLst/>
                    <a:ahLst/>
                    <a:cxnLst>
                      <a:cxn ang="0">
                        <a:pos x="23" y="3"/>
                      </a:cxn>
                      <a:cxn ang="0">
                        <a:pos x="16" y="8"/>
                      </a:cxn>
                      <a:cxn ang="0">
                        <a:pos x="14" y="12"/>
                      </a:cxn>
                      <a:cxn ang="0">
                        <a:pos x="11" y="19"/>
                      </a:cxn>
                      <a:cxn ang="0">
                        <a:pos x="8" y="22"/>
                      </a:cxn>
                      <a:cxn ang="0">
                        <a:pos x="8" y="26"/>
                      </a:cxn>
                      <a:cxn ang="0">
                        <a:pos x="11" y="29"/>
                      </a:cxn>
                      <a:cxn ang="0">
                        <a:pos x="7" y="33"/>
                      </a:cxn>
                      <a:cxn ang="0">
                        <a:pos x="3" y="42"/>
                      </a:cxn>
                      <a:cxn ang="0">
                        <a:pos x="0" y="46"/>
                      </a:cxn>
                      <a:cxn ang="0">
                        <a:pos x="0" y="47"/>
                      </a:cxn>
                      <a:cxn ang="0">
                        <a:pos x="0" y="50"/>
                      </a:cxn>
                      <a:cxn ang="0">
                        <a:pos x="3" y="50"/>
                      </a:cxn>
                      <a:cxn ang="0">
                        <a:pos x="5" y="50"/>
                      </a:cxn>
                      <a:cxn ang="0">
                        <a:pos x="7" y="50"/>
                      </a:cxn>
                      <a:cxn ang="0">
                        <a:pos x="7" y="53"/>
                      </a:cxn>
                      <a:cxn ang="0">
                        <a:pos x="5" y="57"/>
                      </a:cxn>
                      <a:cxn ang="0">
                        <a:pos x="8" y="60"/>
                      </a:cxn>
                      <a:cxn ang="0">
                        <a:pos x="7" y="62"/>
                      </a:cxn>
                      <a:cxn ang="0">
                        <a:pos x="8" y="64"/>
                      </a:cxn>
                      <a:cxn ang="0">
                        <a:pos x="11" y="69"/>
                      </a:cxn>
                      <a:cxn ang="0">
                        <a:pos x="12" y="71"/>
                      </a:cxn>
                      <a:cxn ang="0">
                        <a:pos x="15" y="71"/>
                      </a:cxn>
                      <a:cxn ang="0">
                        <a:pos x="21" y="71"/>
                      </a:cxn>
                      <a:cxn ang="0">
                        <a:pos x="25" y="69"/>
                      </a:cxn>
                      <a:cxn ang="0">
                        <a:pos x="25" y="79"/>
                      </a:cxn>
                      <a:cxn ang="0">
                        <a:pos x="62" y="67"/>
                      </a:cxn>
                      <a:cxn ang="0">
                        <a:pos x="59" y="60"/>
                      </a:cxn>
                      <a:cxn ang="0">
                        <a:pos x="59" y="54"/>
                      </a:cxn>
                      <a:cxn ang="0">
                        <a:pos x="70" y="44"/>
                      </a:cxn>
                      <a:cxn ang="0">
                        <a:pos x="70" y="15"/>
                      </a:cxn>
                      <a:cxn ang="0">
                        <a:pos x="63" y="8"/>
                      </a:cxn>
                      <a:cxn ang="0">
                        <a:pos x="55" y="4"/>
                      </a:cxn>
                      <a:cxn ang="0">
                        <a:pos x="45" y="0"/>
                      </a:cxn>
                      <a:cxn ang="0">
                        <a:pos x="34" y="3"/>
                      </a:cxn>
                      <a:cxn ang="0">
                        <a:pos x="23" y="3"/>
                      </a:cxn>
                    </a:cxnLst>
                    <a:rect l="0" t="0" r="r" b="b"/>
                    <a:pathLst>
                      <a:path w="71" h="80">
                        <a:moveTo>
                          <a:pt x="23" y="3"/>
                        </a:moveTo>
                        <a:lnTo>
                          <a:pt x="16" y="8"/>
                        </a:lnTo>
                        <a:lnTo>
                          <a:pt x="14" y="12"/>
                        </a:lnTo>
                        <a:lnTo>
                          <a:pt x="11" y="19"/>
                        </a:lnTo>
                        <a:lnTo>
                          <a:pt x="8" y="22"/>
                        </a:lnTo>
                        <a:lnTo>
                          <a:pt x="8" y="26"/>
                        </a:lnTo>
                        <a:lnTo>
                          <a:pt x="11" y="29"/>
                        </a:lnTo>
                        <a:lnTo>
                          <a:pt x="7" y="33"/>
                        </a:lnTo>
                        <a:lnTo>
                          <a:pt x="3" y="42"/>
                        </a:lnTo>
                        <a:lnTo>
                          <a:pt x="0" y="46"/>
                        </a:lnTo>
                        <a:lnTo>
                          <a:pt x="0" y="47"/>
                        </a:lnTo>
                        <a:lnTo>
                          <a:pt x="0" y="50"/>
                        </a:lnTo>
                        <a:lnTo>
                          <a:pt x="3" y="50"/>
                        </a:lnTo>
                        <a:lnTo>
                          <a:pt x="5" y="50"/>
                        </a:lnTo>
                        <a:lnTo>
                          <a:pt x="7" y="50"/>
                        </a:lnTo>
                        <a:lnTo>
                          <a:pt x="7" y="53"/>
                        </a:lnTo>
                        <a:lnTo>
                          <a:pt x="5" y="57"/>
                        </a:lnTo>
                        <a:lnTo>
                          <a:pt x="8" y="60"/>
                        </a:lnTo>
                        <a:lnTo>
                          <a:pt x="7" y="62"/>
                        </a:lnTo>
                        <a:lnTo>
                          <a:pt x="8" y="64"/>
                        </a:lnTo>
                        <a:lnTo>
                          <a:pt x="11" y="69"/>
                        </a:lnTo>
                        <a:lnTo>
                          <a:pt x="12" y="71"/>
                        </a:lnTo>
                        <a:lnTo>
                          <a:pt x="15" y="71"/>
                        </a:lnTo>
                        <a:lnTo>
                          <a:pt x="21" y="71"/>
                        </a:lnTo>
                        <a:lnTo>
                          <a:pt x="25" y="69"/>
                        </a:lnTo>
                        <a:lnTo>
                          <a:pt x="25" y="79"/>
                        </a:lnTo>
                        <a:lnTo>
                          <a:pt x="62" y="67"/>
                        </a:lnTo>
                        <a:lnTo>
                          <a:pt x="59" y="60"/>
                        </a:lnTo>
                        <a:lnTo>
                          <a:pt x="59" y="54"/>
                        </a:lnTo>
                        <a:lnTo>
                          <a:pt x="70" y="44"/>
                        </a:lnTo>
                        <a:lnTo>
                          <a:pt x="70" y="15"/>
                        </a:lnTo>
                        <a:lnTo>
                          <a:pt x="63" y="8"/>
                        </a:lnTo>
                        <a:lnTo>
                          <a:pt x="55" y="4"/>
                        </a:lnTo>
                        <a:lnTo>
                          <a:pt x="45" y="0"/>
                        </a:lnTo>
                        <a:lnTo>
                          <a:pt x="34" y="3"/>
                        </a:lnTo>
                        <a:lnTo>
                          <a:pt x="23" y="3"/>
                        </a:lnTo>
                      </a:path>
                    </a:pathLst>
                  </a:custGeom>
                  <a:noFill/>
                  <a:ln w="12700" cap="rnd" cmpd="sng">
                    <a:solidFill>
                      <a:srgbClr val="402000"/>
                    </a:solidFill>
                    <a:prstDash val="solid"/>
                    <a:round/>
                    <a:headEnd type="none" w="med" len="med"/>
                    <a:tailEnd type="none" w="med" len="me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sp>
              <p:nvSpPr>
                <p:cNvPr id="107" name="Freeform 527"/>
                <p:cNvSpPr>
                  <a:spLocks/>
                </p:cNvSpPr>
                <p:nvPr/>
              </p:nvSpPr>
              <p:spPr bwMode="auto">
                <a:xfrm>
                  <a:off x="4981" y="3592"/>
                  <a:ext cx="6" cy="1"/>
                </a:xfrm>
                <a:custGeom>
                  <a:avLst/>
                  <a:gdLst/>
                  <a:ahLst/>
                  <a:cxnLst>
                    <a:cxn ang="0">
                      <a:pos x="5" y="0"/>
                    </a:cxn>
                    <a:cxn ang="0">
                      <a:pos x="3" y="0"/>
                    </a:cxn>
                    <a:cxn ang="0">
                      <a:pos x="2" y="0"/>
                    </a:cxn>
                    <a:cxn ang="0">
                      <a:pos x="0" y="0"/>
                    </a:cxn>
                    <a:cxn ang="0">
                      <a:pos x="2" y="0"/>
                    </a:cxn>
                    <a:cxn ang="0">
                      <a:pos x="5" y="0"/>
                    </a:cxn>
                  </a:cxnLst>
                  <a:rect l="0" t="0" r="r" b="b"/>
                  <a:pathLst>
                    <a:path w="6" h="1">
                      <a:moveTo>
                        <a:pt x="5" y="0"/>
                      </a:moveTo>
                      <a:lnTo>
                        <a:pt x="3" y="0"/>
                      </a:lnTo>
                      <a:lnTo>
                        <a:pt x="2" y="0"/>
                      </a:lnTo>
                      <a:lnTo>
                        <a:pt x="0" y="0"/>
                      </a:lnTo>
                      <a:lnTo>
                        <a:pt x="2" y="0"/>
                      </a:lnTo>
                      <a:lnTo>
                        <a:pt x="5" y="0"/>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08" name="Freeform 528"/>
                <p:cNvSpPr>
                  <a:spLocks/>
                </p:cNvSpPr>
                <p:nvPr/>
              </p:nvSpPr>
              <p:spPr bwMode="auto">
                <a:xfrm>
                  <a:off x="4982" y="3582"/>
                  <a:ext cx="11" cy="8"/>
                </a:xfrm>
                <a:custGeom>
                  <a:avLst/>
                  <a:gdLst/>
                  <a:ahLst/>
                  <a:cxnLst>
                    <a:cxn ang="0">
                      <a:pos x="10" y="7"/>
                    </a:cxn>
                    <a:cxn ang="0">
                      <a:pos x="0" y="5"/>
                    </a:cxn>
                    <a:cxn ang="0">
                      <a:pos x="0" y="2"/>
                    </a:cxn>
                    <a:cxn ang="0">
                      <a:pos x="0" y="0"/>
                    </a:cxn>
                    <a:cxn ang="0">
                      <a:pos x="0" y="2"/>
                    </a:cxn>
                    <a:cxn ang="0">
                      <a:pos x="0" y="5"/>
                    </a:cxn>
                    <a:cxn ang="0">
                      <a:pos x="10" y="7"/>
                    </a:cxn>
                  </a:cxnLst>
                  <a:rect l="0" t="0" r="r" b="b"/>
                  <a:pathLst>
                    <a:path w="11" h="8">
                      <a:moveTo>
                        <a:pt x="10" y="7"/>
                      </a:moveTo>
                      <a:lnTo>
                        <a:pt x="0" y="5"/>
                      </a:lnTo>
                      <a:lnTo>
                        <a:pt x="0" y="2"/>
                      </a:lnTo>
                      <a:lnTo>
                        <a:pt x="0" y="0"/>
                      </a:lnTo>
                      <a:lnTo>
                        <a:pt x="0" y="2"/>
                      </a:lnTo>
                      <a:lnTo>
                        <a:pt x="0" y="5"/>
                      </a:lnTo>
                      <a:lnTo>
                        <a:pt x="10" y="7"/>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09" name="Freeform 529"/>
                <p:cNvSpPr>
                  <a:spLocks/>
                </p:cNvSpPr>
                <p:nvPr/>
              </p:nvSpPr>
              <p:spPr bwMode="auto">
                <a:xfrm>
                  <a:off x="4984" y="3576"/>
                  <a:ext cx="11" cy="7"/>
                </a:xfrm>
                <a:custGeom>
                  <a:avLst/>
                  <a:gdLst/>
                  <a:ahLst/>
                  <a:cxnLst>
                    <a:cxn ang="0">
                      <a:pos x="0" y="6"/>
                    </a:cxn>
                    <a:cxn ang="0">
                      <a:pos x="10" y="3"/>
                    </a:cxn>
                    <a:cxn ang="0">
                      <a:pos x="10" y="0"/>
                    </a:cxn>
                    <a:cxn ang="0">
                      <a:pos x="10" y="1"/>
                    </a:cxn>
                    <a:cxn ang="0">
                      <a:pos x="0" y="6"/>
                    </a:cxn>
                  </a:cxnLst>
                  <a:rect l="0" t="0" r="r" b="b"/>
                  <a:pathLst>
                    <a:path w="11" h="7">
                      <a:moveTo>
                        <a:pt x="0" y="6"/>
                      </a:moveTo>
                      <a:lnTo>
                        <a:pt x="10" y="3"/>
                      </a:lnTo>
                      <a:lnTo>
                        <a:pt x="10" y="0"/>
                      </a:lnTo>
                      <a:lnTo>
                        <a:pt x="10" y="1"/>
                      </a:lnTo>
                      <a:lnTo>
                        <a:pt x="0" y="6"/>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10" name="Freeform 530"/>
                <p:cNvSpPr>
                  <a:spLocks/>
                </p:cNvSpPr>
                <p:nvPr/>
              </p:nvSpPr>
              <p:spPr bwMode="auto">
                <a:xfrm>
                  <a:off x="4992" y="3568"/>
                  <a:ext cx="4" cy="7"/>
                </a:xfrm>
                <a:custGeom>
                  <a:avLst/>
                  <a:gdLst/>
                  <a:ahLst/>
                  <a:cxnLst>
                    <a:cxn ang="0">
                      <a:pos x="4" y="6"/>
                    </a:cxn>
                    <a:cxn ang="0">
                      <a:pos x="3" y="1"/>
                    </a:cxn>
                    <a:cxn ang="0">
                      <a:pos x="4" y="0"/>
                    </a:cxn>
                    <a:cxn ang="0">
                      <a:pos x="3" y="1"/>
                    </a:cxn>
                    <a:cxn ang="0">
                      <a:pos x="1" y="1"/>
                    </a:cxn>
                    <a:cxn ang="0">
                      <a:pos x="0" y="3"/>
                    </a:cxn>
                    <a:cxn ang="0">
                      <a:pos x="1" y="4"/>
                    </a:cxn>
                    <a:cxn ang="0">
                      <a:pos x="4" y="6"/>
                    </a:cxn>
                  </a:cxnLst>
                  <a:rect l="0" t="0" r="r" b="b"/>
                  <a:pathLst>
                    <a:path w="5" h="7">
                      <a:moveTo>
                        <a:pt x="4" y="6"/>
                      </a:moveTo>
                      <a:lnTo>
                        <a:pt x="3" y="1"/>
                      </a:lnTo>
                      <a:lnTo>
                        <a:pt x="4" y="0"/>
                      </a:lnTo>
                      <a:lnTo>
                        <a:pt x="3" y="1"/>
                      </a:lnTo>
                      <a:lnTo>
                        <a:pt x="1" y="1"/>
                      </a:lnTo>
                      <a:lnTo>
                        <a:pt x="0" y="3"/>
                      </a:lnTo>
                      <a:lnTo>
                        <a:pt x="1" y="4"/>
                      </a:lnTo>
                      <a:lnTo>
                        <a:pt x="4" y="6"/>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11" name="Freeform 531"/>
                <p:cNvSpPr>
                  <a:spLocks/>
                </p:cNvSpPr>
                <p:nvPr/>
              </p:nvSpPr>
              <p:spPr bwMode="auto">
                <a:xfrm>
                  <a:off x="4994" y="3562"/>
                  <a:ext cx="3" cy="6"/>
                </a:xfrm>
                <a:custGeom>
                  <a:avLst/>
                  <a:gdLst/>
                  <a:ahLst/>
                  <a:cxnLst>
                    <a:cxn ang="0">
                      <a:pos x="0" y="2"/>
                    </a:cxn>
                    <a:cxn ang="0">
                      <a:pos x="0" y="1"/>
                    </a:cxn>
                    <a:cxn ang="0">
                      <a:pos x="0" y="0"/>
                    </a:cxn>
                    <a:cxn ang="0">
                      <a:pos x="0" y="1"/>
                    </a:cxn>
                    <a:cxn ang="0">
                      <a:pos x="1" y="2"/>
                    </a:cxn>
                    <a:cxn ang="0">
                      <a:pos x="2" y="2"/>
                    </a:cxn>
                    <a:cxn ang="0">
                      <a:pos x="1" y="2"/>
                    </a:cxn>
                    <a:cxn ang="0">
                      <a:pos x="1" y="4"/>
                    </a:cxn>
                    <a:cxn ang="0">
                      <a:pos x="1" y="5"/>
                    </a:cxn>
                    <a:cxn ang="0">
                      <a:pos x="1" y="4"/>
                    </a:cxn>
                    <a:cxn ang="0">
                      <a:pos x="1" y="5"/>
                    </a:cxn>
                    <a:cxn ang="0">
                      <a:pos x="0" y="2"/>
                    </a:cxn>
                  </a:cxnLst>
                  <a:rect l="0" t="0" r="r" b="b"/>
                  <a:pathLst>
                    <a:path w="3" h="6">
                      <a:moveTo>
                        <a:pt x="0" y="2"/>
                      </a:moveTo>
                      <a:lnTo>
                        <a:pt x="0" y="1"/>
                      </a:lnTo>
                      <a:lnTo>
                        <a:pt x="0" y="0"/>
                      </a:lnTo>
                      <a:lnTo>
                        <a:pt x="0" y="1"/>
                      </a:lnTo>
                      <a:lnTo>
                        <a:pt x="1" y="2"/>
                      </a:lnTo>
                      <a:lnTo>
                        <a:pt x="2" y="2"/>
                      </a:lnTo>
                      <a:lnTo>
                        <a:pt x="1" y="2"/>
                      </a:lnTo>
                      <a:lnTo>
                        <a:pt x="1" y="4"/>
                      </a:lnTo>
                      <a:lnTo>
                        <a:pt x="1" y="5"/>
                      </a:lnTo>
                      <a:lnTo>
                        <a:pt x="1" y="4"/>
                      </a:lnTo>
                      <a:lnTo>
                        <a:pt x="1" y="5"/>
                      </a:lnTo>
                      <a:lnTo>
                        <a:pt x="0" y="2"/>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12" name="Freeform 532"/>
                <p:cNvSpPr>
                  <a:spLocks/>
                </p:cNvSpPr>
                <p:nvPr/>
              </p:nvSpPr>
              <p:spPr bwMode="auto">
                <a:xfrm>
                  <a:off x="5018" y="3574"/>
                  <a:ext cx="4" cy="4"/>
                </a:xfrm>
                <a:custGeom>
                  <a:avLst/>
                  <a:gdLst/>
                  <a:ahLst/>
                  <a:cxnLst>
                    <a:cxn ang="0">
                      <a:pos x="4" y="1"/>
                    </a:cxn>
                    <a:cxn ang="0">
                      <a:pos x="3" y="0"/>
                    </a:cxn>
                    <a:cxn ang="0">
                      <a:pos x="2" y="0"/>
                    </a:cxn>
                    <a:cxn ang="0">
                      <a:pos x="1" y="1"/>
                    </a:cxn>
                    <a:cxn ang="0">
                      <a:pos x="0" y="1"/>
                    </a:cxn>
                    <a:cxn ang="0">
                      <a:pos x="1" y="2"/>
                    </a:cxn>
                    <a:cxn ang="0">
                      <a:pos x="2" y="2"/>
                    </a:cxn>
                    <a:cxn ang="0">
                      <a:pos x="2" y="1"/>
                    </a:cxn>
                    <a:cxn ang="0">
                      <a:pos x="4" y="1"/>
                    </a:cxn>
                    <a:cxn ang="0">
                      <a:pos x="3" y="2"/>
                    </a:cxn>
                    <a:cxn ang="0">
                      <a:pos x="2" y="2"/>
                    </a:cxn>
                    <a:cxn ang="0">
                      <a:pos x="2" y="3"/>
                    </a:cxn>
                    <a:cxn ang="0">
                      <a:pos x="3" y="3"/>
                    </a:cxn>
                    <a:cxn ang="0">
                      <a:pos x="2" y="3"/>
                    </a:cxn>
                    <a:cxn ang="0">
                      <a:pos x="0" y="2"/>
                    </a:cxn>
                    <a:cxn ang="0">
                      <a:pos x="0" y="1"/>
                    </a:cxn>
                    <a:cxn ang="0">
                      <a:pos x="2" y="0"/>
                    </a:cxn>
                    <a:cxn ang="0">
                      <a:pos x="4" y="0"/>
                    </a:cxn>
                    <a:cxn ang="0">
                      <a:pos x="4" y="1"/>
                    </a:cxn>
                  </a:cxnLst>
                  <a:rect l="0" t="0" r="r" b="b"/>
                  <a:pathLst>
                    <a:path w="5" h="4">
                      <a:moveTo>
                        <a:pt x="4" y="1"/>
                      </a:moveTo>
                      <a:lnTo>
                        <a:pt x="3" y="0"/>
                      </a:lnTo>
                      <a:lnTo>
                        <a:pt x="2" y="0"/>
                      </a:lnTo>
                      <a:lnTo>
                        <a:pt x="1" y="1"/>
                      </a:lnTo>
                      <a:lnTo>
                        <a:pt x="0" y="1"/>
                      </a:lnTo>
                      <a:lnTo>
                        <a:pt x="1" y="2"/>
                      </a:lnTo>
                      <a:lnTo>
                        <a:pt x="2" y="2"/>
                      </a:lnTo>
                      <a:lnTo>
                        <a:pt x="2" y="1"/>
                      </a:lnTo>
                      <a:lnTo>
                        <a:pt x="4" y="1"/>
                      </a:lnTo>
                      <a:lnTo>
                        <a:pt x="3" y="2"/>
                      </a:lnTo>
                      <a:lnTo>
                        <a:pt x="2" y="2"/>
                      </a:lnTo>
                      <a:lnTo>
                        <a:pt x="2" y="3"/>
                      </a:lnTo>
                      <a:lnTo>
                        <a:pt x="3" y="3"/>
                      </a:lnTo>
                      <a:lnTo>
                        <a:pt x="2" y="3"/>
                      </a:lnTo>
                      <a:lnTo>
                        <a:pt x="0" y="2"/>
                      </a:lnTo>
                      <a:lnTo>
                        <a:pt x="0" y="1"/>
                      </a:lnTo>
                      <a:lnTo>
                        <a:pt x="2" y="0"/>
                      </a:lnTo>
                      <a:lnTo>
                        <a:pt x="4" y="0"/>
                      </a:lnTo>
                      <a:lnTo>
                        <a:pt x="4" y="1"/>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13" name="Freeform 533"/>
                <p:cNvSpPr>
                  <a:spLocks/>
                </p:cNvSpPr>
                <p:nvPr/>
              </p:nvSpPr>
              <p:spPr bwMode="auto">
                <a:xfrm>
                  <a:off x="5021" y="3572"/>
                  <a:ext cx="1" cy="11"/>
                </a:xfrm>
                <a:custGeom>
                  <a:avLst/>
                  <a:gdLst/>
                  <a:ahLst/>
                  <a:cxnLst>
                    <a:cxn ang="0">
                      <a:pos x="0" y="3"/>
                    </a:cxn>
                    <a:cxn ang="0">
                      <a:pos x="0" y="1"/>
                    </a:cxn>
                    <a:cxn ang="0">
                      <a:pos x="0" y="3"/>
                    </a:cxn>
                    <a:cxn ang="0">
                      <a:pos x="0" y="5"/>
                    </a:cxn>
                    <a:cxn ang="0">
                      <a:pos x="0" y="7"/>
                    </a:cxn>
                    <a:cxn ang="0">
                      <a:pos x="0" y="8"/>
                    </a:cxn>
                    <a:cxn ang="0">
                      <a:pos x="0" y="9"/>
                    </a:cxn>
                    <a:cxn ang="0">
                      <a:pos x="0" y="10"/>
                    </a:cxn>
                    <a:cxn ang="0">
                      <a:pos x="0" y="9"/>
                    </a:cxn>
                    <a:cxn ang="0">
                      <a:pos x="0" y="6"/>
                    </a:cxn>
                    <a:cxn ang="0">
                      <a:pos x="0" y="5"/>
                    </a:cxn>
                    <a:cxn ang="0">
                      <a:pos x="0" y="3"/>
                    </a:cxn>
                    <a:cxn ang="0">
                      <a:pos x="0" y="1"/>
                    </a:cxn>
                    <a:cxn ang="0">
                      <a:pos x="0" y="0"/>
                    </a:cxn>
                    <a:cxn ang="0">
                      <a:pos x="0" y="1"/>
                    </a:cxn>
                    <a:cxn ang="0">
                      <a:pos x="0" y="3"/>
                    </a:cxn>
                  </a:cxnLst>
                  <a:rect l="0" t="0" r="r" b="b"/>
                  <a:pathLst>
                    <a:path w="1" h="11">
                      <a:moveTo>
                        <a:pt x="0" y="3"/>
                      </a:moveTo>
                      <a:lnTo>
                        <a:pt x="0" y="1"/>
                      </a:lnTo>
                      <a:lnTo>
                        <a:pt x="0" y="3"/>
                      </a:lnTo>
                      <a:lnTo>
                        <a:pt x="0" y="5"/>
                      </a:lnTo>
                      <a:lnTo>
                        <a:pt x="0" y="7"/>
                      </a:lnTo>
                      <a:lnTo>
                        <a:pt x="0" y="8"/>
                      </a:lnTo>
                      <a:lnTo>
                        <a:pt x="0" y="9"/>
                      </a:lnTo>
                      <a:lnTo>
                        <a:pt x="0" y="10"/>
                      </a:lnTo>
                      <a:lnTo>
                        <a:pt x="0" y="9"/>
                      </a:lnTo>
                      <a:lnTo>
                        <a:pt x="0" y="6"/>
                      </a:lnTo>
                      <a:lnTo>
                        <a:pt x="0" y="5"/>
                      </a:lnTo>
                      <a:lnTo>
                        <a:pt x="0" y="3"/>
                      </a:lnTo>
                      <a:lnTo>
                        <a:pt x="0" y="1"/>
                      </a:lnTo>
                      <a:lnTo>
                        <a:pt x="0" y="0"/>
                      </a:lnTo>
                      <a:lnTo>
                        <a:pt x="0" y="1"/>
                      </a:lnTo>
                      <a:lnTo>
                        <a:pt x="0" y="3"/>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14" name="Freeform 534"/>
                <p:cNvSpPr>
                  <a:spLocks/>
                </p:cNvSpPr>
                <p:nvPr/>
              </p:nvSpPr>
              <p:spPr bwMode="auto">
                <a:xfrm>
                  <a:off x="5014" y="3592"/>
                  <a:ext cx="1" cy="9"/>
                </a:xfrm>
                <a:custGeom>
                  <a:avLst/>
                  <a:gdLst/>
                  <a:ahLst/>
                  <a:cxnLst>
                    <a:cxn ang="0">
                      <a:pos x="0" y="0"/>
                    </a:cxn>
                    <a:cxn ang="0">
                      <a:pos x="0" y="2"/>
                    </a:cxn>
                    <a:cxn ang="0">
                      <a:pos x="0" y="4"/>
                    </a:cxn>
                    <a:cxn ang="0">
                      <a:pos x="0" y="6"/>
                    </a:cxn>
                    <a:cxn ang="0">
                      <a:pos x="0" y="7"/>
                    </a:cxn>
                    <a:cxn ang="0">
                      <a:pos x="0" y="8"/>
                    </a:cxn>
                    <a:cxn ang="0">
                      <a:pos x="0" y="7"/>
                    </a:cxn>
                    <a:cxn ang="0">
                      <a:pos x="0" y="6"/>
                    </a:cxn>
                    <a:cxn ang="0">
                      <a:pos x="0" y="3"/>
                    </a:cxn>
                    <a:cxn ang="0">
                      <a:pos x="0" y="0"/>
                    </a:cxn>
                  </a:cxnLst>
                  <a:rect l="0" t="0" r="r" b="b"/>
                  <a:pathLst>
                    <a:path w="1" h="9">
                      <a:moveTo>
                        <a:pt x="0" y="0"/>
                      </a:moveTo>
                      <a:lnTo>
                        <a:pt x="0" y="2"/>
                      </a:lnTo>
                      <a:lnTo>
                        <a:pt x="0" y="4"/>
                      </a:lnTo>
                      <a:lnTo>
                        <a:pt x="0" y="6"/>
                      </a:lnTo>
                      <a:lnTo>
                        <a:pt x="0" y="7"/>
                      </a:lnTo>
                      <a:lnTo>
                        <a:pt x="0" y="8"/>
                      </a:lnTo>
                      <a:lnTo>
                        <a:pt x="0" y="7"/>
                      </a:lnTo>
                      <a:lnTo>
                        <a:pt x="0" y="6"/>
                      </a:lnTo>
                      <a:lnTo>
                        <a:pt x="0" y="3"/>
                      </a:lnTo>
                      <a:lnTo>
                        <a:pt x="0" y="0"/>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15" name="Freeform 535"/>
                <p:cNvSpPr>
                  <a:spLocks/>
                </p:cNvSpPr>
                <p:nvPr/>
              </p:nvSpPr>
              <p:spPr bwMode="auto">
                <a:xfrm>
                  <a:off x="4996" y="3537"/>
                  <a:ext cx="53" cy="53"/>
                </a:xfrm>
                <a:custGeom>
                  <a:avLst/>
                  <a:gdLst/>
                  <a:ahLst/>
                  <a:cxnLst>
                    <a:cxn ang="0">
                      <a:pos x="4" y="15"/>
                    </a:cxn>
                    <a:cxn ang="0">
                      <a:pos x="12" y="13"/>
                    </a:cxn>
                    <a:cxn ang="0">
                      <a:pos x="18" y="14"/>
                    </a:cxn>
                    <a:cxn ang="0">
                      <a:pos x="20" y="18"/>
                    </a:cxn>
                    <a:cxn ang="0">
                      <a:pos x="19" y="23"/>
                    </a:cxn>
                    <a:cxn ang="0">
                      <a:pos x="15" y="23"/>
                    </a:cxn>
                    <a:cxn ang="0">
                      <a:pos x="15" y="29"/>
                    </a:cxn>
                    <a:cxn ang="0">
                      <a:pos x="17" y="31"/>
                    </a:cxn>
                    <a:cxn ang="0">
                      <a:pos x="15" y="35"/>
                    </a:cxn>
                    <a:cxn ang="0">
                      <a:pos x="19" y="35"/>
                    </a:cxn>
                    <a:cxn ang="0">
                      <a:pos x="20" y="30"/>
                    </a:cxn>
                    <a:cxn ang="0">
                      <a:pos x="22" y="29"/>
                    </a:cxn>
                    <a:cxn ang="0">
                      <a:pos x="25" y="29"/>
                    </a:cxn>
                    <a:cxn ang="0">
                      <a:pos x="30" y="29"/>
                    </a:cxn>
                    <a:cxn ang="0">
                      <a:pos x="31" y="32"/>
                    </a:cxn>
                    <a:cxn ang="0">
                      <a:pos x="31" y="37"/>
                    </a:cxn>
                    <a:cxn ang="0">
                      <a:pos x="31" y="40"/>
                    </a:cxn>
                    <a:cxn ang="0">
                      <a:pos x="31" y="43"/>
                    </a:cxn>
                    <a:cxn ang="0">
                      <a:pos x="31" y="45"/>
                    </a:cxn>
                    <a:cxn ang="0">
                      <a:pos x="33" y="48"/>
                    </a:cxn>
                    <a:cxn ang="0">
                      <a:pos x="35" y="49"/>
                    </a:cxn>
                    <a:cxn ang="0">
                      <a:pos x="40" y="52"/>
                    </a:cxn>
                    <a:cxn ang="0">
                      <a:pos x="49" y="43"/>
                    </a:cxn>
                    <a:cxn ang="0">
                      <a:pos x="51" y="37"/>
                    </a:cxn>
                    <a:cxn ang="0">
                      <a:pos x="51" y="24"/>
                    </a:cxn>
                    <a:cxn ang="0">
                      <a:pos x="52" y="17"/>
                    </a:cxn>
                    <a:cxn ang="0">
                      <a:pos x="51" y="9"/>
                    </a:cxn>
                    <a:cxn ang="0">
                      <a:pos x="49" y="4"/>
                    </a:cxn>
                    <a:cxn ang="0">
                      <a:pos x="44" y="2"/>
                    </a:cxn>
                    <a:cxn ang="0">
                      <a:pos x="39" y="1"/>
                    </a:cxn>
                    <a:cxn ang="0">
                      <a:pos x="30" y="0"/>
                    </a:cxn>
                    <a:cxn ang="0">
                      <a:pos x="21" y="0"/>
                    </a:cxn>
                    <a:cxn ang="0">
                      <a:pos x="10" y="2"/>
                    </a:cxn>
                    <a:cxn ang="0">
                      <a:pos x="6" y="4"/>
                    </a:cxn>
                    <a:cxn ang="0">
                      <a:pos x="2" y="8"/>
                    </a:cxn>
                    <a:cxn ang="0">
                      <a:pos x="0" y="11"/>
                    </a:cxn>
                    <a:cxn ang="0">
                      <a:pos x="0" y="13"/>
                    </a:cxn>
                    <a:cxn ang="0">
                      <a:pos x="4" y="15"/>
                    </a:cxn>
                  </a:cxnLst>
                  <a:rect l="0" t="0" r="r" b="b"/>
                  <a:pathLst>
                    <a:path w="53" h="53">
                      <a:moveTo>
                        <a:pt x="4" y="15"/>
                      </a:moveTo>
                      <a:lnTo>
                        <a:pt x="12" y="13"/>
                      </a:lnTo>
                      <a:lnTo>
                        <a:pt x="18" y="14"/>
                      </a:lnTo>
                      <a:lnTo>
                        <a:pt x="20" y="18"/>
                      </a:lnTo>
                      <a:lnTo>
                        <a:pt x="19" y="23"/>
                      </a:lnTo>
                      <a:lnTo>
                        <a:pt x="15" y="23"/>
                      </a:lnTo>
                      <a:lnTo>
                        <a:pt x="15" y="29"/>
                      </a:lnTo>
                      <a:lnTo>
                        <a:pt x="17" y="31"/>
                      </a:lnTo>
                      <a:lnTo>
                        <a:pt x="15" y="35"/>
                      </a:lnTo>
                      <a:lnTo>
                        <a:pt x="19" y="35"/>
                      </a:lnTo>
                      <a:lnTo>
                        <a:pt x="20" y="30"/>
                      </a:lnTo>
                      <a:lnTo>
                        <a:pt x="22" y="29"/>
                      </a:lnTo>
                      <a:lnTo>
                        <a:pt x="25" y="29"/>
                      </a:lnTo>
                      <a:lnTo>
                        <a:pt x="30" y="29"/>
                      </a:lnTo>
                      <a:lnTo>
                        <a:pt x="31" y="32"/>
                      </a:lnTo>
                      <a:lnTo>
                        <a:pt x="31" y="37"/>
                      </a:lnTo>
                      <a:lnTo>
                        <a:pt x="31" y="40"/>
                      </a:lnTo>
                      <a:lnTo>
                        <a:pt x="31" y="43"/>
                      </a:lnTo>
                      <a:lnTo>
                        <a:pt x="31" y="45"/>
                      </a:lnTo>
                      <a:lnTo>
                        <a:pt x="33" y="48"/>
                      </a:lnTo>
                      <a:lnTo>
                        <a:pt x="35" y="49"/>
                      </a:lnTo>
                      <a:lnTo>
                        <a:pt x="40" y="52"/>
                      </a:lnTo>
                      <a:lnTo>
                        <a:pt x="49" y="43"/>
                      </a:lnTo>
                      <a:lnTo>
                        <a:pt x="51" y="37"/>
                      </a:lnTo>
                      <a:lnTo>
                        <a:pt x="51" y="24"/>
                      </a:lnTo>
                      <a:lnTo>
                        <a:pt x="52" y="17"/>
                      </a:lnTo>
                      <a:lnTo>
                        <a:pt x="51" y="9"/>
                      </a:lnTo>
                      <a:lnTo>
                        <a:pt x="49" y="4"/>
                      </a:lnTo>
                      <a:lnTo>
                        <a:pt x="44" y="2"/>
                      </a:lnTo>
                      <a:lnTo>
                        <a:pt x="39" y="1"/>
                      </a:lnTo>
                      <a:lnTo>
                        <a:pt x="30" y="0"/>
                      </a:lnTo>
                      <a:lnTo>
                        <a:pt x="21" y="0"/>
                      </a:lnTo>
                      <a:lnTo>
                        <a:pt x="10" y="2"/>
                      </a:lnTo>
                      <a:lnTo>
                        <a:pt x="6" y="4"/>
                      </a:lnTo>
                      <a:lnTo>
                        <a:pt x="2" y="8"/>
                      </a:lnTo>
                      <a:lnTo>
                        <a:pt x="0" y="11"/>
                      </a:lnTo>
                      <a:lnTo>
                        <a:pt x="0" y="13"/>
                      </a:lnTo>
                      <a:lnTo>
                        <a:pt x="4" y="15"/>
                      </a:lnTo>
                    </a:path>
                  </a:pathLst>
                </a:custGeom>
                <a:solidFill>
                  <a:srgbClr val="603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16" name="Freeform 536"/>
                <p:cNvSpPr>
                  <a:spLocks/>
                </p:cNvSpPr>
                <p:nvPr/>
              </p:nvSpPr>
              <p:spPr bwMode="auto">
                <a:xfrm>
                  <a:off x="4996" y="3538"/>
                  <a:ext cx="51" cy="51"/>
                </a:xfrm>
                <a:custGeom>
                  <a:avLst/>
                  <a:gdLst/>
                  <a:ahLst/>
                  <a:cxnLst>
                    <a:cxn ang="0">
                      <a:pos x="2" y="7"/>
                    </a:cxn>
                    <a:cxn ang="0">
                      <a:pos x="1" y="11"/>
                    </a:cxn>
                    <a:cxn ang="0">
                      <a:pos x="12" y="12"/>
                    </a:cxn>
                    <a:cxn ang="0">
                      <a:pos x="22" y="9"/>
                    </a:cxn>
                    <a:cxn ang="0">
                      <a:pos x="18" y="11"/>
                    </a:cxn>
                    <a:cxn ang="0">
                      <a:pos x="18" y="14"/>
                    </a:cxn>
                    <a:cxn ang="0">
                      <a:pos x="24" y="11"/>
                    </a:cxn>
                    <a:cxn ang="0">
                      <a:pos x="20" y="14"/>
                    </a:cxn>
                    <a:cxn ang="0">
                      <a:pos x="23" y="16"/>
                    </a:cxn>
                    <a:cxn ang="0">
                      <a:pos x="19" y="19"/>
                    </a:cxn>
                    <a:cxn ang="0">
                      <a:pos x="21" y="20"/>
                    </a:cxn>
                    <a:cxn ang="0">
                      <a:pos x="21" y="21"/>
                    </a:cxn>
                    <a:cxn ang="0">
                      <a:pos x="14" y="26"/>
                    </a:cxn>
                    <a:cxn ang="0">
                      <a:pos x="24" y="22"/>
                    </a:cxn>
                    <a:cxn ang="0">
                      <a:pos x="14" y="27"/>
                    </a:cxn>
                    <a:cxn ang="0">
                      <a:pos x="21" y="27"/>
                    </a:cxn>
                    <a:cxn ang="0">
                      <a:pos x="32" y="27"/>
                    </a:cxn>
                    <a:cxn ang="0">
                      <a:pos x="29" y="28"/>
                    </a:cxn>
                    <a:cxn ang="0">
                      <a:pos x="38" y="28"/>
                    </a:cxn>
                    <a:cxn ang="0">
                      <a:pos x="32" y="31"/>
                    </a:cxn>
                    <a:cxn ang="0">
                      <a:pos x="34" y="33"/>
                    </a:cxn>
                    <a:cxn ang="0">
                      <a:pos x="32" y="35"/>
                    </a:cxn>
                    <a:cxn ang="0">
                      <a:pos x="34" y="38"/>
                    </a:cxn>
                    <a:cxn ang="0">
                      <a:pos x="30" y="41"/>
                    </a:cxn>
                    <a:cxn ang="0">
                      <a:pos x="34" y="42"/>
                    </a:cxn>
                    <a:cxn ang="0">
                      <a:pos x="37" y="41"/>
                    </a:cxn>
                    <a:cxn ang="0">
                      <a:pos x="34" y="49"/>
                    </a:cxn>
                    <a:cxn ang="0">
                      <a:pos x="42" y="39"/>
                    </a:cxn>
                    <a:cxn ang="0">
                      <a:pos x="37" y="49"/>
                    </a:cxn>
                    <a:cxn ang="0">
                      <a:pos x="46" y="41"/>
                    </a:cxn>
                    <a:cxn ang="0">
                      <a:pos x="49" y="25"/>
                    </a:cxn>
                    <a:cxn ang="0">
                      <a:pos x="40" y="21"/>
                    </a:cxn>
                    <a:cxn ang="0">
                      <a:pos x="42" y="19"/>
                    </a:cxn>
                    <a:cxn ang="0">
                      <a:pos x="49" y="14"/>
                    </a:cxn>
                    <a:cxn ang="0">
                      <a:pos x="39" y="11"/>
                    </a:cxn>
                    <a:cxn ang="0">
                      <a:pos x="43" y="9"/>
                    </a:cxn>
                    <a:cxn ang="0">
                      <a:pos x="46" y="3"/>
                    </a:cxn>
                    <a:cxn ang="0">
                      <a:pos x="33" y="6"/>
                    </a:cxn>
                    <a:cxn ang="0">
                      <a:pos x="37" y="0"/>
                    </a:cxn>
                    <a:cxn ang="0">
                      <a:pos x="24" y="3"/>
                    </a:cxn>
                    <a:cxn ang="0">
                      <a:pos x="26" y="1"/>
                    </a:cxn>
                    <a:cxn ang="0">
                      <a:pos x="18" y="0"/>
                    </a:cxn>
                    <a:cxn ang="0">
                      <a:pos x="11" y="7"/>
                    </a:cxn>
                    <a:cxn ang="0">
                      <a:pos x="9" y="3"/>
                    </a:cxn>
                  </a:cxnLst>
                  <a:rect l="0" t="0" r="r" b="b"/>
                  <a:pathLst>
                    <a:path w="51" h="50">
                      <a:moveTo>
                        <a:pt x="9" y="3"/>
                      </a:moveTo>
                      <a:lnTo>
                        <a:pt x="4" y="4"/>
                      </a:lnTo>
                      <a:lnTo>
                        <a:pt x="2" y="7"/>
                      </a:lnTo>
                      <a:lnTo>
                        <a:pt x="1" y="9"/>
                      </a:lnTo>
                      <a:lnTo>
                        <a:pt x="0" y="10"/>
                      </a:lnTo>
                      <a:lnTo>
                        <a:pt x="1" y="11"/>
                      </a:lnTo>
                      <a:lnTo>
                        <a:pt x="3" y="12"/>
                      </a:lnTo>
                      <a:lnTo>
                        <a:pt x="9" y="12"/>
                      </a:lnTo>
                      <a:lnTo>
                        <a:pt x="12" y="12"/>
                      </a:lnTo>
                      <a:lnTo>
                        <a:pt x="16" y="11"/>
                      </a:lnTo>
                      <a:lnTo>
                        <a:pt x="19" y="9"/>
                      </a:lnTo>
                      <a:lnTo>
                        <a:pt x="22" y="9"/>
                      </a:lnTo>
                      <a:lnTo>
                        <a:pt x="27" y="9"/>
                      </a:lnTo>
                      <a:lnTo>
                        <a:pt x="21" y="10"/>
                      </a:lnTo>
                      <a:lnTo>
                        <a:pt x="18" y="11"/>
                      </a:lnTo>
                      <a:lnTo>
                        <a:pt x="16" y="12"/>
                      </a:lnTo>
                      <a:lnTo>
                        <a:pt x="17" y="12"/>
                      </a:lnTo>
                      <a:lnTo>
                        <a:pt x="18" y="14"/>
                      </a:lnTo>
                      <a:lnTo>
                        <a:pt x="20" y="12"/>
                      </a:lnTo>
                      <a:lnTo>
                        <a:pt x="22" y="12"/>
                      </a:lnTo>
                      <a:lnTo>
                        <a:pt x="24" y="11"/>
                      </a:lnTo>
                      <a:lnTo>
                        <a:pt x="27" y="11"/>
                      </a:lnTo>
                      <a:lnTo>
                        <a:pt x="23" y="12"/>
                      </a:lnTo>
                      <a:lnTo>
                        <a:pt x="20" y="14"/>
                      </a:lnTo>
                      <a:lnTo>
                        <a:pt x="19" y="16"/>
                      </a:lnTo>
                      <a:lnTo>
                        <a:pt x="20" y="17"/>
                      </a:lnTo>
                      <a:lnTo>
                        <a:pt x="23" y="16"/>
                      </a:lnTo>
                      <a:lnTo>
                        <a:pt x="24" y="16"/>
                      </a:lnTo>
                      <a:lnTo>
                        <a:pt x="21" y="17"/>
                      </a:lnTo>
                      <a:lnTo>
                        <a:pt x="19" y="19"/>
                      </a:lnTo>
                      <a:lnTo>
                        <a:pt x="19" y="20"/>
                      </a:lnTo>
                      <a:lnTo>
                        <a:pt x="18" y="21"/>
                      </a:lnTo>
                      <a:lnTo>
                        <a:pt x="21" y="20"/>
                      </a:lnTo>
                      <a:lnTo>
                        <a:pt x="23" y="20"/>
                      </a:lnTo>
                      <a:lnTo>
                        <a:pt x="27" y="19"/>
                      </a:lnTo>
                      <a:lnTo>
                        <a:pt x="21" y="21"/>
                      </a:lnTo>
                      <a:lnTo>
                        <a:pt x="18" y="22"/>
                      </a:lnTo>
                      <a:lnTo>
                        <a:pt x="16" y="23"/>
                      </a:lnTo>
                      <a:lnTo>
                        <a:pt x="14" y="26"/>
                      </a:lnTo>
                      <a:lnTo>
                        <a:pt x="18" y="25"/>
                      </a:lnTo>
                      <a:lnTo>
                        <a:pt x="22" y="22"/>
                      </a:lnTo>
                      <a:lnTo>
                        <a:pt x="24" y="22"/>
                      </a:lnTo>
                      <a:lnTo>
                        <a:pt x="19" y="25"/>
                      </a:lnTo>
                      <a:lnTo>
                        <a:pt x="17" y="26"/>
                      </a:lnTo>
                      <a:lnTo>
                        <a:pt x="14" y="27"/>
                      </a:lnTo>
                      <a:lnTo>
                        <a:pt x="16" y="28"/>
                      </a:lnTo>
                      <a:lnTo>
                        <a:pt x="18" y="28"/>
                      </a:lnTo>
                      <a:lnTo>
                        <a:pt x="21" y="27"/>
                      </a:lnTo>
                      <a:lnTo>
                        <a:pt x="26" y="27"/>
                      </a:lnTo>
                      <a:lnTo>
                        <a:pt x="28" y="27"/>
                      </a:lnTo>
                      <a:lnTo>
                        <a:pt x="32" y="27"/>
                      </a:lnTo>
                      <a:lnTo>
                        <a:pt x="38" y="26"/>
                      </a:lnTo>
                      <a:lnTo>
                        <a:pt x="34" y="27"/>
                      </a:lnTo>
                      <a:lnTo>
                        <a:pt x="29" y="28"/>
                      </a:lnTo>
                      <a:lnTo>
                        <a:pt x="30" y="30"/>
                      </a:lnTo>
                      <a:lnTo>
                        <a:pt x="34" y="29"/>
                      </a:lnTo>
                      <a:lnTo>
                        <a:pt x="38" y="28"/>
                      </a:lnTo>
                      <a:lnTo>
                        <a:pt x="41" y="27"/>
                      </a:lnTo>
                      <a:lnTo>
                        <a:pt x="37" y="30"/>
                      </a:lnTo>
                      <a:lnTo>
                        <a:pt x="32" y="31"/>
                      </a:lnTo>
                      <a:lnTo>
                        <a:pt x="30" y="32"/>
                      </a:lnTo>
                      <a:lnTo>
                        <a:pt x="30" y="35"/>
                      </a:lnTo>
                      <a:lnTo>
                        <a:pt x="34" y="33"/>
                      </a:lnTo>
                      <a:lnTo>
                        <a:pt x="37" y="32"/>
                      </a:lnTo>
                      <a:lnTo>
                        <a:pt x="36" y="35"/>
                      </a:lnTo>
                      <a:lnTo>
                        <a:pt x="32" y="35"/>
                      </a:lnTo>
                      <a:lnTo>
                        <a:pt x="30" y="36"/>
                      </a:lnTo>
                      <a:lnTo>
                        <a:pt x="30" y="39"/>
                      </a:lnTo>
                      <a:lnTo>
                        <a:pt x="34" y="38"/>
                      </a:lnTo>
                      <a:lnTo>
                        <a:pt x="37" y="36"/>
                      </a:lnTo>
                      <a:lnTo>
                        <a:pt x="33" y="39"/>
                      </a:lnTo>
                      <a:lnTo>
                        <a:pt x="30" y="41"/>
                      </a:lnTo>
                      <a:lnTo>
                        <a:pt x="30" y="42"/>
                      </a:lnTo>
                      <a:lnTo>
                        <a:pt x="32" y="45"/>
                      </a:lnTo>
                      <a:lnTo>
                        <a:pt x="34" y="42"/>
                      </a:lnTo>
                      <a:lnTo>
                        <a:pt x="37" y="39"/>
                      </a:lnTo>
                      <a:lnTo>
                        <a:pt x="38" y="36"/>
                      </a:lnTo>
                      <a:lnTo>
                        <a:pt x="37" y="41"/>
                      </a:lnTo>
                      <a:lnTo>
                        <a:pt x="36" y="42"/>
                      </a:lnTo>
                      <a:lnTo>
                        <a:pt x="32" y="46"/>
                      </a:lnTo>
                      <a:lnTo>
                        <a:pt x="34" y="49"/>
                      </a:lnTo>
                      <a:lnTo>
                        <a:pt x="38" y="46"/>
                      </a:lnTo>
                      <a:lnTo>
                        <a:pt x="40" y="42"/>
                      </a:lnTo>
                      <a:lnTo>
                        <a:pt x="42" y="39"/>
                      </a:lnTo>
                      <a:lnTo>
                        <a:pt x="40" y="45"/>
                      </a:lnTo>
                      <a:lnTo>
                        <a:pt x="38" y="46"/>
                      </a:lnTo>
                      <a:lnTo>
                        <a:pt x="37" y="49"/>
                      </a:lnTo>
                      <a:lnTo>
                        <a:pt x="38" y="49"/>
                      </a:lnTo>
                      <a:lnTo>
                        <a:pt x="42" y="46"/>
                      </a:lnTo>
                      <a:lnTo>
                        <a:pt x="46" y="41"/>
                      </a:lnTo>
                      <a:lnTo>
                        <a:pt x="48" y="36"/>
                      </a:lnTo>
                      <a:lnTo>
                        <a:pt x="48" y="29"/>
                      </a:lnTo>
                      <a:lnTo>
                        <a:pt x="49" y="25"/>
                      </a:lnTo>
                      <a:lnTo>
                        <a:pt x="50" y="19"/>
                      </a:lnTo>
                      <a:lnTo>
                        <a:pt x="46" y="19"/>
                      </a:lnTo>
                      <a:lnTo>
                        <a:pt x="40" y="21"/>
                      </a:lnTo>
                      <a:lnTo>
                        <a:pt x="33" y="22"/>
                      </a:lnTo>
                      <a:lnTo>
                        <a:pt x="40" y="20"/>
                      </a:lnTo>
                      <a:lnTo>
                        <a:pt x="42" y="19"/>
                      </a:lnTo>
                      <a:lnTo>
                        <a:pt x="47" y="17"/>
                      </a:lnTo>
                      <a:lnTo>
                        <a:pt x="49" y="17"/>
                      </a:lnTo>
                      <a:lnTo>
                        <a:pt x="49" y="14"/>
                      </a:lnTo>
                      <a:lnTo>
                        <a:pt x="49" y="9"/>
                      </a:lnTo>
                      <a:lnTo>
                        <a:pt x="43" y="11"/>
                      </a:lnTo>
                      <a:lnTo>
                        <a:pt x="39" y="11"/>
                      </a:lnTo>
                      <a:lnTo>
                        <a:pt x="34" y="14"/>
                      </a:lnTo>
                      <a:lnTo>
                        <a:pt x="39" y="11"/>
                      </a:lnTo>
                      <a:lnTo>
                        <a:pt x="43" y="9"/>
                      </a:lnTo>
                      <a:lnTo>
                        <a:pt x="48" y="9"/>
                      </a:lnTo>
                      <a:lnTo>
                        <a:pt x="48" y="4"/>
                      </a:lnTo>
                      <a:lnTo>
                        <a:pt x="46" y="3"/>
                      </a:lnTo>
                      <a:lnTo>
                        <a:pt x="42" y="2"/>
                      </a:lnTo>
                      <a:lnTo>
                        <a:pt x="37" y="3"/>
                      </a:lnTo>
                      <a:lnTo>
                        <a:pt x="33" y="6"/>
                      </a:lnTo>
                      <a:lnTo>
                        <a:pt x="37" y="3"/>
                      </a:lnTo>
                      <a:lnTo>
                        <a:pt x="40" y="1"/>
                      </a:lnTo>
                      <a:lnTo>
                        <a:pt x="37" y="0"/>
                      </a:lnTo>
                      <a:lnTo>
                        <a:pt x="32" y="0"/>
                      </a:lnTo>
                      <a:lnTo>
                        <a:pt x="29" y="1"/>
                      </a:lnTo>
                      <a:lnTo>
                        <a:pt x="24" y="3"/>
                      </a:lnTo>
                      <a:lnTo>
                        <a:pt x="20" y="3"/>
                      </a:lnTo>
                      <a:lnTo>
                        <a:pt x="23" y="2"/>
                      </a:lnTo>
                      <a:lnTo>
                        <a:pt x="26" y="1"/>
                      </a:lnTo>
                      <a:lnTo>
                        <a:pt x="27" y="0"/>
                      </a:lnTo>
                      <a:lnTo>
                        <a:pt x="22" y="0"/>
                      </a:lnTo>
                      <a:lnTo>
                        <a:pt x="18" y="0"/>
                      </a:lnTo>
                      <a:lnTo>
                        <a:pt x="16" y="1"/>
                      </a:lnTo>
                      <a:lnTo>
                        <a:pt x="13" y="3"/>
                      </a:lnTo>
                      <a:lnTo>
                        <a:pt x="11" y="7"/>
                      </a:lnTo>
                      <a:lnTo>
                        <a:pt x="11" y="3"/>
                      </a:lnTo>
                      <a:lnTo>
                        <a:pt x="14" y="1"/>
                      </a:lnTo>
                      <a:lnTo>
                        <a:pt x="9" y="3"/>
                      </a:lnTo>
                    </a:path>
                  </a:pathLst>
                </a:custGeom>
                <a:solidFill>
                  <a:srgbClr val="000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nvGrpSpPr>
                <p:cNvPr id="117" name="Group 537"/>
                <p:cNvGrpSpPr>
                  <a:grpSpLocks/>
                </p:cNvGrpSpPr>
                <p:nvPr/>
              </p:nvGrpSpPr>
              <p:grpSpPr bwMode="auto">
                <a:xfrm>
                  <a:off x="4865" y="3687"/>
                  <a:ext cx="68" cy="40"/>
                  <a:chOff x="4865" y="3687"/>
                  <a:chExt cx="68" cy="40"/>
                </a:xfrm>
              </p:grpSpPr>
              <p:grpSp>
                <p:nvGrpSpPr>
                  <p:cNvPr id="150" name="Group 538"/>
                  <p:cNvGrpSpPr>
                    <a:grpSpLocks/>
                  </p:cNvGrpSpPr>
                  <p:nvPr/>
                </p:nvGrpSpPr>
                <p:grpSpPr bwMode="auto">
                  <a:xfrm>
                    <a:off x="4865" y="3687"/>
                    <a:ext cx="68" cy="40"/>
                    <a:chOff x="4865" y="3687"/>
                    <a:chExt cx="68" cy="40"/>
                  </a:xfrm>
                </p:grpSpPr>
                <p:sp>
                  <p:nvSpPr>
                    <p:cNvPr id="158" name="Freeform 539"/>
                    <p:cNvSpPr>
                      <a:spLocks/>
                    </p:cNvSpPr>
                    <p:nvPr/>
                  </p:nvSpPr>
                  <p:spPr bwMode="auto">
                    <a:xfrm>
                      <a:off x="4870" y="3691"/>
                      <a:ext cx="55" cy="31"/>
                    </a:xfrm>
                    <a:custGeom>
                      <a:avLst/>
                      <a:gdLst/>
                      <a:ahLst/>
                      <a:cxnLst>
                        <a:cxn ang="0">
                          <a:pos x="54" y="19"/>
                        </a:cxn>
                        <a:cxn ang="0">
                          <a:pos x="47" y="17"/>
                        </a:cxn>
                        <a:cxn ang="0">
                          <a:pos x="45" y="16"/>
                        </a:cxn>
                        <a:cxn ang="0">
                          <a:pos x="43" y="14"/>
                        </a:cxn>
                        <a:cxn ang="0">
                          <a:pos x="42" y="12"/>
                        </a:cxn>
                        <a:cxn ang="0">
                          <a:pos x="38" y="9"/>
                        </a:cxn>
                        <a:cxn ang="0">
                          <a:pos x="32" y="5"/>
                        </a:cxn>
                        <a:cxn ang="0">
                          <a:pos x="32" y="4"/>
                        </a:cxn>
                        <a:cxn ang="0">
                          <a:pos x="29" y="2"/>
                        </a:cxn>
                        <a:cxn ang="0">
                          <a:pos x="27" y="2"/>
                        </a:cxn>
                        <a:cxn ang="0">
                          <a:pos x="17" y="0"/>
                        </a:cxn>
                        <a:cxn ang="0">
                          <a:pos x="15" y="0"/>
                        </a:cxn>
                        <a:cxn ang="0">
                          <a:pos x="11" y="1"/>
                        </a:cxn>
                        <a:cxn ang="0">
                          <a:pos x="11" y="2"/>
                        </a:cxn>
                        <a:cxn ang="0">
                          <a:pos x="6" y="3"/>
                        </a:cxn>
                        <a:cxn ang="0">
                          <a:pos x="3" y="4"/>
                        </a:cxn>
                        <a:cxn ang="0">
                          <a:pos x="2" y="5"/>
                        </a:cxn>
                        <a:cxn ang="0">
                          <a:pos x="1" y="8"/>
                        </a:cxn>
                        <a:cxn ang="0">
                          <a:pos x="1" y="9"/>
                        </a:cxn>
                        <a:cxn ang="0">
                          <a:pos x="0" y="10"/>
                        </a:cxn>
                        <a:cxn ang="0">
                          <a:pos x="0" y="11"/>
                        </a:cxn>
                        <a:cxn ang="0">
                          <a:pos x="0" y="12"/>
                        </a:cxn>
                        <a:cxn ang="0">
                          <a:pos x="0" y="13"/>
                        </a:cxn>
                        <a:cxn ang="0">
                          <a:pos x="3" y="13"/>
                        </a:cxn>
                        <a:cxn ang="0">
                          <a:pos x="6" y="11"/>
                        </a:cxn>
                        <a:cxn ang="0">
                          <a:pos x="11" y="11"/>
                        </a:cxn>
                        <a:cxn ang="0">
                          <a:pos x="16" y="11"/>
                        </a:cxn>
                        <a:cxn ang="0">
                          <a:pos x="11" y="12"/>
                        </a:cxn>
                        <a:cxn ang="0">
                          <a:pos x="8" y="13"/>
                        </a:cxn>
                        <a:cxn ang="0">
                          <a:pos x="5" y="14"/>
                        </a:cxn>
                        <a:cxn ang="0">
                          <a:pos x="3" y="16"/>
                        </a:cxn>
                        <a:cxn ang="0">
                          <a:pos x="3" y="17"/>
                        </a:cxn>
                        <a:cxn ang="0">
                          <a:pos x="6" y="19"/>
                        </a:cxn>
                        <a:cxn ang="0">
                          <a:pos x="6" y="18"/>
                        </a:cxn>
                        <a:cxn ang="0">
                          <a:pos x="11" y="17"/>
                        </a:cxn>
                        <a:cxn ang="0">
                          <a:pos x="16" y="17"/>
                        </a:cxn>
                        <a:cxn ang="0">
                          <a:pos x="19" y="17"/>
                        </a:cxn>
                        <a:cxn ang="0">
                          <a:pos x="21" y="18"/>
                        </a:cxn>
                        <a:cxn ang="0">
                          <a:pos x="24" y="20"/>
                        </a:cxn>
                        <a:cxn ang="0">
                          <a:pos x="25" y="22"/>
                        </a:cxn>
                        <a:cxn ang="0">
                          <a:pos x="27" y="24"/>
                        </a:cxn>
                        <a:cxn ang="0">
                          <a:pos x="28" y="26"/>
                        </a:cxn>
                        <a:cxn ang="0">
                          <a:pos x="32" y="27"/>
                        </a:cxn>
                        <a:cxn ang="0">
                          <a:pos x="33" y="28"/>
                        </a:cxn>
                        <a:cxn ang="0">
                          <a:pos x="36" y="28"/>
                        </a:cxn>
                        <a:cxn ang="0">
                          <a:pos x="39" y="28"/>
                        </a:cxn>
                        <a:cxn ang="0">
                          <a:pos x="42" y="28"/>
                        </a:cxn>
                        <a:cxn ang="0">
                          <a:pos x="45" y="29"/>
                        </a:cxn>
                        <a:cxn ang="0">
                          <a:pos x="54" y="30"/>
                        </a:cxn>
                        <a:cxn ang="0">
                          <a:pos x="54" y="19"/>
                        </a:cxn>
                      </a:cxnLst>
                      <a:rect l="0" t="0" r="r" b="b"/>
                      <a:pathLst>
                        <a:path w="55" h="31">
                          <a:moveTo>
                            <a:pt x="54" y="19"/>
                          </a:moveTo>
                          <a:lnTo>
                            <a:pt x="47" y="17"/>
                          </a:lnTo>
                          <a:lnTo>
                            <a:pt x="45" y="16"/>
                          </a:lnTo>
                          <a:lnTo>
                            <a:pt x="43" y="14"/>
                          </a:lnTo>
                          <a:lnTo>
                            <a:pt x="42" y="12"/>
                          </a:lnTo>
                          <a:lnTo>
                            <a:pt x="38" y="9"/>
                          </a:lnTo>
                          <a:lnTo>
                            <a:pt x="32" y="5"/>
                          </a:lnTo>
                          <a:lnTo>
                            <a:pt x="32" y="4"/>
                          </a:lnTo>
                          <a:lnTo>
                            <a:pt x="29" y="2"/>
                          </a:lnTo>
                          <a:lnTo>
                            <a:pt x="27" y="2"/>
                          </a:lnTo>
                          <a:lnTo>
                            <a:pt x="17" y="0"/>
                          </a:lnTo>
                          <a:lnTo>
                            <a:pt x="15" y="0"/>
                          </a:lnTo>
                          <a:lnTo>
                            <a:pt x="11" y="1"/>
                          </a:lnTo>
                          <a:lnTo>
                            <a:pt x="11" y="2"/>
                          </a:lnTo>
                          <a:lnTo>
                            <a:pt x="6" y="3"/>
                          </a:lnTo>
                          <a:lnTo>
                            <a:pt x="3" y="4"/>
                          </a:lnTo>
                          <a:lnTo>
                            <a:pt x="2" y="5"/>
                          </a:lnTo>
                          <a:lnTo>
                            <a:pt x="1" y="8"/>
                          </a:lnTo>
                          <a:lnTo>
                            <a:pt x="1" y="9"/>
                          </a:lnTo>
                          <a:lnTo>
                            <a:pt x="0" y="10"/>
                          </a:lnTo>
                          <a:lnTo>
                            <a:pt x="0" y="11"/>
                          </a:lnTo>
                          <a:lnTo>
                            <a:pt x="0" y="12"/>
                          </a:lnTo>
                          <a:lnTo>
                            <a:pt x="0" y="13"/>
                          </a:lnTo>
                          <a:lnTo>
                            <a:pt x="3" y="13"/>
                          </a:lnTo>
                          <a:lnTo>
                            <a:pt x="6" y="11"/>
                          </a:lnTo>
                          <a:lnTo>
                            <a:pt x="11" y="11"/>
                          </a:lnTo>
                          <a:lnTo>
                            <a:pt x="16" y="11"/>
                          </a:lnTo>
                          <a:lnTo>
                            <a:pt x="11" y="12"/>
                          </a:lnTo>
                          <a:lnTo>
                            <a:pt x="8" y="13"/>
                          </a:lnTo>
                          <a:lnTo>
                            <a:pt x="5" y="14"/>
                          </a:lnTo>
                          <a:lnTo>
                            <a:pt x="3" y="16"/>
                          </a:lnTo>
                          <a:lnTo>
                            <a:pt x="3" y="17"/>
                          </a:lnTo>
                          <a:lnTo>
                            <a:pt x="6" y="19"/>
                          </a:lnTo>
                          <a:lnTo>
                            <a:pt x="6" y="18"/>
                          </a:lnTo>
                          <a:lnTo>
                            <a:pt x="11" y="17"/>
                          </a:lnTo>
                          <a:lnTo>
                            <a:pt x="16" y="17"/>
                          </a:lnTo>
                          <a:lnTo>
                            <a:pt x="19" y="17"/>
                          </a:lnTo>
                          <a:lnTo>
                            <a:pt x="21" y="18"/>
                          </a:lnTo>
                          <a:lnTo>
                            <a:pt x="24" y="20"/>
                          </a:lnTo>
                          <a:lnTo>
                            <a:pt x="25" y="22"/>
                          </a:lnTo>
                          <a:lnTo>
                            <a:pt x="27" y="24"/>
                          </a:lnTo>
                          <a:lnTo>
                            <a:pt x="28" y="26"/>
                          </a:lnTo>
                          <a:lnTo>
                            <a:pt x="32" y="27"/>
                          </a:lnTo>
                          <a:lnTo>
                            <a:pt x="33" y="28"/>
                          </a:lnTo>
                          <a:lnTo>
                            <a:pt x="36" y="28"/>
                          </a:lnTo>
                          <a:lnTo>
                            <a:pt x="39" y="28"/>
                          </a:lnTo>
                          <a:lnTo>
                            <a:pt x="42" y="28"/>
                          </a:lnTo>
                          <a:lnTo>
                            <a:pt x="45" y="29"/>
                          </a:lnTo>
                          <a:lnTo>
                            <a:pt x="54" y="30"/>
                          </a:lnTo>
                          <a:lnTo>
                            <a:pt x="54" y="19"/>
                          </a:lnTo>
                        </a:path>
                      </a:pathLst>
                    </a:custGeom>
                    <a:solidFill>
                      <a:srgbClr val="FFC08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59" name="Freeform 540"/>
                    <p:cNvSpPr>
                      <a:spLocks/>
                    </p:cNvSpPr>
                    <p:nvPr/>
                  </p:nvSpPr>
                  <p:spPr bwMode="auto">
                    <a:xfrm>
                      <a:off x="4865" y="3687"/>
                      <a:ext cx="68" cy="40"/>
                    </a:xfrm>
                    <a:custGeom>
                      <a:avLst/>
                      <a:gdLst/>
                      <a:ahLst/>
                      <a:cxnLst>
                        <a:cxn ang="0">
                          <a:pos x="67" y="24"/>
                        </a:cxn>
                        <a:cxn ang="0">
                          <a:pos x="60" y="22"/>
                        </a:cxn>
                        <a:cxn ang="0">
                          <a:pos x="56" y="20"/>
                        </a:cxn>
                        <a:cxn ang="0">
                          <a:pos x="54" y="20"/>
                        </a:cxn>
                        <a:cxn ang="0">
                          <a:pos x="53" y="17"/>
                        </a:cxn>
                        <a:cxn ang="0">
                          <a:pos x="47" y="13"/>
                        </a:cxn>
                        <a:cxn ang="0">
                          <a:pos x="40" y="8"/>
                        </a:cxn>
                        <a:cxn ang="0">
                          <a:pos x="40" y="5"/>
                        </a:cxn>
                        <a:cxn ang="0">
                          <a:pos x="38" y="4"/>
                        </a:cxn>
                        <a:cxn ang="0">
                          <a:pos x="34" y="4"/>
                        </a:cxn>
                        <a:cxn ang="0">
                          <a:pos x="22" y="1"/>
                        </a:cxn>
                        <a:cxn ang="0">
                          <a:pos x="18" y="0"/>
                        </a:cxn>
                        <a:cxn ang="0">
                          <a:pos x="15" y="1"/>
                        </a:cxn>
                        <a:cxn ang="0">
                          <a:pos x="14" y="3"/>
                        </a:cxn>
                        <a:cxn ang="0">
                          <a:pos x="7" y="4"/>
                        </a:cxn>
                        <a:cxn ang="0">
                          <a:pos x="4" y="7"/>
                        </a:cxn>
                        <a:cxn ang="0">
                          <a:pos x="3" y="11"/>
                        </a:cxn>
                        <a:cxn ang="0">
                          <a:pos x="1" y="12"/>
                        </a:cxn>
                        <a:cxn ang="0">
                          <a:pos x="1" y="13"/>
                        </a:cxn>
                        <a:cxn ang="0">
                          <a:pos x="0" y="16"/>
                        </a:cxn>
                        <a:cxn ang="0">
                          <a:pos x="0" y="17"/>
                        </a:cxn>
                        <a:cxn ang="0">
                          <a:pos x="1" y="19"/>
                        </a:cxn>
                        <a:cxn ang="0">
                          <a:pos x="4" y="19"/>
                        </a:cxn>
                        <a:cxn ang="0">
                          <a:pos x="8" y="16"/>
                        </a:cxn>
                        <a:cxn ang="0">
                          <a:pos x="14" y="15"/>
                        </a:cxn>
                        <a:cxn ang="0">
                          <a:pos x="20" y="16"/>
                        </a:cxn>
                        <a:cxn ang="0">
                          <a:pos x="14" y="17"/>
                        </a:cxn>
                        <a:cxn ang="0">
                          <a:pos x="10" y="19"/>
                        </a:cxn>
                        <a:cxn ang="0">
                          <a:pos x="6" y="20"/>
                        </a:cxn>
                        <a:cxn ang="0">
                          <a:pos x="6" y="23"/>
                        </a:cxn>
                        <a:cxn ang="0">
                          <a:pos x="7" y="24"/>
                        </a:cxn>
                        <a:cxn ang="0">
                          <a:pos x="8" y="23"/>
                        </a:cxn>
                        <a:cxn ang="0">
                          <a:pos x="15" y="22"/>
                        </a:cxn>
                        <a:cxn ang="0">
                          <a:pos x="21" y="22"/>
                        </a:cxn>
                        <a:cxn ang="0">
                          <a:pos x="24" y="22"/>
                        </a:cxn>
                        <a:cxn ang="0">
                          <a:pos x="27" y="23"/>
                        </a:cxn>
                        <a:cxn ang="0">
                          <a:pos x="29" y="27"/>
                        </a:cxn>
                        <a:cxn ang="0">
                          <a:pos x="31" y="28"/>
                        </a:cxn>
                        <a:cxn ang="0">
                          <a:pos x="34" y="32"/>
                        </a:cxn>
                        <a:cxn ang="0">
                          <a:pos x="35" y="35"/>
                        </a:cxn>
                        <a:cxn ang="0">
                          <a:pos x="39" y="36"/>
                        </a:cxn>
                        <a:cxn ang="0">
                          <a:pos x="42" y="38"/>
                        </a:cxn>
                        <a:cxn ang="0">
                          <a:pos x="45" y="38"/>
                        </a:cxn>
                        <a:cxn ang="0">
                          <a:pos x="49" y="38"/>
                        </a:cxn>
                        <a:cxn ang="0">
                          <a:pos x="53" y="38"/>
                        </a:cxn>
                        <a:cxn ang="0">
                          <a:pos x="56" y="38"/>
                        </a:cxn>
                        <a:cxn ang="0">
                          <a:pos x="67" y="39"/>
                        </a:cxn>
                        <a:cxn ang="0">
                          <a:pos x="67" y="24"/>
                        </a:cxn>
                      </a:cxnLst>
                      <a:rect l="0" t="0" r="r" b="b"/>
                      <a:pathLst>
                        <a:path w="68" h="40">
                          <a:moveTo>
                            <a:pt x="67" y="24"/>
                          </a:moveTo>
                          <a:lnTo>
                            <a:pt x="60" y="22"/>
                          </a:lnTo>
                          <a:lnTo>
                            <a:pt x="56" y="20"/>
                          </a:lnTo>
                          <a:lnTo>
                            <a:pt x="54" y="20"/>
                          </a:lnTo>
                          <a:lnTo>
                            <a:pt x="53" y="17"/>
                          </a:lnTo>
                          <a:lnTo>
                            <a:pt x="47" y="13"/>
                          </a:lnTo>
                          <a:lnTo>
                            <a:pt x="40" y="8"/>
                          </a:lnTo>
                          <a:lnTo>
                            <a:pt x="40" y="5"/>
                          </a:lnTo>
                          <a:lnTo>
                            <a:pt x="38" y="4"/>
                          </a:lnTo>
                          <a:lnTo>
                            <a:pt x="34" y="4"/>
                          </a:lnTo>
                          <a:lnTo>
                            <a:pt x="22" y="1"/>
                          </a:lnTo>
                          <a:lnTo>
                            <a:pt x="18" y="0"/>
                          </a:lnTo>
                          <a:lnTo>
                            <a:pt x="15" y="1"/>
                          </a:lnTo>
                          <a:lnTo>
                            <a:pt x="14" y="3"/>
                          </a:lnTo>
                          <a:lnTo>
                            <a:pt x="7" y="4"/>
                          </a:lnTo>
                          <a:lnTo>
                            <a:pt x="4" y="7"/>
                          </a:lnTo>
                          <a:lnTo>
                            <a:pt x="3" y="11"/>
                          </a:lnTo>
                          <a:lnTo>
                            <a:pt x="1" y="12"/>
                          </a:lnTo>
                          <a:lnTo>
                            <a:pt x="1" y="13"/>
                          </a:lnTo>
                          <a:lnTo>
                            <a:pt x="0" y="16"/>
                          </a:lnTo>
                          <a:lnTo>
                            <a:pt x="0" y="17"/>
                          </a:lnTo>
                          <a:lnTo>
                            <a:pt x="1" y="19"/>
                          </a:lnTo>
                          <a:lnTo>
                            <a:pt x="4" y="19"/>
                          </a:lnTo>
                          <a:lnTo>
                            <a:pt x="8" y="16"/>
                          </a:lnTo>
                          <a:lnTo>
                            <a:pt x="14" y="15"/>
                          </a:lnTo>
                          <a:lnTo>
                            <a:pt x="20" y="16"/>
                          </a:lnTo>
                          <a:lnTo>
                            <a:pt x="14" y="17"/>
                          </a:lnTo>
                          <a:lnTo>
                            <a:pt x="10" y="19"/>
                          </a:lnTo>
                          <a:lnTo>
                            <a:pt x="6" y="20"/>
                          </a:lnTo>
                          <a:lnTo>
                            <a:pt x="6" y="23"/>
                          </a:lnTo>
                          <a:lnTo>
                            <a:pt x="7" y="24"/>
                          </a:lnTo>
                          <a:lnTo>
                            <a:pt x="8" y="23"/>
                          </a:lnTo>
                          <a:lnTo>
                            <a:pt x="15" y="22"/>
                          </a:lnTo>
                          <a:lnTo>
                            <a:pt x="21" y="22"/>
                          </a:lnTo>
                          <a:lnTo>
                            <a:pt x="24" y="22"/>
                          </a:lnTo>
                          <a:lnTo>
                            <a:pt x="27" y="23"/>
                          </a:lnTo>
                          <a:lnTo>
                            <a:pt x="29" y="27"/>
                          </a:lnTo>
                          <a:lnTo>
                            <a:pt x="31" y="28"/>
                          </a:lnTo>
                          <a:lnTo>
                            <a:pt x="34" y="32"/>
                          </a:lnTo>
                          <a:lnTo>
                            <a:pt x="35" y="35"/>
                          </a:lnTo>
                          <a:lnTo>
                            <a:pt x="39" y="36"/>
                          </a:lnTo>
                          <a:lnTo>
                            <a:pt x="42" y="38"/>
                          </a:lnTo>
                          <a:lnTo>
                            <a:pt x="45" y="38"/>
                          </a:lnTo>
                          <a:lnTo>
                            <a:pt x="49" y="38"/>
                          </a:lnTo>
                          <a:lnTo>
                            <a:pt x="53" y="38"/>
                          </a:lnTo>
                          <a:lnTo>
                            <a:pt x="56" y="38"/>
                          </a:lnTo>
                          <a:lnTo>
                            <a:pt x="67" y="39"/>
                          </a:lnTo>
                          <a:lnTo>
                            <a:pt x="67" y="24"/>
                          </a:lnTo>
                        </a:path>
                      </a:pathLst>
                    </a:custGeom>
                    <a:noFill/>
                    <a:ln w="12700" cap="rnd" cmpd="sng">
                      <a:solidFill>
                        <a:srgbClr val="402000"/>
                      </a:solidFill>
                      <a:prstDash val="solid"/>
                      <a:round/>
                      <a:headEnd type="none" w="med" len="med"/>
                      <a:tailEnd type="none" w="med" len="me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sp>
                <p:nvSpPr>
                  <p:cNvPr id="151" name="Freeform 541"/>
                  <p:cNvSpPr>
                    <a:spLocks/>
                  </p:cNvSpPr>
                  <p:nvPr/>
                </p:nvSpPr>
                <p:spPr bwMode="auto">
                  <a:xfrm>
                    <a:off x="4873" y="3691"/>
                    <a:ext cx="10" cy="8"/>
                  </a:xfrm>
                  <a:custGeom>
                    <a:avLst/>
                    <a:gdLst/>
                    <a:ahLst/>
                    <a:cxnLst>
                      <a:cxn ang="0">
                        <a:pos x="0" y="0"/>
                      </a:cxn>
                      <a:cxn ang="0">
                        <a:pos x="2" y="2"/>
                      </a:cxn>
                      <a:cxn ang="0">
                        <a:pos x="3" y="2"/>
                      </a:cxn>
                      <a:cxn ang="0">
                        <a:pos x="5" y="5"/>
                      </a:cxn>
                      <a:cxn ang="0">
                        <a:pos x="5" y="7"/>
                      </a:cxn>
                      <a:cxn ang="0">
                        <a:pos x="8" y="5"/>
                      </a:cxn>
                      <a:cxn ang="0">
                        <a:pos x="9" y="5"/>
                      </a:cxn>
                      <a:cxn ang="0">
                        <a:pos x="7" y="7"/>
                      </a:cxn>
                      <a:cxn ang="0">
                        <a:pos x="5" y="7"/>
                      </a:cxn>
                      <a:cxn ang="0">
                        <a:pos x="3" y="2"/>
                      </a:cxn>
                      <a:cxn ang="0">
                        <a:pos x="2" y="2"/>
                      </a:cxn>
                      <a:cxn ang="0">
                        <a:pos x="0" y="0"/>
                      </a:cxn>
                    </a:cxnLst>
                    <a:rect l="0" t="0" r="r" b="b"/>
                    <a:pathLst>
                      <a:path w="10" h="8">
                        <a:moveTo>
                          <a:pt x="0" y="0"/>
                        </a:moveTo>
                        <a:lnTo>
                          <a:pt x="2" y="2"/>
                        </a:lnTo>
                        <a:lnTo>
                          <a:pt x="3" y="2"/>
                        </a:lnTo>
                        <a:lnTo>
                          <a:pt x="5" y="5"/>
                        </a:lnTo>
                        <a:lnTo>
                          <a:pt x="5" y="7"/>
                        </a:lnTo>
                        <a:lnTo>
                          <a:pt x="8" y="5"/>
                        </a:lnTo>
                        <a:lnTo>
                          <a:pt x="9" y="5"/>
                        </a:lnTo>
                        <a:lnTo>
                          <a:pt x="7" y="7"/>
                        </a:lnTo>
                        <a:lnTo>
                          <a:pt x="5" y="7"/>
                        </a:lnTo>
                        <a:lnTo>
                          <a:pt x="3" y="2"/>
                        </a:lnTo>
                        <a:lnTo>
                          <a:pt x="2" y="2"/>
                        </a:lnTo>
                        <a:lnTo>
                          <a:pt x="0" y="0"/>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52" name="Freeform 542"/>
                  <p:cNvSpPr>
                    <a:spLocks/>
                  </p:cNvSpPr>
                  <p:nvPr/>
                </p:nvSpPr>
                <p:spPr bwMode="auto">
                  <a:xfrm>
                    <a:off x="4882" y="3687"/>
                    <a:ext cx="9" cy="7"/>
                  </a:xfrm>
                  <a:custGeom>
                    <a:avLst/>
                    <a:gdLst/>
                    <a:ahLst/>
                    <a:cxnLst>
                      <a:cxn ang="0">
                        <a:pos x="2" y="6"/>
                      </a:cxn>
                      <a:cxn ang="0">
                        <a:pos x="1" y="4"/>
                      </a:cxn>
                      <a:cxn ang="0">
                        <a:pos x="0" y="4"/>
                      </a:cxn>
                      <a:cxn ang="0">
                        <a:pos x="1" y="4"/>
                      </a:cxn>
                      <a:cxn ang="0">
                        <a:pos x="2" y="4"/>
                      </a:cxn>
                      <a:cxn ang="0">
                        <a:pos x="4" y="4"/>
                      </a:cxn>
                      <a:cxn ang="0">
                        <a:pos x="7" y="2"/>
                      </a:cxn>
                      <a:cxn ang="0">
                        <a:pos x="7" y="0"/>
                      </a:cxn>
                      <a:cxn ang="0">
                        <a:pos x="8" y="2"/>
                      </a:cxn>
                      <a:cxn ang="0">
                        <a:pos x="7" y="4"/>
                      </a:cxn>
                      <a:cxn ang="0">
                        <a:pos x="4" y="4"/>
                      </a:cxn>
                      <a:cxn ang="0">
                        <a:pos x="2" y="6"/>
                      </a:cxn>
                    </a:cxnLst>
                    <a:rect l="0" t="0" r="r" b="b"/>
                    <a:pathLst>
                      <a:path w="9" h="7">
                        <a:moveTo>
                          <a:pt x="2" y="6"/>
                        </a:moveTo>
                        <a:lnTo>
                          <a:pt x="1" y="4"/>
                        </a:lnTo>
                        <a:lnTo>
                          <a:pt x="0" y="4"/>
                        </a:lnTo>
                        <a:lnTo>
                          <a:pt x="1" y="4"/>
                        </a:lnTo>
                        <a:lnTo>
                          <a:pt x="2" y="4"/>
                        </a:lnTo>
                        <a:lnTo>
                          <a:pt x="4" y="4"/>
                        </a:lnTo>
                        <a:lnTo>
                          <a:pt x="7" y="2"/>
                        </a:lnTo>
                        <a:lnTo>
                          <a:pt x="7" y="0"/>
                        </a:lnTo>
                        <a:lnTo>
                          <a:pt x="8" y="2"/>
                        </a:lnTo>
                        <a:lnTo>
                          <a:pt x="7" y="4"/>
                        </a:lnTo>
                        <a:lnTo>
                          <a:pt x="4" y="4"/>
                        </a:lnTo>
                        <a:lnTo>
                          <a:pt x="2" y="6"/>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53" name="Freeform 543"/>
                  <p:cNvSpPr>
                    <a:spLocks/>
                  </p:cNvSpPr>
                  <p:nvPr/>
                </p:nvSpPr>
                <p:spPr bwMode="auto">
                  <a:xfrm>
                    <a:off x="4882" y="3696"/>
                    <a:ext cx="6" cy="11"/>
                  </a:xfrm>
                  <a:custGeom>
                    <a:avLst/>
                    <a:gdLst/>
                    <a:ahLst/>
                    <a:cxnLst>
                      <a:cxn ang="0">
                        <a:pos x="5" y="0"/>
                      </a:cxn>
                      <a:cxn ang="0">
                        <a:pos x="4" y="0"/>
                      </a:cxn>
                      <a:cxn ang="0">
                        <a:pos x="2" y="0"/>
                      </a:cxn>
                      <a:cxn ang="0">
                        <a:pos x="1" y="0"/>
                      </a:cxn>
                      <a:cxn ang="0">
                        <a:pos x="0" y="10"/>
                      </a:cxn>
                      <a:cxn ang="0">
                        <a:pos x="2" y="0"/>
                      </a:cxn>
                      <a:cxn ang="0">
                        <a:pos x="5" y="0"/>
                      </a:cxn>
                    </a:cxnLst>
                    <a:rect l="0" t="0" r="r" b="b"/>
                    <a:pathLst>
                      <a:path w="6" h="11">
                        <a:moveTo>
                          <a:pt x="5" y="0"/>
                        </a:moveTo>
                        <a:lnTo>
                          <a:pt x="4" y="0"/>
                        </a:lnTo>
                        <a:lnTo>
                          <a:pt x="2" y="0"/>
                        </a:lnTo>
                        <a:lnTo>
                          <a:pt x="1" y="0"/>
                        </a:lnTo>
                        <a:lnTo>
                          <a:pt x="0" y="10"/>
                        </a:lnTo>
                        <a:lnTo>
                          <a:pt x="2" y="0"/>
                        </a:lnTo>
                        <a:lnTo>
                          <a:pt x="5" y="0"/>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54" name="Freeform 545"/>
                  <p:cNvSpPr>
                    <a:spLocks/>
                  </p:cNvSpPr>
                  <p:nvPr/>
                </p:nvSpPr>
                <p:spPr bwMode="auto">
                  <a:xfrm>
                    <a:off x="4867" y="3702"/>
                    <a:ext cx="11" cy="9"/>
                  </a:xfrm>
                  <a:custGeom>
                    <a:avLst/>
                    <a:gdLst/>
                    <a:ahLst/>
                    <a:cxnLst>
                      <a:cxn ang="0">
                        <a:pos x="0" y="9"/>
                      </a:cxn>
                      <a:cxn ang="0">
                        <a:pos x="0" y="4"/>
                      </a:cxn>
                      <a:cxn ang="0">
                        <a:pos x="10" y="0"/>
                      </a:cxn>
                      <a:cxn ang="0">
                        <a:pos x="0" y="9"/>
                      </a:cxn>
                    </a:cxnLst>
                    <a:rect l="0" t="0" r="r" b="b"/>
                    <a:pathLst>
                      <a:path w="11" h="10">
                        <a:moveTo>
                          <a:pt x="0" y="9"/>
                        </a:moveTo>
                        <a:lnTo>
                          <a:pt x="0" y="4"/>
                        </a:lnTo>
                        <a:lnTo>
                          <a:pt x="10" y="0"/>
                        </a:lnTo>
                        <a:lnTo>
                          <a:pt x="0" y="9"/>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55" name="Freeform 546"/>
                  <p:cNvSpPr>
                    <a:spLocks/>
                  </p:cNvSpPr>
                  <p:nvPr/>
                </p:nvSpPr>
                <p:spPr bwMode="auto">
                  <a:xfrm>
                    <a:off x="4892" y="3694"/>
                    <a:ext cx="9" cy="7"/>
                  </a:xfrm>
                  <a:custGeom>
                    <a:avLst/>
                    <a:gdLst/>
                    <a:ahLst/>
                    <a:cxnLst>
                      <a:cxn ang="0">
                        <a:pos x="8" y="6"/>
                      </a:cxn>
                      <a:cxn ang="0">
                        <a:pos x="5" y="4"/>
                      </a:cxn>
                      <a:cxn ang="0">
                        <a:pos x="5" y="2"/>
                      </a:cxn>
                      <a:cxn ang="0">
                        <a:pos x="0" y="0"/>
                      </a:cxn>
                      <a:cxn ang="0">
                        <a:pos x="8" y="6"/>
                      </a:cxn>
                    </a:cxnLst>
                    <a:rect l="0" t="0" r="r" b="b"/>
                    <a:pathLst>
                      <a:path w="9" h="7">
                        <a:moveTo>
                          <a:pt x="8" y="6"/>
                        </a:moveTo>
                        <a:lnTo>
                          <a:pt x="5" y="4"/>
                        </a:lnTo>
                        <a:lnTo>
                          <a:pt x="5" y="2"/>
                        </a:lnTo>
                        <a:lnTo>
                          <a:pt x="0" y="0"/>
                        </a:lnTo>
                        <a:lnTo>
                          <a:pt x="8" y="6"/>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56" name="Freeform 547"/>
                  <p:cNvSpPr>
                    <a:spLocks/>
                  </p:cNvSpPr>
                  <p:nvPr/>
                </p:nvSpPr>
                <p:spPr bwMode="auto">
                  <a:xfrm>
                    <a:off x="4912" y="3713"/>
                    <a:ext cx="9" cy="3"/>
                  </a:xfrm>
                  <a:custGeom>
                    <a:avLst/>
                    <a:gdLst/>
                    <a:ahLst/>
                    <a:cxnLst>
                      <a:cxn ang="0">
                        <a:pos x="0" y="2"/>
                      </a:cxn>
                      <a:cxn ang="0">
                        <a:pos x="5" y="1"/>
                      </a:cxn>
                      <a:cxn ang="0">
                        <a:pos x="8" y="0"/>
                      </a:cxn>
                      <a:cxn ang="0">
                        <a:pos x="8" y="1"/>
                      </a:cxn>
                      <a:cxn ang="0">
                        <a:pos x="8" y="2"/>
                      </a:cxn>
                      <a:cxn ang="0">
                        <a:pos x="0" y="2"/>
                      </a:cxn>
                    </a:cxnLst>
                    <a:rect l="0" t="0" r="r" b="b"/>
                    <a:pathLst>
                      <a:path w="9" h="3">
                        <a:moveTo>
                          <a:pt x="0" y="2"/>
                        </a:moveTo>
                        <a:lnTo>
                          <a:pt x="5" y="1"/>
                        </a:lnTo>
                        <a:lnTo>
                          <a:pt x="8" y="0"/>
                        </a:lnTo>
                        <a:lnTo>
                          <a:pt x="8" y="1"/>
                        </a:lnTo>
                        <a:lnTo>
                          <a:pt x="8" y="2"/>
                        </a:lnTo>
                        <a:lnTo>
                          <a:pt x="0" y="2"/>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57" name="Freeform 548"/>
                  <p:cNvSpPr>
                    <a:spLocks/>
                  </p:cNvSpPr>
                  <p:nvPr/>
                </p:nvSpPr>
                <p:spPr bwMode="auto">
                  <a:xfrm>
                    <a:off x="4888" y="3700"/>
                    <a:ext cx="10" cy="10"/>
                  </a:xfrm>
                  <a:custGeom>
                    <a:avLst/>
                    <a:gdLst/>
                    <a:ahLst/>
                    <a:cxnLst>
                      <a:cxn ang="0">
                        <a:pos x="4" y="8"/>
                      </a:cxn>
                      <a:cxn ang="0">
                        <a:pos x="0" y="4"/>
                      </a:cxn>
                      <a:cxn ang="0">
                        <a:pos x="9" y="0"/>
                      </a:cxn>
                      <a:cxn ang="0">
                        <a:pos x="4" y="8"/>
                      </a:cxn>
                    </a:cxnLst>
                    <a:rect l="0" t="0" r="r" b="b"/>
                    <a:pathLst>
                      <a:path w="10" h="9">
                        <a:moveTo>
                          <a:pt x="4" y="8"/>
                        </a:moveTo>
                        <a:lnTo>
                          <a:pt x="0" y="4"/>
                        </a:lnTo>
                        <a:lnTo>
                          <a:pt x="9" y="0"/>
                        </a:lnTo>
                        <a:lnTo>
                          <a:pt x="4" y="8"/>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grpSp>
              <p:nvGrpSpPr>
                <p:cNvPr id="118" name="Group 549"/>
                <p:cNvGrpSpPr>
                  <a:grpSpLocks/>
                </p:cNvGrpSpPr>
                <p:nvPr/>
              </p:nvGrpSpPr>
              <p:grpSpPr bwMode="auto">
                <a:xfrm>
                  <a:off x="4922" y="3595"/>
                  <a:ext cx="154" cy="177"/>
                  <a:chOff x="4922" y="3595"/>
                  <a:chExt cx="154" cy="177"/>
                </a:xfrm>
              </p:grpSpPr>
              <p:sp>
                <p:nvSpPr>
                  <p:cNvPr id="132" name="Freeform 550"/>
                  <p:cNvSpPr>
                    <a:spLocks/>
                  </p:cNvSpPr>
                  <p:nvPr/>
                </p:nvSpPr>
                <p:spPr bwMode="auto">
                  <a:xfrm>
                    <a:off x="4984" y="3595"/>
                    <a:ext cx="9" cy="8"/>
                  </a:xfrm>
                  <a:custGeom>
                    <a:avLst/>
                    <a:gdLst/>
                    <a:ahLst/>
                    <a:cxnLst>
                      <a:cxn ang="0">
                        <a:pos x="8" y="7"/>
                      </a:cxn>
                      <a:cxn ang="0">
                        <a:pos x="3" y="3"/>
                      </a:cxn>
                      <a:cxn ang="0">
                        <a:pos x="3" y="0"/>
                      </a:cxn>
                      <a:cxn ang="0">
                        <a:pos x="0" y="0"/>
                      </a:cxn>
                      <a:cxn ang="0">
                        <a:pos x="3" y="0"/>
                      </a:cxn>
                      <a:cxn ang="0">
                        <a:pos x="8" y="0"/>
                      </a:cxn>
                      <a:cxn ang="0">
                        <a:pos x="8" y="7"/>
                      </a:cxn>
                    </a:cxnLst>
                    <a:rect l="0" t="0" r="r" b="b"/>
                    <a:pathLst>
                      <a:path w="9" h="8">
                        <a:moveTo>
                          <a:pt x="8" y="7"/>
                        </a:moveTo>
                        <a:lnTo>
                          <a:pt x="3" y="3"/>
                        </a:lnTo>
                        <a:lnTo>
                          <a:pt x="3" y="0"/>
                        </a:lnTo>
                        <a:lnTo>
                          <a:pt x="0" y="0"/>
                        </a:lnTo>
                        <a:lnTo>
                          <a:pt x="3" y="0"/>
                        </a:lnTo>
                        <a:lnTo>
                          <a:pt x="8" y="0"/>
                        </a:lnTo>
                        <a:lnTo>
                          <a:pt x="8" y="7"/>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33" name="Freeform 551"/>
                  <p:cNvSpPr>
                    <a:spLocks/>
                  </p:cNvSpPr>
                  <p:nvPr/>
                </p:nvSpPr>
                <p:spPr bwMode="auto">
                  <a:xfrm>
                    <a:off x="4982" y="3600"/>
                    <a:ext cx="11" cy="8"/>
                  </a:xfrm>
                  <a:custGeom>
                    <a:avLst/>
                    <a:gdLst/>
                    <a:ahLst/>
                    <a:cxnLst>
                      <a:cxn ang="0">
                        <a:pos x="10" y="7"/>
                      </a:cxn>
                      <a:cxn ang="0">
                        <a:pos x="0" y="7"/>
                      </a:cxn>
                      <a:cxn ang="0">
                        <a:pos x="0" y="0"/>
                      </a:cxn>
                      <a:cxn ang="0">
                        <a:pos x="10" y="7"/>
                      </a:cxn>
                    </a:cxnLst>
                    <a:rect l="0" t="0" r="r" b="b"/>
                    <a:pathLst>
                      <a:path w="11" h="8">
                        <a:moveTo>
                          <a:pt x="10" y="7"/>
                        </a:moveTo>
                        <a:lnTo>
                          <a:pt x="0" y="7"/>
                        </a:lnTo>
                        <a:lnTo>
                          <a:pt x="0" y="0"/>
                        </a:lnTo>
                        <a:lnTo>
                          <a:pt x="10" y="7"/>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nvGrpSpPr>
                  <p:cNvPr id="134" name="Group 552"/>
                  <p:cNvGrpSpPr>
                    <a:grpSpLocks/>
                  </p:cNvGrpSpPr>
                  <p:nvPr/>
                </p:nvGrpSpPr>
                <p:grpSpPr bwMode="auto">
                  <a:xfrm>
                    <a:off x="4967" y="3621"/>
                    <a:ext cx="43" cy="103"/>
                    <a:chOff x="4967" y="3621"/>
                    <a:chExt cx="43" cy="103"/>
                  </a:xfrm>
                </p:grpSpPr>
                <p:sp>
                  <p:nvSpPr>
                    <p:cNvPr id="148" name="Freeform 553"/>
                    <p:cNvSpPr>
                      <a:spLocks/>
                    </p:cNvSpPr>
                    <p:nvPr/>
                  </p:nvSpPr>
                  <p:spPr bwMode="auto">
                    <a:xfrm>
                      <a:off x="4972" y="3625"/>
                      <a:ext cx="31" cy="91"/>
                    </a:xfrm>
                    <a:custGeom>
                      <a:avLst/>
                      <a:gdLst/>
                      <a:ahLst/>
                      <a:cxnLst>
                        <a:cxn ang="0">
                          <a:pos x="25" y="0"/>
                        </a:cxn>
                        <a:cxn ang="0">
                          <a:pos x="23" y="5"/>
                        </a:cxn>
                        <a:cxn ang="0">
                          <a:pos x="22" y="10"/>
                        </a:cxn>
                        <a:cxn ang="0">
                          <a:pos x="17" y="14"/>
                        </a:cxn>
                        <a:cxn ang="0">
                          <a:pos x="10" y="40"/>
                        </a:cxn>
                        <a:cxn ang="0">
                          <a:pos x="4" y="61"/>
                        </a:cxn>
                        <a:cxn ang="0">
                          <a:pos x="0" y="90"/>
                        </a:cxn>
                        <a:cxn ang="0">
                          <a:pos x="13" y="77"/>
                        </a:cxn>
                        <a:cxn ang="0">
                          <a:pos x="30" y="12"/>
                        </a:cxn>
                        <a:cxn ang="0">
                          <a:pos x="25" y="0"/>
                        </a:cxn>
                      </a:cxnLst>
                      <a:rect l="0" t="0" r="r" b="b"/>
                      <a:pathLst>
                        <a:path w="31" h="91">
                          <a:moveTo>
                            <a:pt x="25" y="0"/>
                          </a:moveTo>
                          <a:lnTo>
                            <a:pt x="23" y="5"/>
                          </a:lnTo>
                          <a:lnTo>
                            <a:pt x="22" y="10"/>
                          </a:lnTo>
                          <a:lnTo>
                            <a:pt x="17" y="14"/>
                          </a:lnTo>
                          <a:lnTo>
                            <a:pt x="10" y="40"/>
                          </a:lnTo>
                          <a:lnTo>
                            <a:pt x="4" y="61"/>
                          </a:lnTo>
                          <a:lnTo>
                            <a:pt x="0" y="90"/>
                          </a:lnTo>
                          <a:lnTo>
                            <a:pt x="13" y="77"/>
                          </a:lnTo>
                          <a:lnTo>
                            <a:pt x="30" y="12"/>
                          </a:lnTo>
                          <a:lnTo>
                            <a:pt x="25" y="0"/>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49" name="Freeform 554"/>
                    <p:cNvSpPr>
                      <a:spLocks/>
                    </p:cNvSpPr>
                    <p:nvPr/>
                  </p:nvSpPr>
                  <p:spPr bwMode="auto">
                    <a:xfrm>
                      <a:off x="4967" y="3621"/>
                      <a:ext cx="43" cy="103"/>
                    </a:xfrm>
                    <a:custGeom>
                      <a:avLst/>
                      <a:gdLst/>
                      <a:ahLst/>
                      <a:cxnLst>
                        <a:cxn ang="0">
                          <a:pos x="37" y="0"/>
                        </a:cxn>
                        <a:cxn ang="0">
                          <a:pos x="33" y="4"/>
                        </a:cxn>
                        <a:cxn ang="0">
                          <a:pos x="31" y="10"/>
                        </a:cxn>
                        <a:cxn ang="0">
                          <a:pos x="24" y="17"/>
                        </a:cxn>
                        <a:cxn ang="0">
                          <a:pos x="14" y="44"/>
                        </a:cxn>
                        <a:cxn ang="0">
                          <a:pos x="7" y="70"/>
                        </a:cxn>
                        <a:cxn ang="0">
                          <a:pos x="0" y="102"/>
                        </a:cxn>
                        <a:cxn ang="0">
                          <a:pos x="18" y="87"/>
                        </a:cxn>
                        <a:cxn ang="0">
                          <a:pos x="42" y="12"/>
                        </a:cxn>
                        <a:cxn ang="0">
                          <a:pos x="37" y="0"/>
                        </a:cxn>
                      </a:cxnLst>
                      <a:rect l="0" t="0" r="r" b="b"/>
                      <a:pathLst>
                        <a:path w="43" h="103">
                          <a:moveTo>
                            <a:pt x="37" y="0"/>
                          </a:moveTo>
                          <a:lnTo>
                            <a:pt x="33" y="4"/>
                          </a:lnTo>
                          <a:lnTo>
                            <a:pt x="31" y="10"/>
                          </a:lnTo>
                          <a:lnTo>
                            <a:pt x="24" y="17"/>
                          </a:lnTo>
                          <a:lnTo>
                            <a:pt x="14" y="44"/>
                          </a:lnTo>
                          <a:lnTo>
                            <a:pt x="7" y="70"/>
                          </a:lnTo>
                          <a:lnTo>
                            <a:pt x="0" y="102"/>
                          </a:lnTo>
                          <a:lnTo>
                            <a:pt x="18" y="87"/>
                          </a:lnTo>
                          <a:lnTo>
                            <a:pt x="42" y="12"/>
                          </a:lnTo>
                          <a:lnTo>
                            <a:pt x="37" y="0"/>
                          </a:lnTo>
                        </a:path>
                      </a:pathLst>
                    </a:custGeom>
                    <a:noFill/>
                    <a:ln w="12700" cap="rnd" cmpd="sng">
                      <a:solidFill>
                        <a:srgbClr val="000000"/>
                      </a:solidFill>
                      <a:prstDash val="solid"/>
                      <a:round/>
                      <a:headEnd type="none" w="med" len="med"/>
                      <a:tailEnd type="none" w="med" len="me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grpSp>
                <p:nvGrpSpPr>
                  <p:cNvPr id="135" name="Group 555"/>
                  <p:cNvGrpSpPr>
                    <a:grpSpLocks/>
                  </p:cNvGrpSpPr>
                  <p:nvPr/>
                </p:nvGrpSpPr>
                <p:grpSpPr bwMode="auto">
                  <a:xfrm>
                    <a:off x="4922" y="3602"/>
                    <a:ext cx="154" cy="170"/>
                    <a:chOff x="4922" y="3602"/>
                    <a:chExt cx="154" cy="170"/>
                  </a:xfrm>
                </p:grpSpPr>
                <p:sp>
                  <p:nvSpPr>
                    <p:cNvPr id="146" name="Freeform 556"/>
                    <p:cNvSpPr>
                      <a:spLocks/>
                    </p:cNvSpPr>
                    <p:nvPr/>
                  </p:nvSpPr>
                  <p:spPr bwMode="auto">
                    <a:xfrm>
                      <a:off x="4924" y="3606"/>
                      <a:ext cx="142" cy="159"/>
                    </a:xfrm>
                    <a:custGeom>
                      <a:avLst/>
                      <a:gdLst/>
                      <a:ahLst/>
                      <a:cxnLst>
                        <a:cxn ang="0">
                          <a:pos x="117" y="9"/>
                        </a:cxn>
                        <a:cxn ang="0">
                          <a:pos x="112" y="0"/>
                        </a:cxn>
                        <a:cxn ang="0">
                          <a:pos x="77" y="15"/>
                        </a:cxn>
                        <a:cxn ang="0">
                          <a:pos x="75" y="26"/>
                        </a:cxn>
                        <a:cxn ang="0">
                          <a:pos x="74" y="29"/>
                        </a:cxn>
                        <a:cxn ang="0">
                          <a:pos x="68" y="35"/>
                        </a:cxn>
                        <a:cxn ang="0">
                          <a:pos x="66" y="42"/>
                        </a:cxn>
                        <a:cxn ang="0">
                          <a:pos x="58" y="60"/>
                        </a:cxn>
                        <a:cxn ang="0">
                          <a:pos x="53" y="83"/>
                        </a:cxn>
                        <a:cxn ang="0">
                          <a:pos x="51" y="97"/>
                        </a:cxn>
                        <a:cxn ang="0">
                          <a:pos x="22" y="99"/>
                        </a:cxn>
                        <a:cxn ang="0">
                          <a:pos x="18" y="100"/>
                        </a:cxn>
                        <a:cxn ang="0">
                          <a:pos x="5" y="100"/>
                        </a:cxn>
                        <a:cxn ang="0">
                          <a:pos x="1" y="106"/>
                        </a:cxn>
                        <a:cxn ang="0">
                          <a:pos x="0" y="113"/>
                        </a:cxn>
                        <a:cxn ang="0">
                          <a:pos x="3" y="119"/>
                        </a:cxn>
                        <a:cxn ang="0">
                          <a:pos x="14" y="122"/>
                        </a:cxn>
                        <a:cxn ang="0">
                          <a:pos x="20" y="129"/>
                        </a:cxn>
                        <a:cxn ang="0">
                          <a:pos x="30" y="133"/>
                        </a:cxn>
                        <a:cxn ang="0">
                          <a:pos x="38" y="133"/>
                        </a:cxn>
                        <a:cxn ang="0">
                          <a:pos x="48" y="134"/>
                        </a:cxn>
                        <a:cxn ang="0">
                          <a:pos x="48" y="138"/>
                        </a:cxn>
                        <a:cxn ang="0">
                          <a:pos x="48" y="146"/>
                        </a:cxn>
                        <a:cxn ang="0">
                          <a:pos x="49" y="152"/>
                        </a:cxn>
                        <a:cxn ang="0">
                          <a:pos x="55" y="152"/>
                        </a:cxn>
                        <a:cxn ang="0">
                          <a:pos x="60" y="154"/>
                        </a:cxn>
                        <a:cxn ang="0">
                          <a:pos x="66" y="160"/>
                        </a:cxn>
                        <a:cxn ang="0">
                          <a:pos x="74" y="160"/>
                        </a:cxn>
                        <a:cxn ang="0">
                          <a:pos x="80" y="160"/>
                        </a:cxn>
                        <a:cxn ang="0">
                          <a:pos x="91" y="155"/>
                        </a:cxn>
                        <a:cxn ang="0">
                          <a:pos x="101" y="157"/>
                        </a:cxn>
                        <a:cxn ang="0">
                          <a:pos x="113" y="160"/>
                        </a:cxn>
                        <a:cxn ang="0">
                          <a:pos x="124" y="157"/>
                        </a:cxn>
                        <a:cxn ang="0">
                          <a:pos x="131" y="150"/>
                        </a:cxn>
                        <a:cxn ang="0">
                          <a:pos x="131" y="140"/>
                        </a:cxn>
                        <a:cxn ang="0">
                          <a:pos x="133" y="129"/>
                        </a:cxn>
                        <a:cxn ang="0">
                          <a:pos x="134" y="114"/>
                        </a:cxn>
                        <a:cxn ang="0">
                          <a:pos x="138" y="101"/>
                        </a:cxn>
                        <a:cxn ang="0">
                          <a:pos x="142" y="81"/>
                        </a:cxn>
                        <a:cxn ang="0">
                          <a:pos x="142" y="60"/>
                        </a:cxn>
                        <a:cxn ang="0">
                          <a:pos x="142" y="42"/>
                        </a:cxn>
                        <a:cxn ang="0">
                          <a:pos x="141" y="31"/>
                        </a:cxn>
                        <a:cxn ang="0">
                          <a:pos x="138" y="24"/>
                        </a:cxn>
                        <a:cxn ang="0">
                          <a:pos x="131" y="20"/>
                        </a:cxn>
                        <a:cxn ang="0">
                          <a:pos x="124" y="13"/>
                        </a:cxn>
                        <a:cxn ang="0">
                          <a:pos x="117" y="9"/>
                        </a:cxn>
                      </a:cxnLst>
                      <a:rect l="0" t="0" r="r" b="b"/>
                      <a:pathLst>
                        <a:path w="143" h="161">
                          <a:moveTo>
                            <a:pt x="117" y="9"/>
                          </a:moveTo>
                          <a:lnTo>
                            <a:pt x="112" y="0"/>
                          </a:lnTo>
                          <a:lnTo>
                            <a:pt x="77" y="15"/>
                          </a:lnTo>
                          <a:lnTo>
                            <a:pt x="75" y="26"/>
                          </a:lnTo>
                          <a:lnTo>
                            <a:pt x="74" y="29"/>
                          </a:lnTo>
                          <a:lnTo>
                            <a:pt x="68" y="35"/>
                          </a:lnTo>
                          <a:lnTo>
                            <a:pt x="66" y="42"/>
                          </a:lnTo>
                          <a:lnTo>
                            <a:pt x="58" y="60"/>
                          </a:lnTo>
                          <a:lnTo>
                            <a:pt x="53" y="83"/>
                          </a:lnTo>
                          <a:lnTo>
                            <a:pt x="51" y="97"/>
                          </a:lnTo>
                          <a:lnTo>
                            <a:pt x="22" y="99"/>
                          </a:lnTo>
                          <a:lnTo>
                            <a:pt x="18" y="100"/>
                          </a:lnTo>
                          <a:lnTo>
                            <a:pt x="5" y="100"/>
                          </a:lnTo>
                          <a:lnTo>
                            <a:pt x="1" y="106"/>
                          </a:lnTo>
                          <a:lnTo>
                            <a:pt x="0" y="113"/>
                          </a:lnTo>
                          <a:lnTo>
                            <a:pt x="3" y="119"/>
                          </a:lnTo>
                          <a:lnTo>
                            <a:pt x="14" y="122"/>
                          </a:lnTo>
                          <a:lnTo>
                            <a:pt x="20" y="129"/>
                          </a:lnTo>
                          <a:lnTo>
                            <a:pt x="30" y="133"/>
                          </a:lnTo>
                          <a:lnTo>
                            <a:pt x="38" y="133"/>
                          </a:lnTo>
                          <a:lnTo>
                            <a:pt x="48" y="134"/>
                          </a:lnTo>
                          <a:lnTo>
                            <a:pt x="48" y="138"/>
                          </a:lnTo>
                          <a:lnTo>
                            <a:pt x="48" y="146"/>
                          </a:lnTo>
                          <a:lnTo>
                            <a:pt x="49" y="152"/>
                          </a:lnTo>
                          <a:lnTo>
                            <a:pt x="55" y="152"/>
                          </a:lnTo>
                          <a:lnTo>
                            <a:pt x="60" y="154"/>
                          </a:lnTo>
                          <a:lnTo>
                            <a:pt x="66" y="160"/>
                          </a:lnTo>
                          <a:lnTo>
                            <a:pt x="74" y="160"/>
                          </a:lnTo>
                          <a:lnTo>
                            <a:pt x="80" y="160"/>
                          </a:lnTo>
                          <a:lnTo>
                            <a:pt x="91" y="155"/>
                          </a:lnTo>
                          <a:lnTo>
                            <a:pt x="101" y="157"/>
                          </a:lnTo>
                          <a:lnTo>
                            <a:pt x="113" y="160"/>
                          </a:lnTo>
                          <a:lnTo>
                            <a:pt x="124" y="157"/>
                          </a:lnTo>
                          <a:lnTo>
                            <a:pt x="131" y="150"/>
                          </a:lnTo>
                          <a:lnTo>
                            <a:pt x="131" y="140"/>
                          </a:lnTo>
                          <a:lnTo>
                            <a:pt x="133" y="129"/>
                          </a:lnTo>
                          <a:lnTo>
                            <a:pt x="134" y="114"/>
                          </a:lnTo>
                          <a:lnTo>
                            <a:pt x="138" y="101"/>
                          </a:lnTo>
                          <a:lnTo>
                            <a:pt x="142" y="81"/>
                          </a:lnTo>
                          <a:lnTo>
                            <a:pt x="142" y="60"/>
                          </a:lnTo>
                          <a:lnTo>
                            <a:pt x="142" y="42"/>
                          </a:lnTo>
                          <a:lnTo>
                            <a:pt x="141" y="31"/>
                          </a:lnTo>
                          <a:lnTo>
                            <a:pt x="138" y="24"/>
                          </a:lnTo>
                          <a:lnTo>
                            <a:pt x="131" y="20"/>
                          </a:lnTo>
                          <a:lnTo>
                            <a:pt x="124" y="13"/>
                          </a:lnTo>
                          <a:lnTo>
                            <a:pt x="117" y="9"/>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47" name="Freeform 557"/>
                    <p:cNvSpPr>
                      <a:spLocks/>
                    </p:cNvSpPr>
                    <p:nvPr/>
                  </p:nvSpPr>
                  <p:spPr bwMode="auto">
                    <a:xfrm>
                      <a:off x="4922" y="3602"/>
                      <a:ext cx="154" cy="170"/>
                    </a:xfrm>
                    <a:custGeom>
                      <a:avLst/>
                      <a:gdLst/>
                      <a:ahLst/>
                      <a:cxnLst>
                        <a:cxn ang="0">
                          <a:pos x="124" y="10"/>
                        </a:cxn>
                        <a:cxn ang="0">
                          <a:pos x="120" y="0"/>
                        </a:cxn>
                        <a:cxn ang="0">
                          <a:pos x="82" y="16"/>
                        </a:cxn>
                        <a:cxn ang="0">
                          <a:pos x="81" y="29"/>
                        </a:cxn>
                        <a:cxn ang="0">
                          <a:pos x="78" y="33"/>
                        </a:cxn>
                        <a:cxn ang="0">
                          <a:pos x="74" y="38"/>
                        </a:cxn>
                        <a:cxn ang="0">
                          <a:pos x="71" y="45"/>
                        </a:cxn>
                        <a:cxn ang="0">
                          <a:pos x="63" y="65"/>
                        </a:cxn>
                        <a:cxn ang="0">
                          <a:pos x="56" y="88"/>
                        </a:cxn>
                        <a:cxn ang="0">
                          <a:pos x="53" y="105"/>
                        </a:cxn>
                        <a:cxn ang="0">
                          <a:pos x="23" y="105"/>
                        </a:cxn>
                        <a:cxn ang="0">
                          <a:pos x="19" y="106"/>
                        </a:cxn>
                        <a:cxn ang="0">
                          <a:pos x="5" y="106"/>
                        </a:cxn>
                        <a:cxn ang="0">
                          <a:pos x="0" y="114"/>
                        </a:cxn>
                        <a:cxn ang="0">
                          <a:pos x="0" y="121"/>
                        </a:cxn>
                        <a:cxn ang="0">
                          <a:pos x="1" y="128"/>
                        </a:cxn>
                        <a:cxn ang="0">
                          <a:pos x="15" y="131"/>
                        </a:cxn>
                        <a:cxn ang="0">
                          <a:pos x="20" y="137"/>
                        </a:cxn>
                        <a:cxn ang="0">
                          <a:pos x="31" y="141"/>
                        </a:cxn>
                        <a:cxn ang="0">
                          <a:pos x="41" y="141"/>
                        </a:cxn>
                        <a:cxn ang="0">
                          <a:pos x="52" y="143"/>
                        </a:cxn>
                        <a:cxn ang="0">
                          <a:pos x="52" y="147"/>
                        </a:cxn>
                        <a:cxn ang="0">
                          <a:pos x="52" y="156"/>
                        </a:cxn>
                        <a:cxn ang="0">
                          <a:pos x="53" y="162"/>
                        </a:cxn>
                        <a:cxn ang="0">
                          <a:pos x="57" y="162"/>
                        </a:cxn>
                        <a:cxn ang="0">
                          <a:pos x="64" y="165"/>
                        </a:cxn>
                        <a:cxn ang="0">
                          <a:pos x="71" y="170"/>
                        </a:cxn>
                        <a:cxn ang="0">
                          <a:pos x="79" y="170"/>
                        </a:cxn>
                        <a:cxn ang="0">
                          <a:pos x="86" y="170"/>
                        </a:cxn>
                        <a:cxn ang="0">
                          <a:pos x="97" y="166"/>
                        </a:cxn>
                        <a:cxn ang="0">
                          <a:pos x="109" y="167"/>
                        </a:cxn>
                        <a:cxn ang="0">
                          <a:pos x="122" y="170"/>
                        </a:cxn>
                        <a:cxn ang="0">
                          <a:pos x="133" y="169"/>
                        </a:cxn>
                        <a:cxn ang="0">
                          <a:pos x="141" y="159"/>
                        </a:cxn>
                        <a:cxn ang="0">
                          <a:pos x="139" y="150"/>
                        </a:cxn>
                        <a:cxn ang="0">
                          <a:pos x="142" y="137"/>
                        </a:cxn>
                        <a:cxn ang="0">
                          <a:pos x="143" y="121"/>
                        </a:cxn>
                        <a:cxn ang="0">
                          <a:pos x="149" y="107"/>
                        </a:cxn>
                        <a:cxn ang="0">
                          <a:pos x="153" y="87"/>
                        </a:cxn>
                        <a:cxn ang="0">
                          <a:pos x="152" y="65"/>
                        </a:cxn>
                        <a:cxn ang="0">
                          <a:pos x="152" y="46"/>
                        </a:cxn>
                        <a:cxn ang="0">
                          <a:pos x="150" y="33"/>
                        </a:cxn>
                        <a:cxn ang="0">
                          <a:pos x="149" y="27"/>
                        </a:cxn>
                        <a:cxn ang="0">
                          <a:pos x="141" y="23"/>
                        </a:cxn>
                        <a:cxn ang="0">
                          <a:pos x="133" y="14"/>
                        </a:cxn>
                        <a:cxn ang="0">
                          <a:pos x="124" y="10"/>
                        </a:cxn>
                      </a:cxnLst>
                      <a:rect l="0" t="0" r="r" b="b"/>
                      <a:pathLst>
                        <a:path w="154" h="171">
                          <a:moveTo>
                            <a:pt x="124" y="10"/>
                          </a:moveTo>
                          <a:lnTo>
                            <a:pt x="120" y="0"/>
                          </a:lnTo>
                          <a:lnTo>
                            <a:pt x="82" y="16"/>
                          </a:lnTo>
                          <a:lnTo>
                            <a:pt x="81" y="29"/>
                          </a:lnTo>
                          <a:lnTo>
                            <a:pt x="78" y="33"/>
                          </a:lnTo>
                          <a:lnTo>
                            <a:pt x="74" y="38"/>
                          </a:lnTo>
                          <a:lnTo>
                            <a:pt x="71" y="45"/>
                          </a:lnTo>
                          <a:lnTo>
                            <a:pt x="63" y="65"/>
                          </a:lnTo>
                          <a:lnTo>
                            <a:pt x="56" y="88"/>
                          </a:lnTo>
                          <a:lnTo>
                            <a:pt x="53" y="105"/>
                          </a:lnTo>
                          <a:lnTo>
                            <a:pt x="23" y="105"/>
                          </a:lnTo>
                          <a:lnTo>
                            <a:pt x="19" y="106"/>
                          </a:lnTo>
                          <a:lnTo>
                            <a:pt x="5" y="106"/>
                          </a:lnTo>
                          <a:lnTo>
                            <a:pt x="0" y="114"/>
                          </a:lnTo>
                          <a:lnTo>
                            <a:pt x="0" y="121"/>
                          </a:lnTo>
                          <a:lnTo>
                            <a:pt x="1" y="128"/>
                          </a:lnTo>
                          <a:lnTo>
                            <a:pt x="15" y="131"/>
                          </a:lnTo>
                          <a:lnTo>
                            <a:pt x="20" y="137"/>
                          </a:lnTo>
                          <a:lnTo>
                            <a:pt x="31" y="141"/>
                          </a:lnTo>
                          <a:lnTo>
                            <a:pt x="41" y="141"/>
                          </a:lnTo>
                          <a:lnTo>
                            <a:pt x="52" y="143"/>
                          </a:lnTo>
                          <a:lnTo>
                            <a:pt x="52" y="147"/>
                          </a:lnTo>
                          <a:lnTo>
                            <a:pt x="52" y="156"/>
                          </a:lnTo>
                          <a:lnTo>
                            <a:pt x="53" y="162"/>
                          </a:lnTo>
                          <a:lnTo>
                            <a:pt x="57" y="162"/>
                          </a:lnTo>
                          <a:lnTo>
                            <a:pt x="64" y="165"/>
                          </a:lnTo>
                          <a:lnTo>
                            <a:pt x="71" y="170"/>
                          </a:lnTo>
                          <a:lnTo>
                            <a:pt x="79" y="170"/>
                          </a:lnTo>
                          <a:lnTo>
                            <a:pt x="86" y="170"/>
                          </a:lnTo>
                          <a:lnTo>
                            <a:pt x="97" y="166"/>
                          </a:lnTo>
                          <a:lnTo>
                            <a:pt x="109" y="167"/>
                          </a:lnTo>
                          <a:lnTo>
                            <a:pt x="122" y="170"/>
                          </a:lnTo>
                          <a:lnTo>
                            <a:pt x="133" y="169"/>
                          </a:lnTo>
                          <a:lnTo>
                            <a:pt x="141" y="159"/>
                          </a:lnTo>
                          <a:lnTo>
                            <a:pt x="139" y="150"/>
                          </a:lnTo>
                          <a:lnTo>
                            <a:pt x="142" y="137"/>
                          </a:lnTo>
                          <a:lnTo>
                            <a:pt x="143" y="121"/>
                          </a:lnTo>
                          <a:lnTo>
                            <a:pt x="149" y="107"/>
                          </a:lnTo>
                          <a:lnTo>
                            <a:pt x="153" y="87"/>
                          </a:lnTo>
                          <a:lnTo>
                            <a:pt x="152" y="65"/>
                          </a:lnTo>
                          <a:lnTo>
                            <a:pt x="152" y="46"/>
                          </a:lnTo>
                          <a:lnTo>
                            <a:pt x="150" y="33"/>
                          </a:lnTo>
                          <a:lnTo>
                            <a:pt x="149" y="27"/>
                          </a:lnTo>
                          <a:lnTo>
                            <a:pt x="141" y="23"/>
                          </a:lnTo>
                          <a:lnTo>
                            <a:pt x="133" y="14"/>
                          </a:lnTo>
                          <a:lnTo>
                            <a:pt x="124" y="10"/>
                          </a:lnTo>
                        </a:path>
                      </a:pathLst>
                    </a:custGeom>
                    <a:noFill/>
                    <a:ln w="12700" cap="rnd" cmpd="sng">
                      <a:solidFill>
                        <a:srgbClr val="000000"/>
                      </a:solidFill>
                      <a:prstDash val="solid"/>
                      <a:round/>
                      <a:headEnd type="none" w="med" len="med"/>
                      <a:tailEnd type="none" w="med" len="me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sp>
                <p:nvSpPr>
                  <p:cNvPr id="136" name="Freeform 558"/>
                  <p:cNvSpPr>
                    <a:spLocks/>
                  </p:cNvSpPr>
                  <p:nvPr/>
                </p:nvSpPr>
                <p:spPr bwMode="auto">
                  <a:xfrm>
                    <a:off x="4979" y="3615"/>
                    <a:ext cx="84" cy="151"/>
                  </a:xfrm>
                  <a:custGeom>
                    <a:avLst/>
                    <a:gdLst/>
                    <a:ahLst/>
                    <a:cxnLst>
                      <a:cxn ang="0">
                        <a:pos x="12" y="124"/>
                      </a:cxn>
                      <a:cxn ang="0">
                        <a:pos x="31" y="122"/>
                      </a:cxn>
                      <a:cxn ang="0">
                        <a:pos x="48" y="117"/>
                      </a:cxn>
                      <a:cxn ang="0">
                        <a:pos x="55" y="104"/>
                      </a:cxn>
                      <a:cxn ang="0">
                        <a:pos x="53" y="95"/>
                      </a:cxn>
                      <a:cxn ang="0">
                        <a:pos x="65" y="74"/>
                      </a:cxn>
                      <a:cxn ang="0">
                        <a:pos x="53" y="83"/>
                      </a:cxn>
                      <a:cxn ang="0">
                        <a:pos x="60" y="68"/>
                      </a:cxn>
                      <a:cxn ang="0">
                        <a:pos x="70" y="45"/>
                      </a:cxn>
                      <a:cxn ang="0">
                        <a:pos x="55" y="63"/>
                      </a:cxn>
                      <a:cxn ang="0">
                        <a:pos x="53" y="35"/>
                      </a:cxn>
                      <a:cxn ang="0">
                        <a:pos x="44" y="24"/>
                      </a:cxn>
                      <a:cxn ang="0">
                        <a:pos x="34" y="21"/>
                      </a:cxn>
                      <a:cxn ang="0">
                        <a:pos x="55" y="12"/>
                      </a:cxn>
                      <a:cxn ang="0">
                        <a:pos x="65" y="21"/>
                      </a:cxn>
                      <a:cxn ang="0">
                        <a:pos x="59" y="12"/>
                      </a:cxn>
                      <a:cxn ang="0">
                        <a:pos x="47" y="8"/>
                      </a:cxn>
                      <a:cxn ang="0">
                        <a:pos x="55" y="5"/>
                      </a:cxn>
                      <a:cxn ang="0">
                        <a:pos x="62" y="0"/>
                      </a:cxn>
                      <a:cxn ang="0">
                        <a:pos x="72" y="9"/>
                      </a:cxn>
                      <a:cxn ang="0">
                        <a:pos x="82" y="17"/>
                      </a:cxn>
                      <a:cxn ang="0">
                        <a:pos x="84" y="31"/>
                      </a:cxn>
                      <a:cxn ang="0">
                        <a:pos x="84" y="56"/>
                      </a:cxn>
                      <a:cxn ang="0">
                        <a:pos x="80" y="87"/>
                      </a:cxn>
                      <a:cxn ang="0">
                        <a:pos x="76" y="118"/>
                      </a:cxn>
                      <a:cxn ang="0">
                        <a:pos x="73" y="137"/>
                      </a:cxn>
                      <a:cxn ang="0">
                        <a:pos x="70" y="146"/>
                      </a:cxn>
                      <a:cxn ang="0">
                        <a:pos x="58" y="150"/>
                      </a:cxn>
                      <a:cxn ang="0">
                        <a:pos x="50" y="149"/>
                      </a:cxn>
                      <a:cxn ang="0">
                        <a:pos x="44" y="140"/>
                      </a:cxn>
                      <a:cxn ang="0">
                        <a:pos x="42" y="137"/>
                      </a:cxn>
                      <a:cxn ang="0">
                        <a:pos x="35" y="145"/>
                      </a:cxn>
                      <a:cxn ang="0">
                        <a:pos x="23" y="149"/>
                      </a:cxn>
                      <a:cxn ang="0">
                        <a:pos x="14" y="146"/>
                      </a:cxn>
                      <a:cxn ang="0">
                        <a:pos x="22" y="141"/>
                      </a:cxn>
                      <a:cxn ang="0">
                        <a:pos x="30" y="129"/>
                      </a:cxn>
                      <a:cxn ang="0">
                        <a:pos x="14" y="138"/>
                      </a:cxn>
                      <a:cxn ang="0">
                        <a:pos x="4" y="144"/>
                      </a:cxn>
                      <a:cxn ang="0">
                        <a:pos x="0" y="137"/>
                      </a:cxn>
                    </a:cxnLst>
                    <a:rect l="0" t="0" r="r" b="b"/>
                    <a:pathLst>
                      <a:path w="85" h="151">
                        <a:moveTo>
                          <a:pt x="0" y="126"/>
                        </a:moveTo>
                        <a:lnTo>
                          <a:pt x="12" y="124"/>
                        </a:lnTo>
                        <a:lnTo>
                          <a:pt x="22" y="124"/>
                        </a:lnTo>
                        <a:lnTo>
                          <a:pt x="31" y="122"/>
                        </a:lnTo>
                        <a:lnTo>
                          <a:pt x="42" y="121"/>
                        </a:lnTo>
                        <a:lnTo>
                          <a:pt x="48" y="117"/>
                        </a:lnTo>
                        <a:lnTo>
                          <a:pt x="62" y="97"/>
                        </a:lnTo>
                        <a:lnTo>
                          <a:pt x="55" y="104"/>
                        </a:lnTo>
                        <a:lnTo>
                          <a:pt x="49" y="108"/>
                        </a:lnTo>
                        <a:lnTo>
                          <a:pt x="53" y="95"/>
                        </a:lnTo>
                        <a:lnTo>
                          <a:pt x="58" y="90"/>
                        </a:lnTo>
                        <a:lnTo>
                          <a:pt x="65" y="74"/>
                        </a:lnTo>
                        <a:lnTo>
                          <a:pt x="58" y="82"/>
                        </a:lnTo>
                        <a:lnTo>
                          <a:pt x="53" y="83"/>
                        </a:lnTo>
                        <a:lnTo>
                          <a:pt x="55" y="74"/>
                        </a:lnTo>
                        <a:lnTo>
                          <a:pt x="60" y="68"/>
                        </a:lnTo>
                        <a:lnTo>
                          <a:pt x="65" y="60"/>
                        </a:lnTo>
                        <a:lnTo>
                          <a:pt x="70" y="45"/>
                        </a:lnTo>
                        <a:lnTo>
                          <a:pt x="60" y="59"/>
                        </a:lnTo>
                        <a:lnTo>
                          <a:pt x="55" y="63"/>
                        </a:lnTo>
                        <a:lnTo>
                          <a:pt x="54" y="42"/>
                        </a:lnTo>
                        <a:lnTo>
                          <a:pt x="53" y="35"/>
                        </a:lnTo>
                        <a:lnTo>
                          <a:pt x="48" y="31"/>
                        </a:lnTo>
                        <a:lnTo>
                          <a:pt x="44" y="24"/>
                        </a:lnTo>
                        <a:lnTo>
                          <a:pt x="38" y="22"/>
                        </a:lnTo>
                        <a:lnTo>
                          <a:pt x="34" y="21"/>
                        </a:lnTo>
                        <a:lnTo>
                          <a:pt x="44" y="9"/>
                        </a:lnTo>
                        <a:lnTo>
                          <a:pt x="55" y="12"/>
                        </a:lnTo>
                        <a:lnTo>
                          <a:pt x="62" y="15"/>
                        </a:lnTo>
                        <a:lnTo>
                          <a:pt x="65" y="21"/>
                        </a:lnTo>
                        <a:lnTo>
                          <a:pt x="62" y="14"/>
                        </a:lnTo>
                        <a:lnTo>
                          <a:pt x="59" y="12"/>
                        </a:lnTo>
                        <a:lnTo>
                          <a:pt x="52" y="9"/>
                        </a:lnTo>
                        <a:lnTo>
                          <a:pt x="47" y="8"/>
                        </a:lnTo>
                        <a:lnTo>
                          <a:pt x="49" y="6"/>
                        </a:lnTo>
                        <a:lnTo>
                          <a:pt x="55" y="5"/>
                        </a:lnTo>
                        <a:lnTo>
                          <a:pt x="60" y="3"/>
                        </a:lnTo>
                        <a:lnTo>
                          <a:pt x="62" y="0"/>
                        </a:lnTo>
                        <a:lnTo>
                          <a:pt x="70" y="5"/>
                        </a:lnTo>
                        <a:lnTo>
                          <a:pt x="72" y="9"/>
                        </a:lnTo>
                        <a:lnTo>
                          <a:pt x="76" y="14"/>
                        </a:lnTo>
                        <a:lnTo>
                          <a:pt x="82" y="17"/>
                        </a:lnTo>
                        <a:lnTo>
                          <a:pt x="82" y="22"/>
                        </a:lnTo>
                        <a:lnTo>
                          <a:pt x="84" y="31"/>
                        </a:lnTo>
                        <a:lnTo>
                          <a:pt x="84" y="44"/>
                        </a:lnTo>
                        <a:lnTo>
                          <a:pt x="84" y="56"/>
                        </a:lnTo>
                        <a:lnTo>
                          <a:pt x="83" y="72"/>
                        </a:lnTo>
                        <a:lnTo>
                          <a:pt x="80" y="87"/>
                        </a:lnTo>
                        <a:lnTo>
                          <a:pt x="78" y="104"/>
                        </a:lnTo>
                        <a:lnTo>
                          <a:pt x="76" y="118"/>
                        </a:lnTo>
                        <a:lnTo>
                          <a:pt x="73" y="128"/>
                        </a:lnTo>
                        <a:lnTo>
                          <a:pt x="73" y="137"/>
                        </a:lnTo>
                        <a:lnTo>
                          <a:pt x="73" y="142"/>
                        </a:lnTo>
                        <a:lnTo>
                          <a:pt x="70" y="146"/>
                        </a:lnTo>
                        <a:lnTo>
                          <a:pt x="65" y="150"/>
                        </a:lnTo>
                        <a:lnTo>
                          <a:pt x="58" y="150"/>
                        </a:lnTo>
                        <a:lnTo>
                          <a:pt x="55" y="149"/>
                        </a:lnTo>
                        <a:lnTo>
                          <a:pt x="50" y="149"/>
                        </a:lnTo>
                        <a:lnTo>
                          <a:pt x="42" y="145"/>
                        </a:lnTo>
                        <a:lnTo>
                          <a:pt x="44" y="140"/>
                        </a:lnTo>
                        <a:lnTo>
                          <a:pt x="49" y="132"/>
                        </a:lnTo>
                        <a:lnTo>
                          <a:pt x="42" y="137"/>
                        </a:lnTo>
                        <a:lnTo>
                          <a:pt x="38" y="144"/>
                        </a:lnTo>
                        <a:lnTo>
                          <a:pt x="35" y="145"/>
                        </a:lnTo>
                        <a:lnTo>
                          <a:pt x="30" y="149"/>
                        </a:lnTo>
                        <a:lnTo>
                          <a:pt x="23" y="149"/>
                        </a:lnTo>
                        <a:lnTo>
                          <a:pt x="18" y="149"/>
                        </a:lnTo>
                        <a:lnTo>
                          <a:pt x="14" y="146"/>
                        </a:lnTo>
                        <a:lnTo>
                          <a:pt x="13" y="145"/>
                        </a:lnTo>
                        <a:lnTo>
                          <a:pt x="22" y="141"/>
                        </a:lnTo>
                        <a:lnTo>
                          <a:pt x="28" y="133"/>
                        </a:lnTo>
                        <a:lnTo>
                          <a:pt x="30" y="129"/>
                        </a:lnTo>
                        <a:lnTo>
                          <a:pt x="24" y="131"/>
                        </a:lnTo>
                        <a:lnTo>
                          <a:pt x="14" y="138"/>
                        </a:lnTo>
                        <a:lnTo>
                          <a:pt x="12" y="142"/>
                        </a:lnTo>
                        <a:lnTo>
                          <a:pt x="4" y="144"/>
                        </a:lnTo>
                        <a:lnTo>
                          <a:pt x="0" y="141"/>
                        </a:lnTo>
                        <a:lnTo>
                          <a:pt x="0" y="137"/>
                        </a:lnTo>
                        <a:lnTo>
                          <a:pt x="0" y="126"/>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37" name="Freeform 559"/>
                  <p:cNvSpPr>
                    <a:spLocks/>
                  </p:cNvSpPr>
                  <p:nvPr/>
                </p:nvSpPr>
                <p:spPr bwMode="auto">
                  <a:xfrm>
                    <a:off x="5041" y="3694"/>
                    <a:ext cx="16" cy="64"/>
                  </a:xfrm>
                  <a:custGeom>
                    <a:avLst/>
                    <a:gdLst/>
                    <a:ahLst/>
                    <a:cxnLst>
                      <a:cxn ang="0">
                        <a:pos x="0" y="63"/>
                      </a:cxn>
                      <a:cxn ang="0">
                        <a:pos x="2" y="62"/>
                      </a:cxn>
                      <a:cxn ang="0">
                        <a:pos x="5" y="56"/>
                      </a:cxn>
                      <a:cxn ang="0">
                        <a:pos x="8" y="47"/>
                      </a:cxn>
                      <a:cxn ang="0">
                        <a:pos x="10" y="39"/>
                      </a:cxn>
                      <a:cxn ang="0">
                        <a:pos x="11" y="30"/>
                      </a:cxn>
                      <a:cxn ang="0">
                        <a:pos x="12" y="22"/>
                      </a:cxn>
                      <a:cxn ang="0">
                        <a:pos x="14" y="9"/>
                      </a:cxn>
                      <a:cxn ang="0">
                        <a:pos x="15" y="0"/>
                      </a:cxn>
                      <a:cxn ang="0">
                        <a:pos x="12" y="19"/>
                      </a:cxn>
                      <a:cxn ang="0">
                        <a:pos x="10" y="33"/>
                      </a:cxn>
                      <a:cxn ang="0">
                        <a:pos x="6" y="43"/>
                      </a:cxn>
                      <a:cxn ang="0">
                        <a:pos x="2" y="54"/>
                      </a:cxn>
                      <a:cxn ang="0">
                        <a:pos x="0" y="63"/>
                      </a:cxn>
                    </a:cxnLst>
                    <a:rect l="0" t="0" r="r" b="b"/>
                    <a:pathLst>
                      <a:path w="16" h="64">
                        <a:moveTo>
                          <a:pt x="0" y="63"/>
                        </a:moveTo>
                        <a:lnTo>
                          <a:pt x="2" y="62"/>
                        </a:lnTo>
                        <a:lnTo>
                          <a:pt x="5" y="56"/>
                        </a:lnTo>
                        <a:lnTo>
                          <a:pt x="8" y="47"/>
                        </a:lnTo>
                        <a:lnTo>
                          <a:pt x="10" y="39"/>
                        </a:lnTo>
                        <a:lnTo>
                          <a:pt x="11" y="30"/>
                        </a:lnTo>
                        <a:lnTo>
                          <a:pt x="12" y="22"/>
                        </a:lnTo>
                        <a:lnTo>
                          <a:pt x="14" y="9"/>
                        </a:lnTo>
                        <a:lnTo>
                          <a:pt x="15" y="0"/>
                        </a:lnTo>
                        <a:lnTo>
                          <a:pt x="12" y="19"/>
                        </a:lnTo>
                        <a:lnTo>
                          <a:pt x="10" y="33"/>
                        </a:lnTo>
                        <a:lnTo>
                          <a:pt x="6" y="43"/>
                        </a:lnTo>
                        <a:lnTo>
                          <a:pt x="2" y="54"/>
                        </a:lnTo>
                        <a:lnTo>
                          <a:pt x="0" y="63"/>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38" name="Freeform 560"/>
                  <p:cNvSpPr>
                    <a:spLocks/>
                  </p:cNvSpPr>
                  <p:nvPr/>
                </p:nvSpPr>
                <p:spPr bwMode="auto">
                  <a:xfrm>
                    <a:off x="4927" y="3636"/>
                    <a:ext cx="102" cy="99"/>
                  </a:xfrm>
                  <a:custGeom>
                    <a:avLst/>
                    <a:gdLst/>
                    <a:ahLst/>
                    <a:cxnLst>
                      <a:cxn ang="0">
                        <a:pos x="70" y="4"/>
                      </a:cxn>
                      <a:cxn ang="0">
                        <a:pos x="61" y="19"/>
                      </a:cxn>
                      <a:cxn ang="0">
                        <a:pos x="64" y="32"/>
                      </a:cxn>
                      <a:cxn ang="0">
                        <a:pos x="62" y="48"/>
                      </a:cxn>
                      <a:cxn ang="0">
                        <a:pos x="62" y="53"/>
                      </a:cxn>
                      <a:cxn ang="0">
                        <a:pos x="64" y="59"/>
                      </a:cxn>
                      <a:cxn ang="0">
                        <a:pos x="60" y="62"/>
                      </a:cxn>
                      <a:cxn ang="0">
                        <a:pos x="55" y="68"/>
                      </a:cxn>
                      <a:cxn ang="0">
                        <a:pos x="49" y="68"/>
                      </a:cxn>
                      <a:cxn ang="0">
                        <a:pos x="25" y="68"/>
                      </a:cxn>
                      <a:cxn ang="0">
                        <a:pos x="14" y="72"/>
                      </a:cxn>
                      <a:cxn ang="0">
                        <a:pos x="0" y="75"/>
                      </a:cxn>
                      <a:cxn ang="0">
                        <a:pos x="0" y="86"/>
                      </a:cxn>
                      <a:cxn ang="0">
                        <a:pos x="9" y="84"/>
                      </a:cxn>
                      <a:cxn ang="0">
                        <a:pos x="11" y="79"/>
                      </a:cxn>
                      <a:cxn ang="0">
                        <a:pos x="11" y="89"/>
                      </a:cxn>
                      <a:cxn ang="0">
                        <a:pos x="17" y="96"/>
                      </a:cxn>
                      <a:cxn ang="0">
                        <a:pos x="34" y="99"/>
                      </a:cxn>
                      <a:cxn ang="0">
                        <a:pos x="31" y="94"/>
                      </a:cxn>
                      <a:cxn ang="0">
                        <a:pos x="24" y="84"/>
                      </a:cxn>
                      <a:cxn ang="0">
                        <a:pos x="31" y="80"/>
                      </a:cxn>
                      <a:cxn ang="0">
                        <a:pos x="34" y="90"/>
                      </a:cxn>
                      <a:cxn ang="0">
                        <a:pos x="46" y="99"/>
                      </a:cxn>
                      <a:cxn ang="0">
                        <a:pos x="61" y="99"/>
                      </a:cxn>
                      <a:cxn ang="0">
                        <a:pos x="44" y="88"/>
                      </a:cxn>
                      <a:cxn ang="0">
                        <a:pos x="37" y="80"/>
                      </a:cxn>
                      <a:cxn ang="0">
                        <a:pos x="41" y="75"/>
                      </a:cxn>
                      <a:cxn ang="0">
                        <a:pos x="46" y="83"/>
                      </a:cxn>
                      <a:cxn ang="0">
                        <a:pos x="57" y="93"/>
                      </a:cxn>
                      <a:cxn ang="0">
                        <a:pos x="67" y="96"/>
                      </a:cxn>
                      <a:cxn ang="0">
                        <a:pos x="79" y="98"/>
                      </a:cxn>
                      <a:cxn ang="0">
                        <a:pos x="71" y="93"/>
                      </a:cxn>
                      <a:cxn ang="0">
                        <a:pos x="62" y="84"/>
                      </a:cxn>
                      <a:cxn ang="0">
                        <a:pos x="65" y="80"/>
                      </a:cxn>
                      <a:cxn ang="0">
                        <a:pos x="69" y="88"/>
                      </a:cxn>
                      <a:cxn ang="0">
                        <a:pos x="79" y="94"/>
                      </a:cxn>
                      <a:cxn ang="0">
                        <a:pos x="90" y="94"/>
                      </a:cxn>
                      <a:cxn ang="0">
                        <a:pos x="96" y="85"/>
                      </a:cxn>
                      <a:cxn ang="0">
                        <a:pos x="75" y="83"/>
                      </a:cxn>
                      <a:cxn ang="0">
                        <a:pos x="62" y="74"/>
                      </a:cxn>
                      <a:cxn ang="0">
                        <a:pos x="60" y="68"/>
                      </a:cxn>
                      <a:cxn ang="0">
                        <a:pos x="66" y="72"/>
                      </a:cxn>
                      <a:cxn ang="0">
                        <a:pos x="80" y="80"/>
                      </a:cxn>
                      <a:cxn ang="0">
                        <a:pos x="96" y="85"/>
                      </a:cxn>
                      <a:cxn ang="0">
                        <a:pos x="99" y="65"/>
                      </a:cxn>
                      <a:cxn ang="0">
                        <a:pos x="90" y="64"/>
                      </a:cxn>
                      <a:cxn ang="0">
                        <a:pos x="70" y="65"/>
                      </a:cxn>
                      <a:cxn ang="0">
                        <a:pos x="67" y="62"/>
                      </a:cxn>
                      <a:cxn ang="0">
                        <a:pos x="77" y="63"/>
                      </a:cxn>
                      <a:cxn ang="0">
                        <a:pos x="99" y="59"/>
                      </a:cxn>
                      <a:cxn ang="0">
                        <a:pos x="101" y="42"/>
                      </a:cxn>
                      <a:cxn ang="0">
                        <a:pos x="100" y="22"/>
                      </a:cxn>
                      <a:cxn ang="0">
                        <a:pos x="90" y="14"/>
                      </a:cxn>
                      <a:cxn ang="0">
                        <a:pos x="100" y="17"/>
                      </a:cxn>
                      <a:cxn ang="0">
                        <a:pos x="95" y="6"/>
                      </a:cxn>
                      <a:cxn ang="0">
                        <a:pos x="82" y="0"/>
                      </a:cxn>
                    </a:cxnLst>
                    <a:rect l="0" t="0" r="r" b="b"/>
                    <a:pathLst>
                      <a:path w="102" h="101">
                        <a:moveTo>
                          <a:pt x="82" y="0"/>
                        </a:moveTo>
                        <a:lnTo>
                          <a:pt x="70" y="4"/>
                        </a:lnTo>
                        <a:lnTo>
                          <a:pt x="65" y="9"/>
                        </a:lnTo>
                        <a:lnTo>
                          <a:pt x="61" y="19"/>
                        </a:lnTo>
                        <a:lnTo>
                          <a:pt x="61" y="27"/>
                        </a:lnTo>
                        <a:lnTo>
                          <a:pt x="64" y="32"/>
                        </a:lnTo>
                        <a:lnTo>
                          <a:pt x="62" y="42"/>
                        </a:lnTo>
                        <a:lnTo>
                          <a:pt x="62" y="48"/>
                        </a:lnTo>
                        <a:lnTo>
                          <a:pt x="64" y="51"/>
                        </a:lnTo>
                        <a:lnTo>
                          <a:pt x="62" y="53"/>
                        </a:lnTo>
                        <a:lnTo>
                          <a:pt x="61" y="56"/>
                        </a:lnTo>
                        <a:lnTo>
                          <a:pt x="64" y="59"/>
                        </a:lnTo>
                        <a:lnTo>
                          <a:pt x="64" y="62"/>
                        </a:lnTo>
                        <a:lnTo>
                          <a:pt x="60" y="62"/>
                        </a:lnTo>
                        <a:lnTo>
                          <a:pt x="60" y="65"/>
                        </a:lnTo>
                        <a:lnTo>
                          <a:pt x="55" y="68"/>
                        </a:lnTo>
                        <a:lnTo>
                          <a:pt x="51" y="65"/>
                        </a:lnTo>
                        <a:lnTo>
                          <a:pt x="49" y="68"/>
                        </a:lnTo>
                        <a:lnTo>
                          <a:pt x="36" y="68"/>
                        </a:lnTo>
                        <a:lnTo>
                          <a:pt x="25" y="68"/>
                        </a:lnTo>
                        <a:lnTo>
                          <a:pt x="17" y="68"/>
                        </a:lnTo>
                        <a:lnTo>
                          <a:pt x="14" y="72"/>
                        </a:lnTo>
                        <a:lnTo>
                          <a:pt x="2" y="72"/>
                        </a:lnTo>
                        <a:lnTo>
                          <a:pt x="0" y="75"/>
                        </a:lnTo>
                        <a:lnTo>
                          <a:pt x="0" y="79"/>
                        </a:lnTo>
                        <a:lnTo>
                          <a:pt x="0" y="86"/>
                        </a:lnTo>
                        <a:lnTo>
                          <a:pt x="9" y="89"/>
                        </a:lnTo>
                        <a:lnTo>
                          <a:pt x="9" y="84"/>
                        </a:lnTo>
                        <a:lnTo>
                          <a:pt x="9" y="80"/>
                        </a:lnTo>
                        <a:lnTo>
                          <a:pt x="11" y="79"/>
                        </a:lnTo>
                        <a:lnTo>
                          <a:pt x="11" y="83"/>
                        </a:lnTo>
                        <a:lnTo>
                          <a:pt x="11" y="89"/>
                        </a:lnTo>
                        <a:lnTo>
                          <a:pt x="14" y="93"/>
                        </a:lnTo>
                        <a:lnTo>
                          <a:pt x="17" y="96"/>
                        </a:lnTo>
                        <a:lnTo>
                          <a:pt x="26" y="98"/>
                        </a:lnTo>
                        <a:lnTo>
                          <a:pt x="34" y="99"/>
                        </a:lnTo>
                        <a:lnTo>
                          <a:pt x="42" y="100"/>
                        </a:lnTo>
                        <a:lnTo>
                          <a:pt x="31" y="94"/>
                        </a:lnTo>
                        <a:lnTo>
                          <a:pt x="25" y="89"/>
                        </a:lnTo>
                        <a:lnTo>
                          <a:pt x="24" y="84"/>
                        </a:lnTo>
                        <a:lnTo>
                          <a:pt x="25" y="80"/>
                        </a:lnTo>
                        <a:lnTo>
                          <a:pt x="31" y="80"/>
                        </a:lnTo>
                        <a:lnTo>
                          <a:pt x="32" y="84"/>
                        </a:lnTo>
                        <a:lnTo>
                          <a:pt x="34" y="90"/>
                        </a:lnTo>
                        <a:lnTo>
                          <a:pt x="40" y="94"/>
                        </a:lnTo>
                        <a:lnTo>
                          <a:pt x="46" y="99"/>
                        </a:lnTo>
                        <a:lnTo>
                          <a:pt x="52" y="99"/>
                        </a:lnTo>
                        <a:lnTo>
                          <a:pt x="61" y="99"/>
                        </a:lnTo>
                        <a:lnTo>
                          <a:pt x="51" y="91"/>
                        </a:lnTo>
                        <a:lnTo>
                          <a:pt x="44" y="88"/>
                        </a:lnTo>
                        <a:lnTo>
                          <a:pt x="39" y="83"/>
                        </a:lnTo>
                        <a:lnTo>
                          <a:pt x="37" y="80"/>
                        </a:lnTo>
                        <a:lnTo>
                          <a:pt x="37" y="77"/>
                        </a:lnTo>
                        <a:lnTo>
                          <a:pt x="41" y="75"/>
                        </a:lnTo>
                        <a:lnTo>
                          <a:pt x="45" y="79"/>
                        </a:lnTo>
                        <a:lnTo>
                          <a:pt x="46" y="83"/>
                        </a:lnTo>
                        <a:lnTo>
                          <a:pt x="52" y="90"/>
                        </a:lnTo>
                        <a:lnTo>
                          <a:pt x="57" y="93"/>
                        </a:lnTo>
                        <a:lnTo>
                          <a:pt x="62" y="94"/>
                        </a:lnTo>
                        <a:lnTo>
                          <a:pt x="67" y="96"/>
                        </a:lnTo>
                        <a:lnTo>
                          <a:pt x="72" y="98"/>
                        </a:lnTo>
                        <a:lnTo>
                          <a:pt x="79" y="98"/>
                        </a:lnTo>
                        <a:lnTo>
                          <a:pt x="86" y="96"/>
                        </a:lnTo>
                        <a:lnTo>
                          <a:pt x="71" y="93"/>
                        </a:lnTo>
                        <a:lnTo>
                          <a:pt x="66" y="90"/>
                        </a:lnTo>
                        <a:lnTo>
                          <a:pt x="62" y="84"/>
                        </a:lnTo>
                        <a:lnTo>
                          <a:pt x="61" y="80"/>
                        </a:lnTo>
                        <a:lnTo>
                          <a:pt x="65" y="80"/>
                        </a:lnTo>
                        <a:lnTo>
                          <a:pt x="67" y="83"/>
                        </a:lnTo>
                        <a:lnTo>
                          <a:pt x="69" y="88"/>
                        </a:lnTo>
                        <a:lnTo>
                          <a:pt x="75" y="90"/>
                        </a:lnTo>
                        <a:lnTo>
                          <a:pt x="79" y="94"/>
                        </a:lnTo>
                        <a:lnTo>
                          <a:pt x="85" y="96"/>
                        </a:lnTo>
                        <a:lnTo>
                          <a:pt x="90" y="94"/>
                        </a:lnTo>
                        <a:lnTo>
                          <a:pt x="92" y="93"/>
                        </a:lnTo>
                        <a:lnTo>
                          <a:pt x="96" y="85"/>
                        </a:lnTo>
                        <a:lnTo>
                          <a:pt x="90" y="83"/>
                        </a:lnTo>
                        <a:lnTo>
                          <a:pt x="75" y="83"/>
                        </a:lnTo>
                        <a:lnTo>
                          <a:pt x="67" y="78"/>
                        </a:lnTo>
                        <a:lnTo>
                          <a:pt x="62" y="74"/>
                        </a:lnTo>
                        <a:lnTo>
                          <a:pt x="61" y="70"/>
                        </a:lnTo>
                        <a:lnTo>
                          <a:pt x="60" y="68"/>
                        </a:lnTo>
                        <a:lnTo>
                          <a:pt x="62" y="68"/>
                        </a:lnTo>
                        <a:lnTo>
                          <a:pt x="66" y="72"/>
                        </a:lnTo>
                        <a:lnTo>
                          <a:pt x="70" y="77"/>
                        </a:lnTo>
                        <a:lnTo>
                          <a:pt x="80" y="80"/>
                        </a:lnTo>
                        <a:lnTo>
                          <a:pt x="90" y="83"/>
                        </a:lnTo>
                        <a:lnTo>
                          <a:pt x="96" y="85"/>
                        </a:lnTo>
                        <a:lnTo>
                          <a:pt x="99" y="74"/>
                        </a:lnTo>
                        <a:lnTo>
                          <a:pt x="99" y="65"/>
                        </a:lnTo>
                        <a:lnTo>
                          <a:pt x="99" y="59"/>
                        </a:lnTo>
                        <a:lnTo>
                          <a:pt x="90" y="64"/>
                        </a:lnTo>
                        <a:lnTo>
                          <a:pt x="79" y="65"/>
                        </a:lnTo>
                        <a:lnTo>
                          <a:pt x="70" y="65"/>
                        </a:lnTo>
                        <a:lnTo>
                          <a:pt x="69" y="64"/>
                        </a:lnTo>
                        <a:lnTo>
                          <a:pt x="67" y="62"/>
                        </a:lnTo>
                        <a:lnTo>
                          <a:pt x="72" y="62"/>
                        </a:lnTo>
                        <a:lnTo>
                          <a:pt x="77" y="63"/>
                        </a:lnTo>
                        <a:lnTo>
                          <a:pt x="90" y="64"/>
                        </a:lnTo>
                        <a:lnTo>
                          <a:pt x="99" y="59"/>
                        </a:lnTo>
                        <a:lnTo>
                          <a:pt x="100" y="48"/>
                        </a:lnTo>
                        <a:lnTo>
                          <a:pt x="101" y="42"/>
                        </a:lnTo>
                        <a:lnTo>
                          <a:pt x="101" y="35"/>
                        </a:lnTo>
                        <a:lnTo>
                          <a:pt x="100" y="22"/>
                        </a:lnTo>
                        <a:lnTo>
                          <a:pt x="96" y="19"/>
                        </a:lnTo>
                        <a:lnTo>
                          <a:pt x="90" y="14"/>
                        </a:lnTo>
                        <a:lnTo>
                          <a:pt x="92" y="14"/>
                        </a:lnTo>
                        <a:lnTo>
                          <a:pt x="100" y="17"/>
                        </a:lnTo>
                        <a:lnTo>
                          <a:pt x="96" y="10"/>
                        </a:lnTo>
                        <a:lnTo>
                          <a:pt x="95" y="6"/>
                        </a:lnTo>
                        <a:lnTo>
                          <a:pt x="92" y="4"/>
                        </a:lnTo>
                        <a:lnTo>
                          <a:pt x="82" y="0"/>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39" name="Freeform 561"/>
                  <p:cNvSpPr>
                    <a:spLocks/>
                  </p:cNvSpPr>
                  <p:nvPr/>
                </p:nvSpPr>
                <p:spPr bwMode="auto">
                  <a:xfrm>
                    <a:off x="5003" y="3678"/>
                    <a:ext cx="19" cy="14"/>
                  </a:xfrm>
                  <a:custGeom>
                    <a:avLst/>
                    <a:gdLst/>
                    <a:ahLst/>
                    <a:cxnLst>
                      <a:cxn ang="0">
                        <a:pos x="0" y="0"/>
                      </a:cxn>
                      <a:cxn ang="0">
                        <a:pos x="3" y="3"/>
                      </a:cxn>
                      <a:cxn ang="0">
                        <a:pos x="5" y="5"/>
                      </a:cxn>
                      <a:cxn ang="0">
                        <a:pos x="9" y="8"/>
                      </a:cxn>
                      <a:cxn ang="0">
                        <a:pos x="11" y="9"/>
                      </a:cxn>
                      <a:cxn ang="0">
                        <a:pos x="15" y="12"/>
                      </a:cxn>
                      <a:cxn ang="0">
                        <a:pos x="10" y="11"/>
                      </a:cxn>
                      <a:cxn ang="0">
                        <a:pos x="6" y="9"/>
                      </a:cxn>
                      <a:cxn ang="0">
                        <a:pos x="1" y="9"/>
                      </a:cxn>
                      <a:cxn ang="0">
                        <a:pos x="2" y="11"/>
                      </a:cxn>
                      <a:cxn ang="0">
                        <a:pos x="9" y="11"/>
                      </a:cxn>
                      <a:cxn ang="0">
                        <a:pos x="13" y="13"/>
                      </a:cxn>
                      <a:cxn ang="0">
                        <a:pos x="15" y="13"/>
                      </a:cxn>
                      <a:cxn ang="0">
                        <a:pos x="18" y="13"/>
                      </a:cxn>
                      <a:cxn ang="0">
                        <a:pos x="18" y="11"/>
                      </a:cxn>
                      <a:cxn ang="0">
                        <a:pos x="16" y="10"/>
                      </a:cxn>
                      <a:cxn ang="0">
                        <a:pos x="14" y="8"/>
                      </a:cxn>
                      <a:cxn ang="0">
                        <a:pos x="11" y="5"/>
                      </a:cxn>
                      <a:cxn ang="0">
                        <a:pos x="9" y="2"/>
                      </a:cxn>
                      <a:cxn ang="0">
                        <a:pos x="6" y="0"/>
                      </a:cxn>
                      <a:cxn ang="0">
                        <a:pos x="3" y="0"/>
                      </a:cxn>
                      <a:cxn ang="0">
                        <a:pos x="0" y="0"/>
                      </a:cxn>
                    </a:cxnLst>
                    <a:rect l="0" t="0" r="r" b="b"/>
                    <a:pathLst>
                      <a:path w="19" h="14">
                        <a:moveTo>
                          <a:pt x="0" y="0"/>
                        </a:moveTo>
                        <a:lnTo>
                          <a:pt x="3" y="3"/>
                        </a:lnTo>
                        <a:lnTo>
                          <a:pt x="5" y="5"/>
                        </a:lnTo>
                        <a:lnTo>
                          <a:pt x="9" y="8"/>
                        </a:lnTo>
                        <a:lnTo>
                          <a:pt x="11" y="9"/>
                        </a:lnTo>
                        <a:lnTo>
                          <a:pt x="15" y="12"/>
                        </a:lnTo>
                        <a:lnTo>
                          <a:pt x="10" y="11"/>
                        </a:lnTo>
                        <a:lnTo>
                          <a:pt x="6" y="9"/>
                        </a:lnTo>
                        <a:lnTo>
                          <a:pt x="1" y="9"/>
                        </a:lnTo>
                        <a:lnTo>
                          <a:pt x="2" y="11"/>
                        </a:lnTo>
                        <a:lnTo>
                          <a:pt x="9" y="11"/>
                        </a:lnTo>
                        <a:lnTo>
                          <a:pt x="13" y="13"/>
                        </a:lnTo>
                        <a:lnTo>
                          <a:pt x="15" y="13"/>
                        </a:lnTo>
                        <a:lnTo>
                          <a:pt x="18" y="13"/>
                        </a:lnTo>
                        <a:lnTo>
                          <a:pt x="18" y="11"/>
                        </a:lnTo>
                        <a:lnTo>
                          <a:pt x="16" y="10"/>
                        </a:lnTo>
                        <a:lnTo>
                          <a:pt x="14" y="8"/>
                        </a:lnTo>
                        <a:lnTo>
                          <a:pt x="11" y="5"/>
                        </a:lnTo>
                        <a:lnTo>
                          <a:pt x="9" y="2"/>
                        </a:lnTo>
                        <a:lnTo>
                          <a:pt x="6" y="0"/>
                        </a:lnTo>
                        <a:lnTo>
                          <a:pt x="3" y="0"/>
                        </a:lnTo>
                        <a:lnTo>
                          <a:pt x="0" y="0"/>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40" name="Freeform 562"/>
                  <p:cNvSpPr>
                    <a:spLocks/>
                  </p:cNvSpPr>
                  <p:nvPr/>
                </p:nvSpPr>
                <p:spPr bwMode="auto">
                  <a:xfrm>
                    <a:off x="5006" y="3657"/>
                    <a:ext cx="16" cy="22"/>
                  </a:xfrm>
                  <a:custGeom>
                    <a:avLst/>
                    <a:gdLst/>
                    <a:ahLst/>
                    <a:cxnLst>
                      <a:cxn ang="0">
                        <a:pos x="3" y="0"/>
                      </a:cxn>
                      <a:cxn ang="0">
                        <a:pos x="1" y="0"/>
                      </a:cxn>
                      <a:cxn ang="0">
                        <a:pos x="0" y="3"/>
                      </a:cxn>
                      <a:cxn ang="0">
                        <a:pos x="0" y="4"/>
                      </a:cxn>
                      <a:cxn ang="0">
                        <a:pos x="2" y="6"/>
                      </a:cxn>
                      <a:cxn ang="0">
                        <a:pos x="3" y="7"/>
                      </a:cxn>
                      <a:cxn ang="0">
                        <a:pos x="6" y="9"/>
                      </a:cxn>
                      <a:cxn ang="0">
                        <a:pos x="10" y="12"/>
                      </a:cxn>
                      <a:cxn ang="0">
                        <a:pos x="12" y="15"/>
                      </a:cxn>
                      <a:cxn ang="0">
                        <a:pos x="14" y="20"/>
                      </a:cxn>
                      <a:cxn ang="0">
                        <a:pos x="15" y="21"/>
                      </a:cxn>
                      <a:cxn ang="0">
                        <a:pos x="14" y="16"/>
                      </a:cxn>
                      <a:cxn ang="0">
                        <a:pos x="14" y="12"/>
                      </a:cxn>
                      <a:cxn ang="0">
                        <a:pos x="12" y="9"/>
                      </a:cxn>
                      <a:cxn ang="0">
                        <a:pos x="11" y="4"/>
                      </a:cxn>
                      <a:cxn ang="0">
                        <a:pos x="5" y="0"/>
                      </a:cxn>
                      <a:cxn ang="0">
                        <a:pos x="3" y="0"/>
                      </a:cxn>
                    </a:cxnLst>
                    <a:rect l="0" t="0" r="r" b="b"/>
                    <a:pathLst>
                      <a:path w="16" h="22">
                        <a:moveTo>
                          <a:pt x="3" y="0"/>
                        </a:moveTo>
                        <a:lnTo>
                          <a:pt x="1" y="0"/>
                        </a:lnTo>
                        <a:lnTo>
                          <a:pt x="0" y="3"/>
                        </a:lnTo>
                        <a:lnTo>
                          <a:pt x="0" y="4"/>
                        </a:lnTo>
                        <a:lnTo>
                          <a:pt x="2" y="6"/>
                        </a:lnTo>
                        <a:lnTo>
                          <a:pt x="3" y="7"/>
                        </a:lnTo>
                        <a:lnTo>
                          <a:pt x="6" y="9"/>
                        </a:lnTo>
                        <a:lnTo>
                          <a:pt x="10" y="12"/>
                        </a:lnTo>
                        <a:lnTo>
                          <a:pt x="12" y="15"/>
                        </a:lnTo>
                        <a:lnTo>
                          <a:pt x="14" y="20"/>
                        </a:lnTo>
                        <a:lnTo>
                          <a:pt x="15" y="21"/>
                        </a:lnTo>
                        <a:lnTo>
                          <a:pt x="14" y="16"/>
                        </a:lnTo>
                        <a:lnTo>
                          <a:pt x="14" y="12"/>
                        </a:lnTo>
                        <a:lnTo>
                          <a:pt x="12" y="9"/>
                        </a:lnTo>
                        <a:lnTo>
                          <a:pt x="11" y="4"/>
                        </a:lnTo>
                        <a:lnTo>
                          <a:pt x="5" y="0"/>
                        </a:lnTo>
                        <a:lnTo>
                          <a:pt x="3" y="0"/>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41" name="Freeform 563"/>
                  <p:cNvSpPr>
                    <a:spLocks/>
                  </p:cNvSpPr>
                  <p:nvPr/>
                </p:nvSpPr>
                <p:spPr bwMode="auto">
                  <a:xfrm>
                    <a:off x="5001" y="3624"/>
                    <a:ext cx="16" cy="9"/>
                  </a:xfrm>
                  <a:custGeom>
                    <a:avLst/>
                    <a:gdLst/>
                    <a:ahLst/>
                    <a:cxnLst>
                      <a:cxn ang="0">
                        <a:pos x="0" y="9"/>
                      </a:cxn>
                      <a:cxn ang="0">
                        <a:pos x="2" y="7"/>
                      </a:cxn>
                      <a:cxn ang="0">
                        <a:pos x="7" y="6"/>
                      </a:cxn>
                      <a:cxn ang="0">
                        <a:pos x="11" y="5"/>
                      </a:cxn>
                      <a:cxn ang="0">
                        <a:pos x="15" y="0"/>
                      </a:cxn>
                      <a:cxn ang="0">
                        <a:pos x="11" y="2"/>
                      </a:cxn>
                      <a:cxn ang="0">
                        <a:pos x="8" y="3"/>
                      </a:cxn>
                      <a:cxn ang="0">
                        <a:pos x="5" y="5"/>
                      </a:cxn>
                      <a:cxn ang="0">
                        <a:pos x="4" y="6"/>
                      </a:cxn>
                      <a:cxn ang="0">
                        <a:pos x="0" y="9"/>
                      </a:cxn>
                    </a:cxnLst>
                    <a:rect l="0" t="0" r="r" b="b"/>
                    <a:pathLst>
                      <a:path w="16" h="10">
                        <a:moveTo>
                          <a:pt x="0" y="9"/>
                        </a:moveTo>
                        <a:lnTo>
                          <a:pt x="2" y="7"/>
                        </a:lnTo>
                        <a:lnTo>
                          <a:pt x="7" y="6"/>
                        </a:lnTo>
                        <a:lnTo>
                          <a:pt x="11" y="5"/>
                        </a:lnTo>
                        <a:lnTo>
                          <a:pt x="15" y="0"/>
                        </a:lnTo>
                        <a:lnTo>
                          <a:pt x="11" y="2"/>
                        </a:lnTo>
                        <a:lnTo>
                          <a:pt x="8" y="3"/>
                        </a:lnTo>
                        <a:lnTo>
                          <a:pt x="5" y="5"/>
                        </a:lnTo>
                        <a:lnTo>
                          <a:pt x="4" y="6"/>
                        </a:lnTo>
                        <a:lnTo>
                          <a:pt x="0" y="9"/>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42" name="Freeform 564"/>
                  <p:cNvSpPr>
                    <a:spLocks/>
                  </p:cNvSpPr>
                  <p:nvPr/>
                </p:nvSpPr>
                <p:spPr bwMode="auto">
                  <a:xfrm>
                    <a:off x="4979" y="3659"/>
                    <a:ext cx="6" cy="39"/>
                  </a:xfrm>
                  <a:custGeom>
                    <a:avLst/>
                    <a:gdLst/>
                    <a:ahLst/>
                    <a:cxnLst>
                      <a:cxn ang="0">
                        <a:pos x="0" y="37"/>
                      </a:cxn>
                      <a:cxn ang="0">
                        <a:pos x="3" y="37"/>
                      </a:cxn>
                      <a:cxn ang="0">
                        <a:pos x="3" y="35"/>
                      </a:cxn>
                      <a:cxn ang="0">
                        <a:pos x="4" y="34"/>
                      </a:cxn>
                      <a:cxn ang="0">
                        <a:pos x="5" y="33"/>
                      </a:cxn>
                      <a:cxn ang="0">
                        <a:pos x="5" y="32"/>
                      </a:cxn>
                      <a:cxn ang="0">
                        <a:pos x="5" y="30"/>
                      </a:cxn>
                      <a:cxn ang="0">
                        <a:pos x="5" y="27"/>
                      </a:cxn>
                      <a:cxn ang="0">
                        <a:pos x="5" y="25"/>
                      </a:cxn>
                      <a:cxn ang="0">
                        <a:pos x="5" y="22"/>
                      </a:cxn>
                      <a:cxn ang="0">
                        <a:pos x="5" y="16"/>
                      </a:cxn>
                      <a:cxn ang="0">
                        <a:pos x="5" y="11"/>
                      </a:cxn>
                      <a:cxn ang="0">
                        <a:pos x="5" y="7"/>
                      </a:cxn>
                      <a:cxn ang="0">
                        <a:pos x="5" y="0"/>
                      </a:cxn>
                      <a:cxn ang="0">
                        <a:pos x="3" y="10"/>
                      </a:cxn>
                      <a:cxn ang="0">
                        <a:pos x="2" y="20"/>
                      </a:cxn>
                      <a:cxn ang="0">
                        <a:pos x="1" y="31"/>
                      </a:cxn>
                      <a:cxn ang="0">
                        <a:pos x="0" y="37"/>
                      </a:cxn>
                    </a:cxnLst>
                    <a:rect l="0" t="0" r="r" b="b"/>
                    <a:pathLst>
                      <a:path w="6" h="38">
                        <a:moveTo>
                          <a:pt x="0" y="37"/>
                        </a:moveTo>
                        <a:lnTo>
                          <a:pt x="3" y="37"/>
                        </a:lnTo>
                        <a:lnTo>
                          <a:pt x="3" y="35"/>
                        </a:lnTo>
                        <a:lnTo>
                          <a:pt x="4" y="34"/>
                        </a:lnTo>
                        <a:lnTo>
                          <a:pt x="5" y="33"/>
                        </a:lnTo>
                        <a:lnTo>
                          <a:pt x="5" y="32"/>
                        </a:lnTo>
                        <a:lnTo>
                          <a:pt x="5" y="30"/>
                        </a:lnTo>
                        <a:lnTo>
                          <a:pt x="5" y="27"/>
                        </a:lnTo>
                        <a:lnTo>
                          <a:pt x="5" y="25"/>
                        </a:lnTo>
                        <a:lnTo>
                          <a:pt x="5" y="22"/>
                        </a:lnTo>
                        <a:lnTo>
                          <a:pt x="5" y="16"/>
                        </a:lnTo>
                        <a:lnTo>
                          <a:pt x="5" y="11"/>
                        </a:lnTo>
                        <a:lnTo>
                          <a:pt x="5" y="7"/>
                        </a:lnTo>
                        <a:lnTo>
                          <a:pt x="5" y="0"/>
                        </a:lnTo>
                        <a:lnTo>
                          <a:pt x="3" y="10"/>
                        </a:lnTo>
                        <a:lnTo>
                          <a:pt x="2" y="20"/>
                        </a:lnTo>
                        <a:lnTo>
                          <a:pt x="1" y="31"/>
                        </a:lnTo>
                        <a:lnTo>
                          <a:pt x="0" y="37"/>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43" name="Freeform 565"/>
                  <p:cNvSpPr>
                    <a:spLocks/>
                  </p:cNvSpPr>
                  <p:nvPr/>
                </p:nvSpPr>
                <p:spPr bwMode="auto">
                  <a:xfrm>
                    <a:off x="5003" y="3710"/>
                    <a:ext cx="16" cy="2"/>
                  </a:xfrm>
                  <a:custGeom>
                    <a:avLst/>
                    <a:gdLst/>
                    <a:ahLst/>
                    <a:cxnLst>
                      <a:cxn ang="0">
                        <a:pos x="12" y="0"/>
                      </a:cxn>
                      <a:cxn ang="0">
                        <a:pos x="9" y="1"/>
                      </a:cxn>
                      <a:cxn ang="0">
                        <a:pos x="6" y="1"/>
                      </a:cxn>
                      <a:cxn ang="0">
                        <a:pos x="2" y="1"/>
                      </a:cxn>
                      <a:cxn ang="0">
                        <a:pos x="0" y="1"/>
                      </a:cxn>
                      <a:cxn ang="0">
                        <a:pos x="1" y="1"/>
                      </a:cxn>
                      <a:cxn ang="0">
                        <a:pos x="2" y="0"/>
                      </a:cxn>
                      <a:cxn ang="0">
                        <a:pos x="6" y="0"/>
                      </a:cxn>
                      <a:cxn ang="0">
                        <a:pos x="12" y="0"/>
                      </a:cxn>
                      <a:cxn ang="0">
                        <a:pos x="15" y="0"/>
                      </a:cxn>
                      <a:cxn ang="0">
                        <a:pos x="12" y="0"/>
                      </a:cxn>
                    </a:cxnLst>
                    <a:rect l="0" t="0" r="r" b="b"/>
                    <a:pathLst>
                      <a:path w="16" h="2">
                        <a:moveTo>
                          <a:pt x="12" y="0"/>
                        </a:moveTo>
                        <a:lnTo>
                          <a:pt x="9" y="1"/>
                        </a:lnTo>
                        <a:lnTo>
                          <a:pt x="6" y="1"/>
                        </a:lnTo>
                        <a:lnTo>
                          <a:pt x="2" y="1"/>
                        </a:lnTo>
                        <a:lnTo>
                          <a:pt x="0" y="1"/>
                        </a:lnTo>
                        <a:lnTo>
                          <a:pt x="1" y="1"/>
                        </a:lnTo>
                        <a:lnTo>
                          <a:pt x="2" y="0"/>
                        </a:lnTo>
                        <a:lnTo>
                          <a:pt x="6" y="0"/>
                        </a:lnTo>
                        <a:lnTo>
                          <a:pt x="12" y="0"/>
                        </a:lnTo>
                        <a:lnTo>
                          <a:pt x="15" y="0"/>
                        </a:lnTo>
                        <a:lnTo>
                          <a:pt x="12" y="0"/>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44" name="Freeform 566"/>
                  <p:cNvSpPr>
                    <a:spLocks/>
                  </p:cNvSpPr>
                  <p:nvPr/>
                </p:nvSpPr>
                <p:spPr bwMode="auto">
                  <a:xfrm>
                    <a:off x="4979" y="3715"/>
                    <a:ext cx="8" cy="12"/>
                  </a:xfrm>
                  <a:custGeom>
                    <a:avLst/>
                    <a:gdLst/>
                    <a:ahLst/>
                    <a:cxnLst>
                      <a:cxn ang="0">
                        <a:pos x="3" y="3"/>
                      </a:cxn>
                      <a:cxn ang="0">
                        <a:pos x="3" y="1"/>
                      </a:cxn>
                      <a:cxn ang="0">
                        <a:pos x="1" y="0"/>
                      </a:cxn>
                      <a:cxn ang="0">
                        <a:pos x="1" y="1"/>
                      </a:cxn>
                      <a:cxn ang="0">
                        <a:pos x="0" y="1"/>
                      </a:cxn>
                      <a:cxn ang="0">
                        <a:pos x="1" y="4"/>
                      </a:cxn>
                      <a:cxn ang="0">
                        <a:pos x="2" y="6"/>
                      </a:cxn>
                      <a:cxn ang="0">
                        <a:pos x="3" y="7"/>
                      </a:cxn>
                      <a:cxn ang="0">
                        <a:pos x="5" y="10"/>
                      </a:cxn>
                      <a:cxn ang="0">
                        <a:pos x="7" y="11"/>
                      </a:cxn>
                      <a:cxn ang="0">
                        <a:pos x="5" y="7"/>
                      </a:cxn>
                      <a:cxn ang="0">
                        <a:pos x="4" y="6"/>
                      </a:cxn>
                      <a:cxn ang="0">
                        <a:pos x="3" y="3"/>
                      </a:cxn>
                    </a:cxnLst>
                    <a:rect l="0" t="0" r="r" b="b"/>
                    <a:pathLst>
                      <a:path w="8" h="12">
                        <a:moveTo>
                          <a:pt x="3" y="3"/>
                        </a:moveTo>
                        <a:lnTo>
                          <a:pt x="3" y="1"/>
                        </a:lnTo>
                        <a:lnTo>
                          <a:pt x="1" y="0"/>
                        </a:lnTo>
                        <a:lnTo>
                          <a:pt x="1" y="1"/>
                        </a:lnTo>
                        <a:lnTo>
                          <a:pt x="0" y="1"/>
                        </a:lnTo>
                        <a:lnTo>
                          <a:pt x="1" y="4"/>
                        </a:lnTo>
                        <a:lnTo>
                          <a:pt x="2" y="6"/>
                        </a:lnTo>
                        <a:lnTo>
                          <a:pt x="3" y="7"/>
                        </a:lnTo>
                        <a:lnTo>
                          <a:pt x="5" y="10"/>
                        </a:lnTo>
                        <a:lnTo>
                          <a:pt x="7" y="11"/>
                        </a:lnTo>
                        <a:lnTo>
                          <a:pt x="5" y="7"/>
                        </a:lnTo>
                        <a:lnTo>
                          <a:pt x="4" y="6"/>
                        </a:lnTo>
                        <a:lnTo>
                          <a:pt x="3" y="3"/>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45" name="Freeform 567"/>
                  <p:cNvSpPr>
                    <a:spLocks/>
                  </p:cNvSpPr>
                  <p:nvPr/>
                </p:nvSpPr>
                <p:spPr bwMode="auto">
                  <a:xfrm>
                    <a:off x="5007" y="3607"/>
                    <a:ext cx="30" cy="15"/>
                  </a:xfrm>
                  <a:custGeom>
                    <a:avLst/>
                    <a:gdLst/>
                    <a:ahLst/>
                    <a:cxnLst>
                      <a:cxn ang="0">
                        <a:pos x="0" y="14"/>
                      </a:cxn>
                      <a:cxn ang="0">
                        <a:pos x="1" y="8"/>
                      </a:cxn>
                      <a:cxn ang="0">
                        <a:pos x="7" y="7"/>
                      </a:cxn>
                      <a:cxn ang="0">
                        <a:pos x="15" y="3"/>
                      </a:cxn>
                      <a:cxn ang="0">
                        <a:pos x="21" y="2"/>
                      </a:cxn>
                      <a:cxn ang="0">
                        <a:pos x="26" y="0"/>
                      </a:cxn>
                      <a:cxn ang="0">
                        <a:pos x="29" y="4"/>
                      </a:cxn>
                      <a:cxn ang="0">
                        <a:pos x="23" y="7"/>
                      </a:cxn>
                      <a:cxn ang="0">
                        <a:pos x="17" y="8"/>
                      </a:cxn>
                      <a:cxn ang="0">
                        <a:pos x="12" y="9"/>
                      </a:cxn>
                      <a:cxn ang="0">
                        <a:pos x="7" y="12"/>
                      </a:cxn>
                      <a:cxn ang="0">
                        <a:pos x="0" y="14"/>
                      </a:cxn>
                    </a:cxnLst>
                    <a:rect l="0" t="0" r="r" b="b"/>
                    <a:pathLst>
                      <a:path w="30" h="15">
                        <a:moveTo>
                          <a:pt x="0" y="14"/>
                        </a:moveTo>
                        <a:lnTo>
                          <a:pt x="1" y="8"/>
                        </a:lnTo>
                        <a:lnTo>
                          <a:pt x="7" y="7"/>
                        </a:lnTo>
                        <a:lnTo>
                          <a:pt x="15" y="3"/>
                        </a:lnTo>
                        <a:lnTo>
                          <a:pt x="21" y="2"/>
                        </a:lnTo>
                        <a:lnTo>
                          <a:pt x="26" y="0"/>
                        </a:lnTo>
                        <a:lnTo>
                          <a:pt x="29" y="4"/>
                        </a:lnTo>
                        <a:lnTo>
                          <a:pt x="23" y="7"/>
                        </a:lnTo>
                        <a:lnTo>
                          <a:pt x="17" y="8"/>
                        </a:lnTo>
                        <a:lnTo>
                          <a:pt x="12" y="9"/>
                        </a:lnTo>
                        <a:lnTo>
                          <a:pt x="7" y="12"/>
                        </a:lnTo>
                        <a:lnTo>
                          <a:pt x="0" y="14"/>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grpSp>
              <p:nvGrpSpPr>
                <p:cNvPr id="119" name="Group 568"/>
                <p:cNvGrpSpPr>
                  <a:grpSpLocks/>
                </p:cNvGrpSpPr>
                <p:nvPr/>
              </p:nvGrpSpPr>
              <p:grpSpPr bwMode="auto">
                <a:xfrm>
                  <a:off x="5007" y="3721"/>
                  <a:ext cx="82" cy="110"/>
                  <a:chOff x="5007" y="3721"/>
                  <a:chExt cx="82" cy="110"/>
                </a:xfrm>
              </p:grpSpPr>
              <p:grpSp>
                <p:nvGrpSpPr>
                  <p:cNvPr id="128" name="Group 569"/>
                  <p:cNvGrpSpPr>
                    <a:grpSpLocks/>
                  </p:cNvGrpSpPr>
                  <p:nvPr/>
                </p:nvGrpSpPr>
                <p:grpSpPr bwMode="auto">
                  <a:xfrm>
                    <a:off x="5007" y="3721"/>
                    <a:ext cx="82" cy="110"/>
                    <a:chOff x="5007" y="3721"/>
                    <a:chExt cx="82" cy="110"/>
                  </a:xfrm>
                </p:grpSpPr>
                <p:sp>
                  <p:nvSpPr>
                    <p:cNvPr id="130" name="Freeform 570"/>
                    <p:cNvSpPr>
                      <a:spLocks/>
                    </p:cNvSpPr>
                    <p:nvPr/>
                  </p:nvSpPr>
                  <p:spPr bwMode="auto">
                    <a:xfrm>
                      <a:off x="5011" y="3723"/>
                      <a:ext cx="71" cy="100"/>
                    </a:xfrm>
                    <a:custGeom>
                      <a:avLst/>
                      <a:gdLst/>
                      <a:ahLst/>
                      <a:cxnLst>
                        <a:cxn ang="0">
                          <a:pos x="32" y="15"/>
                        </a:cxn>
                        <a:cxn ang="0">
                          <a:pos x="44" y="13"/>
                        </a:cxn>
                        <a:cxn ang="0">
                          <a:pos x="52" y="11"/>
                        </a:cxn>
                        <a:cxn ang="0">
                          <a:pos x="55" y="9"/>
                        </a:cxn>
                        <a:cxn ang="0">
                          <a:pos x="55" y="4"/>
                        </a:cxn>
                        <a:cxn ang="0">
                          <a:pos x="57" y="2"/>
                        </a:cxn>
                        <a:cxn ang="0">
                          <a:pos x="64" y="0"/>
                        </a:cxn>
                        <a:cxn ang="0">
                          <a:pos x="70" y="1"/>
                        </a:cxn>
                        <a:cxn ang="0">
                          <a:pos x="62" y="77"/>
                        </a:cxn>
                        <a:cxn ang="0">
                          <a:pos x="57" y="84"/>
                        </a:cxn>
                        <a:cxn ang="0">
                          <a:pos x="50" y="90"/>
                        </a:cxn>
                        <a:cxn ang="0">
                          <a:pos x="39" y="97"/>
                        </a:cxn>
                        <a:cxn ang="0">
                          <a:pos x="28" y="99"/>
                        </a:cxn>
                        <a:cxn ang="0">
                          <a:pos x="12" y="99"/>
                        </a:cxn>
                        <a:cxn ang="0">
                          <a:pos x="2" y="99"/>
                        </a:cxn>
                        <a:cxn ang="0">
                          <a:pos x="0" y="92"/>
                        </a:cxn>
                        <a:cxn ang="0">
                          <a:pos x="1" y="86"/>
                        </a:cxn>
                        <a:cxn ang="0">
                          <a:pos x="8" y="64"/>
                        </a:cxn>
                        <a:cxn ang="0">
                          <a:pos x="14" y="43"/>
                        </a:cxn>
                        <a:cxn ang="0">
                          <a:pos x="17" y="26"/>
                        </a:cxn>
                        <a:cxn ang="0">
                          <a:pos x="17" y="22"/>
                        </a:cxn>
                        <a:cxn ang="0">
                          <a:pos x="20" y="17"/>
                        </a:cxn>
                        <a:cxn ang="0">
                          <a:pos x="25" y="15"/>
                        </a:cxn>
                        <a:cxn ang="0">
                          <a:pos x="32" y="15"/>
                        </a:cxn>
                      </a:cxnLst>
                      <a:rect l="0" t="0" r="r" b="b"/>
                      <a:pathLst>
                        <a:path w="71" h="100">
                          <a:moveTo>
                            <a:pt x="32" y="15"/>
                          </a:moveTo>
                          <a:lnTo>
                            <a:pt x="44" y="13"/>
                          </a:lnTo>
                          <a:lnTo>
                            <a:pt x="52" y="11"/>
                          </a:lnTo>
                          <a:lnTo>
                            <a:pt x="55" y="9"/>
                          </a:lnTo>
                          <a:lnTo>
                            <a:pt x="55" y="4"/>
                          </a:lnTo>
                          <a:lnTo>
                            <a:pt x="57" y="2"/>
                          </a:lnTo>
                          <a:lnTo>
                            <a:pt x="64" y="0"/>
                          </a:lnTo>
                          <a:lnTo>
                            <a:pt x="70" y="1"/>
                          </a:lnTo>
                          <a:lnTo>
                            <a:pt x="62" y="77"/>
                          </a:lnTo>
                          <a:lnTo>
                            <a:pt x="57" y="84"/>
                          </a:lnTo>
                          <a:lnTo>
                            <a:pt x="50" y="90"/>
                          </a:lnTo>
                          <a:lnTo>
                            <a:pt x="39" y="97"/>
                          </a:lnTo>
                          <a:lnTo>
                            <a:pt x="28" y="99"/>
                          </a:lnTo>
                          <a:lnTo>
                            <a:pt x="12" y="99"/>
                          </a:lnTo>
                          <a:lnTo>
                            <a:pt x="2" y="99"/>
                          </a:lnTo>
                          <a:lnTo>
                            <a:pt x="0" y="92"/>
                          </a:lnTo>
                          <a:lnTo>
                            <a:pt x="1" y="86"/>
                          </a:lnTo>
                          <a:lnTo>
                            <a:pt x="8" y="64"/>
                          </a:lnTo>
                          <a:lnTo>
                            <a:pt x="14" y="43"/>
                          </a:lnTo>
                          <a:lnTo>
                            <a:pt x="17" y="26"/>
                          </a:lnTo>
                          <a:lnTo>
                            <a:pt x="17" y="22"/>
                          </a:lnTo>
                          <a:lnTo>
                            <a:pt x="20" y="17"/>
                          </a:lnTo>
                          <a:lnTo>
                            <a:pt x="25" y="15"/>
                          </a:lnTo>
                          <a:lnTo>
                            <a:pt x="32" y="15"/>
                          </a:lnTo>
                        </a:path>
                      </a:pathLst>
                    </a:custGeom>
                    <a:solidFill>
                      <a:srgbClr val="40404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31" name="Freeform 571"/>
                    <p:cNvSpPr>
                      <a:spLocks/>
                    </p:cNvSpPr>
                    <p:nvPr/>
                  </p:nvSpPr>
                  <p:spPr bwMode="auto">
                    <a:xfrm>
                      <a:off x="5007" y="3721"/>
                      <a:ext cx="82" cy="110"/>
                    </a:xfrm>
                    <a:custGeom>
                      <a:avLst/>
                      <a:gdLst/>
                      <a:ahLst/>
                      <a:cxnLst>
                        <a:cxn ang="0">
                          <a:pos x="36" y="16"/>
                        </a:cxn>
                        <a:cxn ang="0">
                          <a:pos x="51" y="15"/>
                        </a:cxn>
                        <a:cxn ang="0">
                          <a:pos x="60" y="12"/>
                        </a:cxn>
                        <a:cxn ang="0">
                          <a:pos x="63" y="8"/>
                        </a:cxn>
                        <a:cxn ang="0">
                          <a:pos x="63" y="4"/>
                        </a:cxn>
                        <a:cxn ang="0">
                          <a:pos x="65" y="1"/>
                        </a:cxn>
                        <a:cxn ang="0">
                          <a:pos x="73" y="0"/>
                        </a:cxn>
                        <a:cxn ang="0">
                          <a:pos x="81" y="0"/>
                        </a:cxn>
                        <a:cxn ang="0">
                          <a:pos x="71" y="85"/>
                        </a:cxn>
                        <a:cxn ang="0">
                          <a:pos x="65" y="93"/>
                        </a:cxn>
                        <a:cxn ang="0">
                          <a:pos x="56" y="100"/>
                        </a:cxn>
                        <a:cxn ang="0">
                          <a:pos x="45" y="106"/>
                        </a:cxn>
                        <a:cxn ang="0">
                          <a:pos x="32" y="108"/>
                        </a:cxn>
                        <a:cxn ang="0">
                          <a:pos x="12" y="109"/>
                        </a:cxn>
                        <a:cxn ang="0">
                          <a:pos x="1" y="108"/>
                        </a:cxn>
                        <a:cxn ang="0">
                          <a:pos x="0" y="101"/>
                        </a:cxn>
                        <a:cxn ang="0">
                          <a:pos x="0" y="93"/>
                        </a:cxn>
                        <a:cxn ang="0">
                          <a:pos x="8" y="69"/>
                        </a:cxn>
                        <a:cxn ang="0">
                          <a:pos x="15" y="46"/>
                        </a:cxn>
                        <a:cxn ang="0">
                          <a:pos x="18" y="28"/>
                        </a:cxn>
                        <a:cxn ang="0">
                          <a:pos x="18" y="24"/>
                        </a:cxn>
                        <a:cxn ang="0">
                          <a:pos x="22" y="17"/>
                        </a:cxn>
                        <a:cxn ang="0">
                          <a:pos x="27" y="16"/>
                        </a:cxn>
                        <a:cxn ang="0">
                          <a:pos x="36" y="16"/>
                        </a:cxn>
                      </a:cxnLst>
                      <a:rect l="0" t="0" r="r" b="b"/>
                      <a:pathLst>
                        <a:path w="82" h="110">
                          <a:moveTo>
                            <a:pt x="36" y="16"/>
                          </a:moveTo>
                          <a:lnTo>
                            <a:pt x="51" y="15"/>
                          </a:lnTo>
                          <a:lnTo>
                            <a:pt x="60" y="12"/>
                          </a:lnTo>
                          <a:lnTo>
                            <a:pt x="63" y="8"/>
                          </a:lnTo>
                          <a:lnTo>
                            <a:pt x="63" y="4"/>
                          </a:lnTo>
                          <a:lnTo>
                            <a:pt x="65" y="1"/>
                          </a:lnTo>
                          <a:lnTo>
                            <a:pt x="73" y="0"/>
                          </a:lnTo>
                          <a:lnTo>
                            <a:pt x="81" y="0"/>
                          </a:lnTo>
                          <a:lnTo>
                            <a:pt x="71" y="85"/>
                          </a:lnTo>
                          <a:lnTo>
                            <a:pt x="65" y="93"/>
                          </a:lnTo>
                          <a:lnTo>
                            <a:pt x="56" y="100"/>
                          </a:lnTo>
                          <a:lnTo>
                            <a:pt x="45" y="106"/>
                          </a:lnTo>
                          <a:lnTo>
                            <a:pt x="32" y="108"/>
                          </a:lnTo>
                          <a:lnTo>
                            <a:pt x="12" y="109"/>
                          </a:lnTo>
                          <a:lnTo>
                            <a:pt x="1" y="108"/>
                          </a:lnTo>
                          <a:lnTo>
                            <a:pt x="0" y="101"/>
                          </a:lnTo>
                          <a:lnTo>
                            <a:pt x="0" y="93"/>
                          </a:lnTo>
                          <a:lnTo>
                            <a:pt x="8" y="69"/>
                          </a:lnTo>
                          <a:lnTo>
                            <a:pt x="15" y="46"/>
                          </a:lnTo>
                          <a:lnTo>
                            <a:pt x="18" y="28"/>
                          </a:lnTo>
                          <a:lnTo>
                            <a:pt x="18" y="24"/>
                          </a:lnTo>
                          <a:lnTo>
                            <a:pt x="22" y="17"/>
                          </a:lnTo>
                          <a:lnTo>
                            <a:pt x="27" y="16"/>
                          </a:lnTo>
                          <a:lnTo>
                            <a:pt x="36" y="16"/>
                          </a:lnTo>
                        </a:path>
                      </a:pathLst>
                    </a:custGeom>
                    <a:noFill/>
                    <a:ln w="12700" cap="rnd" cmpd="sng">
                      <a:solidFill>
                        <a:srgbClr val="000000"/>
                      </a:solidFill>
                      <a:prstDash val="solid"/>
                      <a:round/>
                      <a:headEnd type="none" w="med" len="med"/>
                      <a:tailEnd type="none" w="med" len="me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sp>
                <p:nvSpPr>
                  <p:cNvPr id="129" name="Freeform 572"/>
                  <p:cNvSpPr>
                    <a:spLocks/>
                  </p:cNvSpPr>
                  <p:nvPr/>
                </p:nvSpPr>
                <p:spPr bwMode="auto">
                  <a:xfrm>
                    <a:off x="5021" y="3728"/>
                    <a:ext cx="61" cy="93"/>
                  </a:xfrm>
                  <a:custGeom>
                    <a:avLst/>
                    <a:gdLst/>
                    <a:ahLst/>
                    <a:cxnLst>
                      <a:cxn ang="0">
                        <a:pos x="20" y="18"/>
                      </a:cxn>
                      <a:cxn ang="0">
                        <a:pos x="32" y="18"/>
                      </a:cxn>
                      <a:cxn ang="0">
                        <a:pos x="44" y="16"/>
                      </a:cxn>
                      <a:cxn ang="0">
                        <a:pos x="51" y="12"/>
                      </a:cxn>
                      <a:cxn ang="0">
                        <a:pos x="54" y="9"/>
                      </a:cxn>
                      <a:cxn ang="0">
                        <a:pos x="60" y="0"/>
                      </a:cxn>
                      <a:cxn ang="0">
                        <a:pos x="52" y="70"/>
                      </a:cxn>
                      <a:cxn ang="0">
                        <a:pos x="47" y="77"/>
                      </a:cxn>
                      <a:cxn ang="0">
                        <a:pos x="42" y="83"/>
                      </a:cxn>
                      <a:cxn ang="0">
                        <a:pos x="35" y="87"/>
                      </a:cxn>
                      <a:cxn ang="0">
                        <a:pos x="28" y="90"/>
                      </a:cxn>
                      <a:cxn ang="0">
                        <a:pos x="20" y="90"/>
                      </a:cxn>
                      <a:cxn ang="0">
                        <a:pos x="13" y="92"/>
                      </a:cxn>
                      <a:cxn ang="0">
                        <a:pos x="6" y="92"/>
                      </a:cxn>
                      <a:cxn ang="0">
                        <a:pos x="2" y="90"/>
                      </a:cxn>
                      <a:cxn ang="0">
                        <a:pos x="0" y="87"/>
                      </a:cxn>
                      <a:cxn ang="0">
                        <a:pos x="0" y="81"/>
                      </a:cxn>
                      <a:cxn ang="0">
                        <a:pos x="6" y="70"/>
                      </a:cxn>
                      <a:cxn ang="0">
                        <a:pos x="14" y="28"/>
                      </a:cxn>
                      <a:cxn ang="0">
                        <a:pos x="16" y="21"/>
                      </a:cxn>
                      <a:cxn ang="0">
                        <a:pos x="20" y="18"/>
                      </a:cxn>
                    </a:cxnLst>
                    <a:rect l="0" t="0" r="r" b="b"/>
                    <a:pathLst>
                      <a:path w="61" h="93">
                        <a:moveTo>
                          <a:pt x="20" y="18"/>
                        </a:moveTo>
                        <a:lnTo>
                          <a:pt x="32" y="18"/>
                        </a:lnTo>
                        <a:lnTo>
                          <a:pt x="44" y="16"/>
                        </a:lnTo>
                        <a:lnTo>
                          <a:pt x="51" y="12"/>
                        </a:lnTo>
                        <a:lnTo>
                          <a:pt x="54" y="9"/>
                        </a:lnTo>
                        <a:lnTo>
                          <a:pt x="60" y="0"/>
                        </a:lnTo>
                        <a:lnTo>
                          <a:pt x="52" y="70"/>
                        </a:lnTo>
                        <a:lnTo>
                          <a:pt x="47" y="77"/>
                        </a:lnTo>
                        <a:lnTo>
                          <a:pt x="42" y="83"/>
                        </a:lnTo>
                        <a:lnTo>
                          <a:pt x="35" y="87"/>
                        </a:lnTo>
                        <a:lnTo>
                          <a:pt x="28" y="90"/>
                        </a:lnTo>
                        <a:lnTo>
                          <a:pt x="20" y="90"/>
                        </a:lnTo>
                        <a:lnTo>
                          <a:pt x="13" y="92"/>
                        </a:lnTo>
                        <a:lnTo>
                          <a:pt x="6" y="92"/>
                        </a:lnTo>
                        <a:lnTo>
                          <a:pt x="2" y="90"/>
                        </a:lnTo>
                        <a:lnTo>
                          <a:pt x="0" y="87"/>
                        </a:lnTo>
                        <a:lnTo>
                          <a:pt x="0" y="81"/>
                        </a:lnTo>
                        <a:lnTo>
                          <a:pt x="6" y="70"/>
                        </a:lnTo>
                        <a:lnTo>
                          <a:pt x="14" y="28"/>
                        </a:lnTo>
                        <a:lnTo>
                          <a:pt x="16" y="21"/>
                        </a:lnTo>
                        <a:lnTo>
                          <a:pt x="20" y="18"/>
                        </a:lnTo>
                      </a:path>
                    </a:pathLst>
                  </a:custGeom>
                  <a:solidFill>
                    <a:srgbClr val="60606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sp>
              <p:nvSpPr>
                <p:cNvPr id="120" name="Freeform 573"/>
                <p:cNvSpPr>
                  <a:spLocks/>
                </p:cNvSpPr>
                <p:nvPr/>
              </p:nvSpPr>
              <p:spPr bwMode="auto">
                <a:xfrm>
                  <a:off x="5014" y="3668"/>
                  <a:ext cx="48" cy="52"/>
                </a:xfrm>
                <a:custGeom>
                  <a:avLst/>
                  <a:gdLst/>
                  <a:ahLst/>
                  <a:cxnLst>
                    <a:cxn ang="0">
                      <a:pos x="47" y="0"/>
                    </a:cxn>
                    <a:cxn ang="0">
                      <a:pos x="25" y="9"/>
                    </a:cxn>
                    <a:cxn ang="0">
                      <a:pos x="19" y="23"/>
                    </a:cxn>
                    <a:cxn ang="0">
                      <a:pos x="0" y="39"/>
                    </a:cxn>
                    <a:cxn ang="0">
                      <a:pos x="10" y="51"/>
                    </a:cxn>
                    <a:cxn ang="0">
                      <a:pos x="35" y="39"/>
                    </a:cxn>
                    <a:cxn ang="0">
                      <a:pos x="44" y="49"/>
                    </a:cxn>
                    <a:cxn ang="0">
                      <a:pos x="47" y="23"/>
                    </a:cxn>
                    <a:cxn ang="0">
                      <a:pos x="47" y="0"/>
                    </a:cxn>
                  </a:cxnLst>
                  <a:rect l="0" t="0" r="r" b="b"/>
                  <a:pathLst>
                    <a:path w="48" h="52">
                      <a:moveTo>
                        <a:pt x="47" y="0"/>
                      </a:moveTo>
                      <a:lnTo>
                        <a:pt x="25" y="9"/>
                      </a:lnTo>
                      <a:lnTo>
                        <a:pt x="19" y="23"/>
                      </a:lnTo>
                      <a:lnTo>
                        <a:pt x="0" y="39"/>
                      </a:lnTo>
                      <a:lnTo>
                        <a:pt x="10" y="51"/>
                      </a:lnTo>
                      <a:lnTo>
                        <a:pt x="35" y="39"/>
                      </a:lnTo>
                      <a:lnTo>
                        <a:pt x="44" y="49"/>
                      </a:lnTo>
                      <a:lnTo>
                        <a:pt x="47" y="23"/>
                      </a:lnTo>
                      <a:lnTo>
                        <a:pt x="47" y="0"/>
                      </a:lnTo>
                    </a:path>
                  </a:pathLst>
                </a:custGeom>
                <a:solidFill>
                  <a:srgbClr val="978712"/>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21" name="Freeform 574"/>
                <p:cNvSpPr>
                  <a:spLocks/>
                </p:cNvSpPr>
                <p:nvPr/>
              </p:nvSpPr>
              <p:spPr bwMode="auto">
                <a:xfrm>
                  <a:off x="4892" y="3810"/>
                  <a:ext cx="43" cy="33"/>
                </a:xfrm>
                <a:custGeom>
                  <a:avLst/>
                  <a:gdLst/>
                  <a:ahLst/>
                  <a:cxnLst>
                    <a:cxn ang="0">
                      <a:pos x="39" y="0"/>
                    </a:cxn>
                    <a:cxn ang="0">
                      <a:pos x="22" y="4"/>
                    </a:cxn>
                    <a:cxn ang="0">
                      <a:pos x="17" y="4"/>
                    </a:cxn>
                    <a:cxn ang="0">
                      <a:pos x="0" y="23"/>
                    </a:cxn>
                    <a:cxn ang="0">
                      <a:pos x="8" y="32"/>
                    </a:cxn>
                    <a:cxn ang="0">
                      <a:pos x="31" y="23"/>
                    </a:cxn>
                    <a:cxn ang="0">
                      <a:pos x="39" y="30"/>
                    </a:cxn>
                    <a:cxn ang="0">
                      <a:pos x="42" y="12"/>
                    </a:cxn>
                    <a:cxn ang="0">
                      <a:pos x="39" y="0"/>
                    </a:cxn>
                  </a:cxnLst>
                  <a:rect l="0" t="0" r="r" b="b"/>
                  <a:pathLst>
                    <a:path w="43" h="33">
                      <a:moveTo>
                        <a:pt x="39" y="0"/>
                      </a:moveTo>
                      <a:lnTo>
                        <a:pt x="22" y="4"/>
                      </a:lnTo>
                      <a:lnTo>
                        <a:pt x="17" y="4"/>
                      </a:lnTo>
                      <a:lnTo>
                        <a:pt x="0" y="23"/>
                      </a:lnTo>
                      <a:lnTo>
                        <a:pt x="8" y="32"/>
                      </a:lnTo>
                      <a:lnTo>
                        <a:pt x="31" y="23"/>
                      </a:lnTo>
                      <a:lnTo>
                        <a:pt x="39" y="30"/>
                      </a:lnTo>
                      <a:lnTo>
                        <a:pt x="42" y="12"/>
                      </a:lnTo>
                      <a:lnTo>
                        <a:pt x="39" y="0"/>
                      </a:lnTo>
                    </a:path>
                  </a:pathLst>
                </a:custGeom>
                <a:solidFill>
                  <a:srgbClr val="978712"/>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22" name="Freeform 575"/>
                <p:cNvSpPr>
                  <a:spLocks/>
                </p:cNvSpPr>
                <p:nvPr/>
              </p:nvSpPr>
              <p:spPr bwMode="auto">
                <a:xfrm>
                  <a:off x="4996" y="3627"/>
                  <a:ext cx="42" cy="52"/>
                </a:xfrm>
                <a:custGeom>
                  <a:avLst/>
                  <a:gdLst/>
                  <a:ahLst/>
                  <a:cxnLst>
                    <a:cxn ang="0">
                      <a:pos x="41" y="0"/>
                    </a:cxn>
                    <a:cxn ang="0">
                      <a:pos x="19" y="10"/>
                    </a:cxn>
                    <a:cxn ang="0">
                      <a:pos x="13" y="10"/>
                    </a:cxn>
                    <a:cxn ang="0">
                      <a:pos x="0" y="48"/>
                    </a:cxn>
                    <a:cxn ang="0">
                      <a:pos x="3" y="51"/>
                    </a:cxn>
                    <a:cxn ang="0">
                      <a:pos x="29" y="38"/>
                    </a:cxn>
                    <a:cxn ang="0">
                      <a:pos x="38" y="48"/>
                    </a:cxn>
                    <a:cxn ang="0">
                      <a:pos x="41" y="22"/>
                    </a:cxn>
                    <a:cxn ang="0">
                      <a:pos x="41" y="0"/>
                    </a:cxn>
                  </a:cxnLst>
                  <a:rect l="0" t="0" r="r" b="b"/>
                  <a:pathLst>
                    <a:path w="42" h="52">
                      <a:moveTo>
                        <a:pt x="41" y="0"/>
                      </a:moveTo>
                      <a:lnTo>
                        <a:pt x="19" y="10"/>
                      </a:lnTo>
                      <a:lnTo>
                        <a:pt x="13" y="10"/>
                      </a:lnTo>
                      <a:lnTo>
                        <a:pt x="0" y="48"/>
                      </a:lnTo>
                      <a:lnTo>
                        <a:pt x="3" y="51"/>
                      </a:lnTo>
                      <a:lnTo>
                        <a:pt x="29" y="38"/>
                      </a:lnTo>
                      <a:lnTo>
                        <a:pt x="38" y="48"/>
                      </a:lnTo>
                      <a:lnTo>
                        <a:pt x="41" y="22"/>
                      </a:lnTo>
                      <a:lnTo>
                        <a:pt x="41" y="0"/>
                      </a:lnTo>
                    </a:path>
                  </a:pathLst>
                </a:custGeom>
                <a:solidFill>
                  <a:srgbClr val="7144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23" name="Freeform 576"/>
                <p:cNvSpPr>
                  <a:spLocks/>
                </p:cNvSpPr>
                <p:nvPr/>
              </p:nvSpPr>
              <p:spPr bwMode="auto">
                <a:xfrm>
                  <a:off x="4962" y="3785"/>
                  <a:ext cx="34" cy="39"/>
                </a:xfrm>
                <a:custGeom>
                  <a:avLst/>
                  <a:gdLst/>
                  <a:ahLst/>
                  <a:cxnLst>
                    <a:cxn ang="0">
                      <a:pos x="34" y="34"/>
                    </a:cxn>
                    <a:cxn ang="0">
                      <a:pos x="30" y="20"/>
                    </a:cxn>
                    <a:cxn ang="0">
                      <a:pos x="30" y="14"/>
                    </a:cxn>
                    <a:cxn ang="0">
                      <a:pos x="9" y="0"/>
                    </a:cxn>
                    <a:cxn ang="0">
                      <a:pos x="0" y="7"/>
                    </a:cxn>
                    <a:cxn ang="0">
                      <a:pos x="9" y="27"/>
                    </a:cxn>
                    <a:cxn ang="0">
                      <a:pos x="2" y="34"/>
                    </a:cxn>
                    <a:cxn ang="0">
                      <a:pos x="21" y="37"/>
                    </a:cxn>
                    <a:cxn ang="0">
                      <a:pos x="34" y="34"/>
                    </a:cxn>
                  </a:cxnLst>
                  <a:rect l="0" t="0" r="r" b="b"/>
                  <a:pathLst>
                    <a:path w="35" h="38">
                      <a:moveTo>
                        <a:pt x="34" y="34"/>
                      </a:moveTo>
                      <a:lnTo>
                        <a:pt x="30" y="20"/>
                      </a:lnTo>
                      <a:lnTo>
                        <a:pt x="30" y="14"/>
                      </a:lnTo>
                      <a:lnTo>
                        <a:pt x="9" y="0"/>
                      </a:lnTo>
                      <a:lnTo>
                        <a:pt x="0" y="7"/>
                      </a:lnTo>
                      <a:lnTo>
                        <a:pt x="9" y="27"/>
                      </a:lnTo>
                      <a:lnTo>
                        <a:pt x="2" y="34"/>
                      </a:lnTo>
                      <a:lnTo>
                        <a:pt x="21" y="37"/>
                      </a:lnTo>
                      <a:lnTo>
                        <a:pt x="34" y="34"/>
                      </a:lnTo>
                    </a:path>
                  </a:pathLst>
                </a:custGeom>
                <a:solidFill>
                  <a:srgbClr val="7144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24" name="Freeform 577"/>
                <p:cNvSpPr>
                  <a:spLocks/>
                </p:cNvSpPr>
                <p:nvPr/>
              </p:nvSpPr>
              <p:spPr bwMode="auto">
                <a:xfrm>
                  <a:off x="4952" y="3710"/>
                  <a:ext cx="39" cy="34"/>
                </a:xfrm>
                <a:custGeom>
                  <a:avLst/>
                  <a:gdLst/>
                  <a:ahLst/>
                  <a:cxnLst>
                    <a:cxn ang="0">
                      <a:pos x="3" y="33"/>
                    </a:cxn>
                    <a:cxn ang="0">
                      <a:pos x="18" y="29"/>
                    </a:cxn>
                    <a:cxn ang="0">
                      <a:pos x="23" y="29"/>
                    </a:cxn>
                    <a:cxn ang="0">
                      <a:pos x="38" y="9"/>
                    </a:cxn>
                    <a:cxn ang="0">
                      <a:pos x="31" y="0"/>
                    </a:cxn>
                    <a:cxn ang="0">
                      <a:pos x="11" y="9"/>
                    </a:cxn>
                    <a:cxn ang="0">
                      <a:pos x="3" y="2"/>
                    </a:cxn>
                    <a:cxn ang="0">
                      <a:pos x="0" y="20"/>
                    </a:cxn>
                    <a:cxn ang="0">
                      <a:pos x="3" y="33"/>
                    </a:cxn>
                  </a:cxnLst>
                  <a:rect l="0" t="0" r="r" b="b"/>
                  <a:pathLst>
                    <a:path w="39" h="34">
                      <a:moveTo>
                        <a:pt x="3" y="33"/>
                      </a:moveTo>
                      <a:lnTo>
                        <a:pt x="18" y="29"/>
                      </a:lnTo>
                      <a:lnTo>
                        <a:pt x="23" y="29"/>
                      </a:lnTo>
                      <a:lnTo>
                        <a:pt x="38" y="9"/>
                      </a:lnTo>
                      <a:lnTo>
                        <a:pt x="31" y="0"/>
                      </a:lnTo>
                      <a:lnTo>
                        <a:pt x="11" y="9"/>
                      </a:lnTo>
                      <a:lnTo>
                        <a:pt x="3" y="2"/>
                      </a:lnTo>
                      <a:lnTo>
                        <a:pt x="0" y="20"/>
                      </a:lnTo>
                      <a:lnTo>
                        <a:pt x="3" y="33"/>
                      </a:lnTo>
                    </a:path>
                  </a:pathLst>
                </a:custGeom>
                <a:solidFill>
                  <a:srgbClr val="7144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nvGrpSpPr>
                <p:cNvPr id="125" name="Group 578"/>
                <p:cNvGrpSpPr>
                  <a:grpSpLocks/>
                </p:cNvGrpSpPr>
                <p:nvPr/>
              </p:nvGrpSpPr>
              <p:grpSpPr bwMode="auto">
                <a:xfrm>
                  <a:off x="4966" y="3525"/>
                  <a:ext cx="88" cy="28"/>
                  <a:chOff x="4966" y="3525"/>
                  <a:chExt cx="88" cy="28"/>
                </a:xfrm>
              </p:grpSpPr>
              <p:sp>
                <p:nvSpPr>
                  <p:cNvPr id="126" name="Freeform 579"/>
                  <p:cNvSpPr>
                    <a:spLocks/>
                  </p:cNvSpPr>
                  <p:nvPr/>
                </p:nvSpPr>
                <p:spPr bwMode="auto">
                  <a:xfrm>
                    <a:off x="4969" y="3529"/>
                    <a:ext cx="79" cy="17"/>
                  </a:xfrm>
                  <a:custGeom>
                    <a:avLst/>
                    <a:gdLst/>
                    <a:ahLst/>
                    <a:cxnLst>
                      <a:cxn ang="0">
                        <a:pos x="0" y="14"/>
                      </a:cxn>
                      <a:cxn ang="0">
                        <a:pos x="74" y="16"/>
                      </a:cxn>
                      <a:cxn ang="0">
                        <a:pos x="76" y="0"/>
                      </a:cxn>
                      <a:cxn ang="0">
                        <a:pos x="24" y="0"/>
                      </a:cxn>
                      <a:cxn ang="0">
                        <a:pos x="24" y="14"/>
                      </a:cxn>
                      <a:cxn ang="0">
                        <a:pos x="0" y="14"/>
                      </a:cxn>
                    </a:cxnLst>
                    <a:rect l="0" t="0" r="r" b="b"/>
                    <a:pathLst>
                      <a:path w="77" h="17">
                        <a:moveTo>
                          <a:pt x="0" y="14"/>
                        </a:moveTo>
                        <a:lnTo>
                          <a:pt x="74" y="16"/>
                        </a:lnTo>
                        <a:lnTo>
                          <a:pt x="76" y="0"/>
                        </a:lnTo>
                        <a:lnTo>
                          <a:pt x="24" y="0"/>
                        </a:lnTo>
                        <a:lnTo>
                          <a:pt x="24" y="14"/>
                        </a:lnTo>
                        <a:lnTo>
                          <a:pt x="0" y="14"/>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27" name="Freeform 580"/>
                  <p:cNvSpPr>
                    <a:spLocks/>
                  </p:cNvSpPr>
                  <p:nvPr/>
                </p:nvSpPr>
                <p:spPr bwMode="auto">
                  <a:xfrm>
                    <a:off x="4966" y="3525"/>
                    <a:ext cx="88" cy="28"/>
                  </a:xfrm>
                  <a:custGeom>
                    <a:avLst/>
                    <a:gdLst/>
                    <a:ahLst/>
                    <a:cxnLst>
                      <a:cxn ang="0">
                        <a:pos x="0" y="24"/>
                      </a:cxn>
                      <a:cxn ang="0">
                        <a:pos x="83" y="27"/>
                      </a:cxn>
                      <a:cxn ang="0">
                        <a:pos x="87" y="0"/>
                      </a:cxn>
                      <a:cxn ang="0">
                        <a:pos x="29" y="0"/>
                      </a:cxn>
                      <a:cxn ang="0">
                        <a:pos x="29" y="24"/>
                      </a:cxn>
                    </a:cxnLst>
                    <a:rect l="0" t="0" r="r" b="b"/>
                    <a:pathLst>
                      <a:path w="88" h="28">
                        <a:moveTo>
                          <a:pt x="0" y="24"/>
                        </a:moveTo>
                        <a:lnTo>
                          <a:pt x="83" y="27"/>
                        </a:lnTo>
                        <a:lnTo>
                          <a:pt x="87" y="0"/>
                        </a:lnTo>
                        <a:lnTo>
                          <a:pt x="29" y="0"/>
                        </a:lnTo>
                        <a:lnTo>
                          <a:pt x="29" y="24"/>
                        </a:lnTo>
                      </a:path>
                    </a:pathLst>
                  </a:custGeom>
                  <a:noFill/>
                  <a:ln w="12700" cap="rnd" cmpd="sng">
                    <a:solidFill>
                      <a:srgbClr val="000000"/>
                    </a:solidFill>
                    <a:prstDash val="solid"/>
                    <a:round/>
                    <a:headEnd type="none" w="med" len="med"/>
                    <a:tailEnd type="none" w="med" len="me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grpSp>
        </p:grpSp>
        <p:grpSp>
          <p:nvGrpSpPr>
            <p:cNvPr id="15" name="Group 74"/>
            <p:cNvGrpSpPr/>
            <p:nvPr/>
          </p:nvGrpSpPr>
          <p:grpSpPr>
            <a:xfrm flipH="1">
              <a:off x="4085195" y="3029581"/>
              <a:ext cx="227188" cy="261242"/>
              <a:chOff x="1087823" y="6164321"/>
              <a:chExt cx="538279" cy="462460"/>
            </a:xfrm>
          </p:grpSpPr>
          <p:pic>
            <p:nvPicPr>
              <p:cNvPr id="16" name="Picture 12" descr="C:\Users\simmonsh\AppData\Local\Microsoft\Windows\Temporary Internet Files\Content.IE5\NT1ON4OJ\MC900441338[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336540" y="6164321"/>
                <a:ext cx="289562" cy="319585"/>
              </a:xfrm>
              <a:prstGeom prst="rect">
                <a:avLst/>
              </a:prstGeom>
              <a:noFill/>
            </p:spPr>
          </p:pic>
          <p:grpSp>
            <p:nvGrpSpPr>
              <p:cNvPr id="17" name="Group 418"/>
              <p:cNvGrpSpPr>
                <a:grpSpLocks/>
              </p:cNvGrpSpPr>
              <p:nvPr/>
            </p:nvGrpSpPr>
            <p:grpSpPr bwMode="auto">
              <a:xfrm flipH="1">
                <a:off x="1087817" y="6180121"/>
                <a:ext cx="425666" cy="446702"/>
                <a:chOff x="4863" y="3525"/>
                <a:chExt cx="226" cy="323"/>
              </a:xfrm>
              <a:effectLst>
                <a:outerShdw blurRad="76200" dist="12700" dir="8100000" sy="-23000" kx="800400" algn="br" rotWithShape="0">
                  <a:prstClr val="black">
                    <a:alpha val="20000"/>
                  </a:prstClr>
                </a:outerShdw>
              </a:effectLst>
            </p:grpSpPr>
            <p:grpSp>
              <p:nvGrpSpPr>
                <p:cNvPr id="18" name="Group 463"/>
                <p:cNvGrpSpPr>
                  <a:grpSpLocks/>
                </p:cNvGrpSpPr>
                <p:nvPr/>
              </p:nvGrpSpPr>
              <p:grpSpPr bwMode="auto">
                <a:xfrm>
                  <a:off x="4863" y="3669"/>
                  <a:ext cx="81" cy="44"/>
                  <a:chOff x="4863" y="3669"/>
                  <a:chExt cx="81" cy="44"/>
                </a:xfrm>
              </p:grpSpPr>
              <p:sp>
                <p:nvSpPr>
                  <p:cNvPr id="96" name="Line 484"/>
                  <p:cNvSpPr>
                    <a:spLocks noChangeShapeType="1"/>
                  </p:cNvSpPr>
                  <p:nvPr/>
                </p:nvSpPr>
                <p:spPr bwMode="auto">
                  <a:xfrm>
                    <a:off x="4863" y="3705"/>
                    <a:ext cx="25" cy="8"/>
                  </a:xfrm>
                  <a:prstGeom prst="line">
                    <a:avLst/>
                  </a:prstGeom>
                  <a:noFill/>
                  <a:ln w="12700">
                    <a:solidFill>
                      <a:srgbClr val="808080"/>
                    </a:solidFill>
                    <a:round/>
                    <a:headEnd/>
                    <a:tailEnd/>
                  </a:ln>
                  <a:effectLst/>
                </p:spPr>
                <p:txBody>
                  <a:bodyPr wrap="none" anchor="ct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97" name="Line 485"/>
                  <p:cNvSpPr>
                    <a:spLocks noChangeShapeType="1"/>
                  </p:cNvSpPr>
                  <p:nvPr/>
                </p:nvSpPr>
                <p:spPr bwMode="auto">
                  <a:xfrm>
                    <a:off x="4871" y="3701"/>
                    <a:ext cx="26" cy="6"/>
                  </a:xfrm>
                  <a:prstGeom prst="line">
                    <a:avLst/>
                  </a:prstGeom>
                  <a:noFill/>
                  <a:ln w="12700">
                    <a:solidFill>
                      <a:srgbClr val="808080"/>
                    </a:solidFill>
                    <a:round/>
                    <a:headEnd/>
                    <a:tailEnd/>
                  </a:ln>
                  <a:effectLst/>
                </p:spPr>
                <p:txBody>
                  <a:bodyPr wrap="none" anchor="ct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98" name="Line 486"/>
                  <p:cNvSpPr>
                    <a:spLocks noChangeShapeType="1"/>
                  </p:cNvSpPr>
                  <p:nvPr/>
                </p:nvSpPr>
                <p:spPr bwMode="auto">
                  <a:xfrm>
                    <a:off x="4891" y="3695"/>
                    <a:ext cx="23" cy="7"/>
                  </a:xfrm>
                  <a:prstGeom prst="line">
                    <a:avLst/>
                  </a:prstGeom>
                  <a:noFill/>
                  <a:ln w="12700">
                    <a:solidFill>
                      <a:srgbClr val="808080"/>
                    </a:solidFill>
                    <a:round/>
                    <a:headEnd/>
                    <a:tailEnd/>
                  </a:ln>
                  <a:effectLst/>
                </p:spPr>
                <p:txBody>
                  <a:bodyPr wrap="none" anchor="ct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99" name="Line 490"/>
                  <p:cNvSpPr>
                    <a:spLocks noChangeShapeType="1"/>
                  </p:cNvSpPr>
                  <p:nvPr/>
                </p:nvSpPr>
                <p:spPr bwMode="auto">
                  <a:xfrm>
                    <a:off x="4926" y="3683"/>
                    <a:ext cx="18" cy="3"/>
                  </a:xfrm>
                  <a:prstGeom prst="line">
                    <a:avLst/>
                  </a:prstGeom>
                  <a:noFill/>
                  <a:ln w="12700">
                    <a:solidFill>
                      <a:srgbClr val="808080"/>
                    </a:solidFill>
                    <a:round/>
                    <a:headEnd/>
                    <a:tailEnd/>
                  </a:ln>
                  <a:effectLst/>
                </p:spPr>
                <p:txBody>
                  <a:bodyPr wrap="none" anchor="ct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100" name="Line 496"/>
                  <p:cNvSpPr>
                    <a:spLocks noChangeShapeType="1"/>
                  </p:cNvSpPr>
                  <p:nvPr/>
                </p:nvSpPr>
                <p:spPr bwMode="auto">
                  <a:xfrm>
                    <a:off x="4906" y="3669"/>
                    <a:ext cx="3" cy="3"/>
                  </a:xfrm>
                  <a:prstGeom prst="line">
                    <a:avLst/>
                  </a:prstGeom>
                  <a:noFill/>
                  <a:ln w="12700">
                    <a:solidFill>
                      <a:srgbClr val="808080"/>
                    </a:solidFill>
                    <a:round/>
                    <a:headEnd/>
                    <a:tailEnd/>
                  </a:ln>
                  <a:effectLst/>
                </p:spPr>
                <p:txBody>
                  <a:bodyPr wrap="none" anchor="ct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grpSp>
              <p:nvGrpSpPr>
                <p:cNvPr id="19" name="Group 497"/>
                <p:cNvGrpSpPr>
                  <a:grpSpLocks/>
                </p:cNvGrpSpPr>
                <p:nvPr/>
              </p:nvGrpSpPr>
              <p:grpSpPr bwMode="auto">
                <a:xfrm>
                  <a:off x="4867" y="3758"/>
                  <a:ext cx="200" cy="90"/>
                  <a:chOff x="4867" y="3758"/>
                  <a:chExt cx="200" cy="90"/>
                </a:xfrm>
              </p:grpSpPr>
              <p:grpSp>
                <p:nvGrpSpPr>
                  <p:cNvPr id="88" name="Group 498"/>
                  <p:cNvGrpSpPr>
                    <a:grpSpLocks/>
                  </p:cNvGrpSpPr>
                  <p:nvPr/>
                </p:nvGrpSpPr>
                <p:grpSpPr bwMode="auto">
                  <a:xfrm>
                    <a:off x="4867" y="3758"/>
                    <a:ext cx="200" cy="90"/>
                    <a:chOff x="4867" y="3758"/>
                    <a:chExt cx="200" cy="90"/>
                  </a:xfrm>
                </p:grpSpPr>
                <p:sp>
                  <p:nvSpPr>
                    <p:cNvPr id="94" name="Freeform 499"/>
                    <p:cNvSpPr>
                      <a:spLocks/>
                    </p:cNvSpPr>
                    <p:nvPr/>
                  </p:nvSpPr>
                  <p:spPr bwMode="auto">
                    <a:xfrm>
                      <a:off x="4870" y="3762"/>
                      <a:ext cx="187" cy="79"/>
                    </a:xfrm>
                    <a:custGeom>
                      <a:avLst/>
                      <a:gdLst/>
                      <a:ahLst/>
                      <a:cxnLst>
                        <a:cxn ang="0">
                          <a:pos x="17" y="78"/>
                        </a:cxn>
                        <a:cxn ang="0">
                          <a:pos x="1" y="77"/>
                        </a:cxn>
                        <a:cxn ang="0">
                          <a:pos x="0" y="59"/>
                        </a:cxn>
                        <a:cxn ang="0">
                          <a:pos x="1" y="46"/>
                        </a:cxn>
                        <a:cxn ang="0">
                          <a:pos x="9" y="38"/>
                        </a:cxn>
                        <a:cxn ang="0">
                          <a:pos x="19" y="33"/>
                        </a:cxn>
                        <a:cxn ang="0">
                          <a:pos x="42" y="24"/>
                        </a:cxn>
                        <a:cxn ang="0">
                          <a:pos x="73" y="18"/>
                        </a:cxn>
                        <a:cxn ang="0">
                          <a:pos x="81" y="17"/>
                        </a:cxn>
                        <a:cxn ang="0">
                          <a:pos x="85" y="18"/>
                        </a:cxn>
                        <a:cxn ang="0">
                          <a:pos x="86" y="16"/>
                        </a:cxn>
                        <a:cxn ang="0">
                          <a:pos x="87" y="13"/>
                        </a:cxn>
                        <a:cxn ang="0">
                          <a:pos x="90" y="15"/>
                        </a:cxn>
                        <a:cxn ang="0">
                          <a:pos x="94" y="15"/>
                        </a:cxn>
                        <a:cxn ang="0">
                          <a:pos x="94" y="12"/>
                        </a:cxn>
                        <a:cxn ang="0">
                          <a:pos x="96" y="10"/>
                        </a:cxn>
                        <a:cxn ang="0">
                          <a:pos x="99" y="10"/>
                        </a:cxn>
                        <a:cxn ang="0">
                          <a:pos x="103" y="10"/>
                        </a:cxn>
                        <a:cxn ang="0">
                          <a:pos x="103" y="7"/>
                        </a:cxn>
                        <a:cxn ang="0">
                          <a:pos x="105" y="0"/>
                        </a:cxn>
                        <a:cxn ang="0">
                          <a:pos x="182" y="1"/>
                        </a:cxn>
                        <a:cxn ang="0">
                          <a:pos x="182" y="10"/>
                        </a:cxn>
                        <a:cxn ang="0">
                          <a:pos x="183" y="16"/>
                        </a:cxn>
                        <a:cxn ang="0">
                          <a:pos x="183" y="21"/>
                        </a:cxn>
                        <a:cxn ang="0">
                          <a:pos x="186" y="27"/>
                        </a:cxn>
                        <a:cxn ang="0">
                          <a:pos x="186" y="35"/>
                        </a:cxn>
                        <a:cxn ang="0">
                          <a:pos x="186" y="41"/>
                        </a:cxn>
                        <a:cxn ang="0">
                          <a:pos x="183" y="48"/>
                        </a:cxn>
                        <a:cxn ang="0">
                          <a:pos x="181" y="52"/>
                        </a:cxn>
                        <a:cxn ang="0">
                          <a:pos x="177" y="54"/>
                        </a:cxn>
                        <a:cxn ang="0">
                          <a:pos x="172" y="55"/>
                        </a:cxn>
                        <a:cxn ang="0">
                          <a:pos x="164" y="56"/>
                        </a:cxn>
                        <a:cxn ang="0">
                          <a:pos x="162" y="61"/>
                        </a:cxn>
                        <a:cxn ang="0">
                          <a:pos x="156" y="63"/>
                        </a:cxn>
                        <a:cxn ang="0">
                          <a:pos x="150" y="67"/>
                        </a:cxn>
                        <a:cxn ang="0">
                          <a:pos x="144" y="69"/>
                        </a:cxn>
                        <a:cxn ang="0">
                          <a:pos x="132" y="69"/>
                        </a:cxn>
                        <a:cxn ang="0">
                          <a:pos x="122" y="69"/>
                        </a:cxn>
                        <a:cxn ang="0">
                          <a:pos x="114" y="69"/>
                        </a:cxn>
                        <a:cxn ang="0">
                          <a:pos x="108" y="69"/>
                        </a:cxn>
                        <a:cxn ang="0">
                          <a:pos x="103" y="72"/>
                        </a:cxn>
                        <a:cxn ang="0">
                          <a:pos x="92" y="71"/>
                        </a:cxn>
                        <a:cxn ang="0">
                          <a:pos x="53" y="77"/>
                        </a:cxn>
                        <a:cxn ang="0">
                          <a:pos x="36" y="78"/>
                        </a:cxn>
                        <a:cxn ang="0">
                          <a:pos x="17" y="78"/>
                        </a:cxn>
                      </a:cxnLst>
                      <a:rect l="0" t="0" r="r" b="b"/>
                      <a:pathLst>
                        <a:path w="187" h="79">
                          <a:moveTo>
                            <a:pt x="17" y="78"/>
                          </a:moveTo>
                          <a:lnTo>
                            <a:pt x="1" y="77"/>
                          </a:lnTo>
                          <a:lnTo>
                            <a:pt x="0" y="59"/>
                          </a:lnTo>
                          <a:lnTo>
                            <a:pt x="1" y="46"/>
                          </a:lnTo>
                          <a:lnTo>
                            <a:pt x="9" y="38"/>
                          </a:lnTo>
                          <a:lnTo>
                            <a:pt x="19" y="33"/>
                          </a:lnTo>
                          <a:lnTo>
                            <a:pt x="42" y="24"/>
                          </a:lnTo>
                          <a:lnTo>
                            <a:pt x="73" y="18"/>
                          </a:lnTo>
                          <a:lnTo>
                            <a:pt x="81" y="17"/>
                          </a:lnTo>
                          <a:lnTo>
                            <a:pt x="85" y="18"/>
                          </a:lnTo>
                          <a:lnTo>
                            <a:pt x="86" y="16"/>
                          </a:lnTo>
                          <a:lnTo>
                            <a:pt x="87" y="13"/>
                          </a:lnTo>
                          <a:lnTo>
                            <a:pt x="90" y="15"/>
                          </a:lnTo>
                          <a:lnTo>
                            <a:pt x="94" y="15"/>
                          </a:lnTo>
                          <a:lnTo>
                            <a:pt x="94" y="12"/>
                          </a:lnTo>
                          <a:lnTo>
                            <a:pt x="96" y="10"/>
                          </a:lnTo>
                          <a:lnTo>
                            <a:pt x="99" y="10"/>
                          </a:lnTo>
                          <a:lnTo>
                            <a:pt x="103" y="10"/>
                          </a:lnTo>
                          <a:lnTo>
                            <a:pt x="103" y="7"/>
                          </a:lnTo>
                          <a:lnTo>
                            <a:pt x="105" y="0"/>
                          </a:lnTo>
                          <a:lnTo>
                            <a:pt x="182" y="1"/>
                          </a:lnTo>
                          <a:lnTo>
                            <a:pt x="182" y="10"/>
                          </a:lnTo>
                          <a:lnTo>
                            <a:pt x="183" y="16"/>
                          </a:lnTo>
                          <a:lnTo>
                            <a:pt x="183" y="21"/>
                          </a:lnTo>
                          <a:lnTo>
                            <a:pt x="186" y="27"/>
                          </a:lnTo>
                          <a:lnTo>
                            <a:pt x="186" y="35"/>
                          </a:lnTo>
                          <a:lnTo>
                            <a:pt x="186" y="41"/>
                          </a:lnTo>
                          <a:lnTo>
                            <a:pt x="183" y="48"/>
                          </a:lnTo>
                          <a:lnTo>
                            <a:pt x="181" y="52"/>
                          </a:lnTo>
                          <a:lnTo>
                            <a:pt x="177" y="54"/>
                          </a:lnTo>
                          <a:lnTo>
                            <a:pt x="172" y="55"/>
                          </a:lnTo>
                          <a:lnTo>
                            <a:pt x="164" y="56"/>
                          </a:lnTo>
                          <a:lnTo>
                            <a:pt x="162" y="61"/>
                          </a:lnTo>
                          <a:lnTo>
                            <a:pt x="156" y="63"/>
                          </a:lnTo>
                          <a:lnTo>
                            <a:pt x="150" y="67"/>
                          </a:lnTo>
                          <a:lnTo>
                            <a:pt x="144" y="69"/>
                          </a:lnTo>
                          <a:lnTo>
                            <a:pt x="132" y="69"/>
                          </a:lnTo>
                          <a:lnTo>
                            <a:pt x="122" y="69"/>
                          </a:lnTo>
                          <a:lnTo>
                            <a:pt x="114" y="69"/>
                          </a:lnTo>
                          <a:lnTo>
                            <a:pt x="108" y="69"/>
                          </a:lnTo>
                          <a:lnTo>
                            <a:pt x="103" y="72"/>
                          </a:lnTo>
                          <a:lnTo>
                            <a:pt x="92" y="71"/>
                          </a:lnTo>
                          <a:lnTo>
                            <a:pt x="53" y="77"/>
                          </a:lnTo>
                          <a:lnTo>
                            <a:pt x="36" y="78"/>
                          </a:lnTo>
                          <a:lnTo>
                            <a:pt x="17" y="78"/>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95" name="Freeform 500"/>
                    <p:cNvSpPr>
                      <a:spLocks/>
                    </p:cNvSpPr>
                    <p:nvPr/>
                  </p:nvSpPr>
                  <p:spPr bwMode="auto">
                    <a:xfrm>
                      <a:off x="4867" y="3758"/>
                      <a:ext cx="200" cy="90"/>
                    </a:xfrm>
                    <a:custGeom>
                      <a:avLst/>
                      <a:gdLst/>
                      <a:ahLst/>
                      <a:cxnLst>
                        <a:cxn ang="0">
                          <a:pos x="16" y="89"/>
                        </a:cxn>
                        <a:cxn ang="0">
                          <a:pos x="0" y="86"/>
                        </a:cxn>
                        <a:cxn ang="0">
                          <a:pos x="0" y="67"/>
                        </a:cxn>
                        <a:cxn ang="0">
                          <a:pos x="0" y="52"/>
                        </a:cxn>
                        <a:cxn ang="0">
                          <a:pos x="10" y="42"/>
                        </a:cxn>
                        <a:cxn ang="0">
                          <a:pos x="21" y="38"/>
                        </a:cxn>
                        <a:cxn ang="0">
                          <a:pos x="44" y="29"/>
                        </a:cxn>
                        <a:cxn ang="0">
                          <a:pos x="78" y="21"/>
                        </a:cxn>
                        <a:cxn ang="0">
                          <a:pos x="85" y="19"/>
                        </a:cxn>
                        <a:cxn ang="0">
                          <a:pos x="91" y="21"/>
                        </a:cxn>
                        <a:cxn ang="0">
                          <a:pos x="91" y="19"/>
                        </a:cxn>
                        <a:cxn ang="0">
                          <a:pos x="93" y="16"/>
                        </a:cxn>
                        <a:cxn ang="0">
                          <a:pos x="96" y="18"/>
                        </a:cxn>
                        <a:cxn ang="0">
                          <a:pos x="99" y="18"/>
                        </a:cxn>
                        <a:cxn ang="0">
                          <a:pos x="100" y="14"/>
                        </a:cxn>
                        <a:cxn ang="0">
                          <a:pos x="103" y="12"/>
                        </a:cxn>
                        <a:cxn ang="0">
                          <a:pos x="106" y="11"/>
                        </a:cxn>
                        <a:cxn ang="0">
                          <a:pos x="108" y="11"/>
                        </a:cxn>
                        <a:cxn ang="0">
                          <a:pos x="108" y="8"/>
                        </a:cxn>
                        <a:cxn ang="0">
                          <a:pos x="113" y="0"/>
                        </a:cxn>
                        <a:cxn ang="0">
                          <a:pos x="195" y="3"/>
                        </a:cxn>
                        <a:cxn ang="0">
                          <a:pos x="195" y="11"/>
                        </a:cxn>
                        <a:cxn ang="0">
                          <a:pos x="196" y="19"/>
                        </a:cxn>
                        <a:cxn ang="0">
                          <a:pos x="196" y="23"/>
                        </a:cxn>
                        <a:cxn ang="0">
                          <a:pos x="198" y="30"/>
                        </a:cxn>
                        <a:cxn ang="0">
                          <a:pos x="199" y="41"/>
                        </a:cxn>
                        <a:cxn ang="0">
                          <a:pos x="198" y="48"/>
                        </a:cxn>
                        <a:cxn ang="0">
                          <a:pos x="196" y="53"/>
                        </a:cxn>
                        <a:cxn ang="0">
                          <a:pos x="192" y="59"/>
                        </a:cxn>
                        <a:cxn ang="0">
                          <a:pos x="188" y="60"/>
                        </a:cxn>
                        <a:cxn ang="0">
                          <a:pos x="183" y="63"/>
                        </a:cxn>
                        <a:cxn ang="0">
                          <a:pos x="176" y="64"/>
                        </a:cxn>
                        <a:cxn ang="0">
                          <a:pos x="172" y="70"/>
                        </a:cxn>
                        <a:cxn ang="0">
                          <a:pos x="167" y="73"/>
                        </a:cxn>
                        <a:cxn ang="0">
                          <a:pos x="161" y="75"/>
                        </a:cxn>
                        <a:cxn ang="0">
                          <a:pos x="154" y="78"/>
                        </a:cxn>
                        <a:cxn ang="0">
                          <a:pos x="141" y="79"/>
                        </a:cxn>
                        <a:cxn ang="0">
                          <a:pos x="129" y="79"/>
                        </a:cxn>
                        <a:cxn ang="0">
                          <a:pos x="122" y="79"/>
                        </a:cxn>
                        <a:cxn ang="0">
                          <a:pos x="115" y="78"/>
                        </a:cxn>
                        <a:cxn ang="0">
                          <a:pos x="108" y="81"/>
                        </a:cxn>
                        <a:cxn ang="0">
                          <a:pos x="99" y="79"/>
                        </a:cxn>
                        <a:cxn ang="0">
                          <a:pos x="55" y="86"/>
                        </a:cxn>
                        <a:cxn ang="0">
                          <a:pos x="37" y="89"/>
                        </a:cxn>
                        <a:cxn ang="0">
                          <a:pos x="16" y="89"/>
                        </a:cxn>
                      </a:cxnLst>
                      <a:rect l="0" t="0" r="r" b="b"/>
                      <a:pathLst>
                        <a:path w="200" h="90">
                          <a:moveTo>
                            <a:pt x="16" y="89"/>
                          </a:moveTo>
                          <a:lnTo>
                            <a:pt x="0" y="86"/>
                          </a:lnTo>
                          <a:lnTo>
                            <a:pt x="0" y="67"/>
                          </a:lnTo>
                          <a:lnTo>
                            <a:pt x="0" y="52"/>
                          </a:lnTo>
                          <a:lnTo>
                            <a:pt x="10" y="42"/>
                          </a:lnTo>
                          <a:lnTo>
                            <a:pt x="21" y="38"/>
                          </a:lnTo>
                          <a:lnTo>
                            <a:pt x="44" y="29"/>
                          </a:lnTo>
                          <a:lnTo>
                            <a:pt x="78" y="21"/>
                          </a:lnTo>
                          <a:lnTo>
                            <a:pt x="85" y="19"/>
                          </a:lnTo>
                          <a:lnTo>
                            <a:pt x="91" y="21"/>
                          </a:lnTo>
                          <a:lnTo>
                            <a:pt x="91" y="19"/>
                          </a:lnTo>
                          <a:lnTo>
                            <a:pt x="93" y="16"/>
                          </a:lnTo>
                          <a:lnTo>
                            <a:pt x="96" y="18"/>
                          </a:lnTo>
                          <a:lnTo>
                            <a:pt x="99" y="18"/>
                          </a:lnTo>
                          <a:lnTo>
                            <a:pt x="100" y="14"/>
                          </a:lnTo>
                          <a:lnTo>
                            <a:pt x="103" y="12"/>
                          </a:lnTo>
                          <a:lnTo>
                            <a:pt x="106" y="11"/>
                          </a:lnTo>
                          <a:lnTo>
                            <a:pt x="108" y="11"/>
                          </a:lnTo>
                          <a:lnTo>
                            <a:pt x="108" y="8"/>
                          </a:lnTo>
                          <a:lnTo>
                            <a:pt x="113" y="0"/>
                          </a:lnTo>
                          <a:lnTo>
                            <a:pt x="195" y="3"/>
                          </a:lnTo>
                          <a:lnTo>
                            <a:pt x="195" y="11"/>
                          </a:lnTo>
                          <a:lnTo>
                            <a:pt x="196" y="19"/>
                          </a:lnTo>
                          <a:lnTo>
                            <a:pt x="196" y="23"/>
                          </a:lnTo>
                          <a:lnTo>
                            <a:pt x="198" y="30"/>
                          </a:lnTo>
                          <a:lnTo>
                            <a:pt x="199" y="41"/>
                          </a:lnTo>
                          <a:lnTo>
                            <a:pt x="198" y="48"/>
                          </a:lnTo>
                          <a:lnTo>
                            <a:pt x="196" y="53"/>
                          </a:lnTo>
                          <a:lnTo>
                            <a:pt x="192" y="59"/>
                          </a:lnTo>
                          <a:lnTo>
                            <a:pt x="188" y="60"/>
                          </a:lnTo>
                          <a:lnTo>
                            <a:pt x="183" y="63"/>
                          </a:lnTo>
                          <a:lnTo>
                            <a:pt x="176" y="64"/>
                          </a:lnTo>
                          <a:lnTo>
                            <a:pt x="172" y="70"/>
                          </a:lnTo>
                          <a:lnTo>
                            <a:pt x="167" y="73"/>
                          </a:lnTo>
                          <a:lnTo>
                            <a:pt x="161" y="75"/>
                          </a:lnTo>
                          <a:lnTo>
                            <a:pt x="154" y="78"/>
                          </a:lnTo>
                          <a:lnTo>
                            <a:pt x="141" y="79"/>
                          </a:lnTo>
                          <a:lnTo>
                            <a:pt x="129" y="79"/>
                          </a:lnTo>
                          <a:lnTo>
                            <a:pt x="122" y="79"/>
                          </a:lnTo>
                          <a:lnTo>
                            <a:pt x="115" y="78"/>
                          </a:lnTo>
                          <a:lnTo>
                            <a:pt x="108" y="81"/>
                          </a:lnTo>
                          <a:lnTo>
                            <a:pt x="99" y="79"/>
                          </a:lnTo>
                          <a:lnTo>
                            <a:pt x="55" y="86"/>
                          </a:lnTo>
                          <a:lnTo>
                            <a:pt x="37" y="89"/>
                          </a:lnTo>
                          <a:lnTo>
                            <a:pt x="16" y="89"/>
                          </a:lnTo>
                        </a:path>
                      </a:pathLst>
                    </a:custGeom>
                    <a:noFill/>
                    <a:ln w="12700" cap="rnd" cmpd="sng">
                      <a:solidFill>
                        <a:srgbClr val="000000"/>
                      </a:solidFill>
                      <a:prstDash val="solid"/>
                      <a:round/>
                      <a:headEnd type="none" w="med" len="med"/>
                      <a:tailEnd type="none" w="med" len="me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sp>
                <p:nvSpPr>
                  <p:cNvPr id="89" name="Freeform 501"/>
                  <p:cNvSpPr>
                    <a:spLocks/>
                  </p:cNvSpPr>
                  <p:nvPr/>
                </p:nvSpPr>
                <p:spPr bwMode="auto">
                  <a:xfrm>
                    <a:off x="4872" y="3770"/>
                    <a:ext cx="185" cy="68"/>
                  </a:xfrm>
                  <a:custGeom>
                    <a:avLst/>
                    <a:gdLst/>
                    <a:ahLst/>
                    <a:cxnLst>
                      <a:cxn ang="0">
                        <a:pos x="179" y="7"/>
                      </a:cxn>
                      <a:cxn ang="0">
                        <a:pos x="184" y="16"/>
                      </a:cxn>
                      <a:cxn ang="0">
                        <a:pos x="180" y="41"/>
                      </a:cxn>
                      <a:cxn ang="0">
                        <a:pos x="170" y="41"/>
                      </a:cxn>
                      <a:cxn ang="0">
                        <a:pos x="158" y="51"/>
                      </a:cxn>
                      <a:cxn ang="0">
                        <a:pos x="133" y="58"/>
                      </a:cxn>
                      <a:cxn ang="0">
                        <a:pos x="107" y="58"/>
                      </a:cxn>
                      <a:cxn ang="0">
                        <a:pos x="117" y="47"/>
                      </a:cxn>
                      <a:cxn ang="0">
                        <a:pos x="104" y="56"/>
                      </a:cxn>
                      <a:cxn ang="0">
                        <a:pos x="91" y="59"/>
                      </a:cxn>
                      <a:cxn ang="0">
                        <a:pos x="100" y="54"/>
                      </a:cxn>
                      <a:cxn ang="0">
                        <a:pos x="86" y="60"/>
                      </a:cxn>
                      <a:cxn ang="0">
                        <a:pos x="44" y="65"/>
                      </a:cxn>
                      <a:cxn ang="0">
                        <a:pos x="45" y="60"/>
                      </a:cxn>
                      <a:cxn ang="0">
                        <a:pos x="44" y="59"/>
                      </a:cxn>
                      <a:cxn ang="0">
                        <a:pos x="30" y="66"/>
                      </a:cxn>
                      <a:cxn ang="0">
                        <a:pos x="42" y="54"/>
                      </a:cxn>
                      <a:cxn ang="0">
                        <a:pos x="27" y="62"/>
                      </a:cxn>
                      <a:cxn ang="0">
                        <a:pos x="19" y="60"/>
                      </a:cxn>
                      <a:cxn ang="0">
                        <a:pos x="17" y="60"/>
                      </a:cxn>
                      <a:cxn ang="0">
                        <a:pos x="5" y="65"/>
                      </a:cxn>
                      <a:cxn ang="0">
                        <a:pos x="0" y="54"/>
                      </a:cxn>
                      <a:cxn ang="0">
                        <a:pos x="5" y="35"/>
                      </a:cxn>
                      <a:cxn ang="0">
                        <a:pos x="27" y="25"/>
                      </a:cxn>
                      <a:cxn ang="0">
                        <a:pos x="72" y="12"/>
                      </a:cxn>
                      <a:cxn ang="0">
                        <a:pos x="86" y="16"/>
                      </a:cxn>
                      <a:cxn ang="0">
                        <a:pos x="95" y="18"/>
                      </a:cxn>
                      <a:cxn ang="0">
                        <a:pos x="86" y="11"/>
                      </a:cxn>
                      <a:cxn ang="0">
                        <a:pos x="90" y="8"/>
                      </a:cxn>
                      <a:cxn ang="0">
                        <a:pos x="97" y="13"/>
                      </a:cxn>
                      <a:cxn ang="0">
                        <a:pos x="97" y="11"/>
                      </a:cxn>
                      <a:cxn ang="0">
                        <a:pos x="95" y="5"/>
                      </a:cxn>
                      <a:cxn ang="0">
                        <a:pos x="108" y="8"/>
                      </a:cxn>
                      <a:cxn ang="0">
                        <a:pos x="107" y="5"/>
                      </a:cxn>
                      <a:cxn ang="0">
                        <a:pos x="104" y="0"/>
                      </a:cxn>
                      <a:cxn ang="0">
                        <a:pos x="116" y="5"/>
                      </a:cxn>
                      <a:cxn ang="0">
                        <a:pos x="136" y="8"/>
                      </a:cxn>
                      <a:cxn ang="0">
                        <a:pos x="142" y="2"/>
                      </a:cxn>
                      <a:cxn ang="0">
                        <a:pos x="147" y="8"/>
                      </a:cxn>
                      <a:cxn ang="0">
                        <a:pos x="157" y="5"/>
                      </a:cxn>
                      <a:cxn ang="0">
                        <a:pos x="162" y="11"/>
                      </a:cxn>
                      <a:cxn ang="0">
                        <a:pos x="176" y="8"/>
                      </a:cxn>
                      <a:cxn ang="0">
                        <a:pos x="179" y="2"/>
                      </a:cxn>
                    </a:cxnLst>
                    <a:rect l="0" t="0" r="r" b="b"/>
                    <a:pathLst>
                      <a:path w="185" h="68">
                        <a:moveTo>
                          <a:pt x="179" y="2"/>
                        </a:moveTo>
                        <a:lnTo>
                          <a:pt x="179" y="7"/>
                        </a:lnTo>
                        <a:lnTo>
                          <a:pt x="180" y="5"/>
                        </a:lnTo>
                        <a:lnTo>
                          <a:pt x="184" y="16"/>
                        </a:lnTo>
                        <a:lnTo>
                          <a:pt x="184" y="28"/>
                        </a:lnTo>
                        <a:lnTo>
                          <a:pt x="180" y="41"/>
                        </a:lnTo>
                        <a:lnTo>
                          <a:pt x="169" y="45"/>
                        </a:lnTo>
                        <a:lnTo>
                          <a:pt x="170" y="41"/>
                        </a:lnTo>
                        <a:lnTo>
                          <a:pt x="163" y="46"/>
                        </a:lnTo>
                        <a:lnTo>
                          <a:pt x="158" y="51"/>
                        </a:lnTo>
                        <a:lnTo>
                          <a:pt x="147" y="55"/>
                        </a:lnTo>
                        <a:lnTo>
                          <a:pt x="133" y="58"/>
                        </a:lnTo>
                        <a:lnTo>
                          <a:pt x="115" y="58"/>
                        </a:lnTo>
                        <a:lnTo>
                          <a:pt x="107" y="58"/>
                        </a:lnTo>
                        <a:lnTo>
                          <a:pt x="113" y="54"/>
                        </a:lnTo>
                        <a:lnTo>
                          <a:pt x="117" y="47"/>
                        </a:lnTo>
                        <a:lnTo>
                          <a:pt x="111" y="54"/>
                        </a:lnTo>
                        <a:lnTo>
                          <a:pt x="104" y="56"/>
                        </a:lnTo>
                        <a:lnTo>
                          <a:pt x="98" y="60"/>
                        </a:lnTo>
                        <a:lnTo>
                          <a:pt x="91" y="59"/>
                        </a:lnTo>
                        <a:lnTo>
                          <a:pt x="97" y="55"/>
                        </a:lnTo>
                        <a:lnTo>
                          <a:pt x="100" y="54"/>
                        </a:lnTo>
                        <a:lnTo>
                          <a:pt x="94" y="55"/>
                        </a:lnTo>
                        <a:lnTo>
                          <a:pt x="86" y="60"/>
                        </a:lnTo>
                        <a:lnTo>
                          <a:pt x="66" y="62"/>
                        </a:lnTo>
                        <a:lnTo>
                          <a:pt x="44" y="65"/>
                        </a:lnTo>
                        <a:lnTo>
                          <a:pt x="36" y="65"/>
                        </a:lnTo>
                        <a:lnTo>
                          <a:pt x="45" y="60"/>
                        </a:lnTo>
                        <a:lnTo>
                          <a:pt x="53" y="59"/>
                        </a:lnTo>
                        <a:lnTo>
                          <a:pt x="44" y="59"/>
                        </a:lnTo>
                        <a:lnTo>
                          <a:pt x="37" y="61"/>
                        </a:lnTo>
                        <a:lnTo>
                          <a:pt x="30" y="66"/>
                        </a:lnTo>
                        <a:lnTo>
                          <a:pt x="35" y="59"/>
                        </a:lnTo>
                        <a:lnTo>
                          <a:pt x="42" y="54"/>
                        </a:lnTo>
                        <a:lnTo>
                          <a:pt x="32" y="55"/>
                        </a:lnTo>
                        <a:lnTo>
                          <a:pt x="27" y="62"/>
                        </a:lnTo>
                        <a:lnTo>
                          <a:pt x="27" y="67"/>
                        </a:lnTo>
                        <a:lnTo>
                          <a:pt x="19" y="60"/>
                        </a:lnTo>
                        <a:lnTo>
                          <a:pt x="13" y="58"/>
                        </a:lnTo>
                        <a:lnTo>
                          <a:pt x="17" y="60"/>
                        </a:lnTo>
                        <a:lnTo>
                          <a:pt x="22" y="67"/>
                        </a:lnTo>
                        <a:lnTo>
                          <a:pt x="5" y="65"/>
                        </a:lnTo>
                        <a:lnTo>
                          <a:pt x="3" y="63"/>
                        </a:lnTo>
                        <a:lnTo>
                          <a:pt x="0" y="54"/>
                        </a:lnTo>
                        <a:lnTo>
                          <a:pt x="3" y="43"/>
                        </a:lnTo>
                        <a:lnTo>
                          <a:pt x="5" y="35"/>
                        </a:lnTo>
                        <a:lnTo>
                          <a:pt x="14" y="29"/>
                        </a:lnTo>
                        <a:lnTo>
                          <a:pt x="27" y="25"/>
                        </a:lnTo>
                        <a:lnTo>
                          <a:pt x="51" y="16"/>
                        </a:lnTo>
                        <a:lnTo>
                          <a:pt x="72" y="12"/>
                        </a:lnTo>
                        <a:lnTo>
                          <a:pt x="82" y="11"/>
                        </a:lnTo>
                        <a:lnTo>
                          <a:pt x="86" y="16"/>
                        </a:lnTo>
                        <a:lnTo>
                          <a:pt x="102" y="22"/>
                        </a:lnTo>
                        <a:lnTo>
                          <a:pt x="95" y="18"/>
                        </a:lnTo>
                        <a:lnTo>
                          <a:pt x="87" y="14"/>
                        </a:lnTo>
                        <a:lnTo>
                          <a:pt x="86" y="11"/>
                        </a:lnTo>
                        <a:lnTo>
                          <a:pt x="86" y="8"/>
                        </a:lnTo>
                        <a:lnTo>
                          <a:pt x="90" y="8"/>
                        </a:lnTo>
                        <a:lnTo>
                          <a:pt x="94" y="11"/>
                        </a:lnTo>
                        <a:lnTo>
                          <a:pt x="97" y="13"/>
                        </a:lnTo>
                        <a:lnTo>
                          <a:pt x="102" y="15"/>
                        </a:lnTo>
                        <a:lnTo>
                          <a:pt x="97" y="11"/>
                        </a:lnTo>
                        <a:lnTo>
                          <a:pt x="95" y="7"/>
                        </a:lnTo>
                        <a:lnTo>
                          <a:pt x="95" y="5"/>
                        </a:lnTo>
                        <a:lnTo>
                          <a:pt x="102" y="5"/>
                        </a:lnTo>
                        <a:lnTo>
                          <a:pt x="108" y="8"/>
                        </a:lnTo>
                        <a:lnTo>
                          <a:pt x="113" y="12"/>
                        </a:lnTo>
                        <a:lnTo>
                          <a:pt x="107" y="5"/>
                        </a:lnTo>
                        <a:lnTo>
                          <a:pt x="104" y="2"/>
                        </a:lnTo>
                        <a:lnTo>
                          <a:pt x="104" y="0"/>
                        </a:lnTo>
                        <a:lnTo>
                          <a:pt x="109" y="0"/>
                        </a:lnTo>
                        <a:lnTo>
                          <a:pt x="116" y="5"/>
                        </a:lnTo>
                        <a:lnTo>
                          <a:pt x="120" y="6"/>
                        </a:lnTo>
                        <a:lnTo>
                          <a:pt x="136" y="8"/>
                        </a:lnTo>
                        <a:lnTo>
                          <a:pt x="136" y="5"/>
                        </a:lnTo>
                        <a:lnTo>
                          <a:pt x="142" y="2"/>
                        </a:lnTo>
                        <a:lnTo>
                          <a:pt x="142" y="8"/>
                        </a:lnTo>
                        <a:lnTo>
                          <a:pt x="147" y="8"/>
                        </a:lnTo>
                        <a:lnTo>
                          <a:pt x="158" y="11"/>
                        </a:lnTo>
                        <a:lnTo>
                          <a:pt x="157" y="5"/>
                        </a:lnTo>
                        <a:lnTo>
                          <a:pt x="162" y="5"/>
                        </a:lnTo>
                        <a:lnTo>
                          <a:pt x="162" y="11"/>
                        </a:lnTo>
                        <a:lnTo>
                          <a:pt x="169" y="11"/>
                        </a:lnTo>
                        <a:lnTo>
                          <a:pt x="176" y="8"/>
                        </a:lnTo>
                        <a:lnTo>
                          <a:pt x="176" y="5"/>
                        </a:lnTo>
                        <a:lnTo>
                          <a:pt x="179" y="2"/>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90" name="Freeform 502"/>
                  <p:cNvSpPr>
                    <a:spLocks/>
                  </p:cNvSpPr>
                  <p:nvPr/>
                </p:nvSpPr>
                <p:spPr bwMode="auto">
                  <a:xfrm>
                    <a:off x="5011" y="3792"/>
                    <a:ext cx="18" cy="9"/>
                  </a:xfrm>
                  <a:custGeom>
                    <a:avLst/>
                    <a:gdLst/>
                    <a:ahLst/>
                    <a:cxnLst>
                      <a:cxn ang="0">
                        <a:pos x="17" y="8"/>
                      </a:cxn>
                      <a:cxn ang="0">
                        <a:pos x="9" y="0"/>
                      </a:cxn>
                      <a:cxn ang="0">
                        <a:pos x="0" y="3"/>
                      </a:cxn>
                      <a:cxn ang="0">
                        <a:pos x="17" y="8"/>
                      </a:cxn>
                    </a:cxnLst>
                    <a:rect l="0" t="0" r="r" b="b"/>
                    <a:pathLst>
                      <a:path w="18" h="9">
                        <a:moveTo>
                          <a:pt x="17" y="8"/>
                        </a:moveTo>
                        <a:lnTo>
                          <a:pt x="9" y="0"/>
                        </a:lnTo>
                        <a:lnTo>
                          <a:pt x="0" y="3"/>
                        </a:lnTo>
                        <a:lnTo>
                          <a:pt x="17" y="8"/>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91" name="Freeform 503"/>
                  <p:cNvSpPr>
                    <a:spLocks/>
                  </p:cNvSpPr>
                  <p:nvPr/>
                </p:nvSpPr>
                <p:spPr bwMode="auto">
                  <a:xfrm>
                    <a:off x="5047" y="3785"/>
                    <a:ext cx="9" cy="8"/>
                  </a:xfrm>
                  <a:custGeom>
                    <a:avLst/>
                    <a:gdLst/>
                    <a:ahLst/>
                    <a:cxnLst>
                      <a:cxn ang="0">
                        <a:pos x="8" y="7"/>
                      </a:cxn>
                      <a:cxn ang="0">
                        <a:pos x="6" y="2"/>
                      </a:cxn>
                      <a:cxn ang="0">
                        <a:pos x="0" y="0"/>
                      </a:cxn>
                      <a:cxn ang="0">
                        <a:pos x="6" y="0"/>
                      </a:cxn>
                      <a:cxn ang="0">
                        <a:pos x="8" y="7"/>
                      </a:cxn>
                    </a:cxnLst>
                    <a:rect l="0" t="0" r="r" b="b"/>
                    <a:pathLst>
                      <a:path w="9" h="8">
                        <a:moveTo>
                          <a:pt x="8" y="7"/>
                        </a:moveTo>
                        <a:lnTo>
                          <a:pt x="6" y="2"/>
                        </a:lnTo>
                        <a:lnTo>
                          <a:pt x="0" y="0"/>
                        </a:lnTo>
                        <a:lnTo>
                          <a:pt x="6" y="0"/>
                        </a:lnTo>
                        <a:lnTo>
                          <a:pt x="8" y="7"/>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92" name="Freeform 504"/>
                  <p:cNvSpPr>
                    <a:spLocks/>
                  </p:cNvSpPr>
                  <p:nvPr/>
                </p:nvSpPr>
                <p:spPr bwMode="auto">
                  <a:xfrm>
                    <a:off x="4971" y="3787"/>
                    <a:ext cx="16" cy="4"/>
                  </a:xfrm>
                  <a:custGeom>
                    <a:avLst/>
                    <a:gdLst/>
                    <a:ahLst/>
                    <a:cxnLst>
                      <a:cxn ang="0">
                        <a:pos x="15" y="0"/>
                      </a:cxn>
                      <a:cxn ang="0">
                        <a:pos x="8" y="0"/>
                      </a:cxn>
                      <a:cxn ang="0">
                        <a:pos x="7" y="1"/>
                      </a:cxn>
                      <a:cxn ang="0">
                        <a:pos x="7" y="2"/>
                      </a:cxn>
                      <a:cxn ang="0">
                        <a:pos x="6" y="3"/>
                      </a:cxn>
                      <a:cxn ang="0">
                        <a:pos x="0" y="3"/>
                      </a:cxn>
                      <a:cxn ang="0">
                        <a:pos x="8" y="3"/>
                      </a:cxn>
                      <a:cxn ang="0">
                        <a:pos x="9" y="1"/>
                      </a:cxn>
                      <a:cxn ang="0">
                        <a:pos x="15" y="0"/>
                      </a:cxn>
                    </a:cxnLst>
                    <a:rect l="0" t="0" r="r" b="b"/>
                    <a:pathLst>
                      <a:path w="16" h="4">
                        <a:moveTo>
                          <a:pt x="15" y="0"/>
                        </a:moveTo>
                        <a:lnTo>
                          <a:pt x="8" y="0"/>
                        </a:lnTo>
                        <a:lnTo>
                          <a:pt x="7" y="1"/>
                        </a:lnTo>
                        <a:lnTo>
                          <a:pt x="7" y="2"/>
                        </a:lnTo>
                        <a:lnTo>
                          <a:pt x="6" y="3"/>
                        </a:lnTo>
                        <a:lnTo>
                          <a:pt x="0" y="3"/>
                        </a:lnTo>
                        <a:lnTo>
                          <a:pt x="8" y="3"/>
                        </a:lnTo>
                        <a:lnTo>
                          <a:pt x="9" y="1"/>
                        </a:lnTo>
                        <a:lnTo>
                          <a:pt x="15" y="0"/>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93" name="Freeform 505"/>
                  <p:cNvSpPr>
                    <a:spLocks/>
                  </p:cNvSpPr>
                  <p:nvPr/>
                </p:nvSpPr>
                <p:spPr bwMode="auto">
                  <a:xfrm>
                    <a:off x="4892" y="3819"/>
                    <a:ext cx="71" cy="10"/>
                  </a:xfrm>
                  <a:custGeom>
                    <a:avLst/>
                    <a:gdLst/>
                    <a:ahLst/>
                    <a:cxnLst>
                      <a:cxn ang="0">
                        <a:pos x="70" y="0"/>
                      </a:cxn>
                      <a:cxn ang="0">
                        <a:pos x="53" y="0"/>
                      </a:cxn>
                      <a:cxn ang="0">
                        <a:pos x="34" y="2"/>
                      </a:cxn>
                      <a:cxn ang="0">
                        <a:pos x="21" y="3"/>
                      </a:cxn>
                      <a:cxn ang="0">
                        <a:pos x="8" y="4"/>
                      </a:cxn>
                      <a:cxn ang="0">
                        <a:pos x="5" y="7"/>
                      </a:cxn>
                      <a:cxn ang="0">
                        <a:pos x="0" y="9"/>
                      </a:cxn>
                      <a:cxn ang="0">
                        <a:pos x="5" y="8"/>
                      </a:cxn>
                      <a:cxn ang="0">
                        <a:pos x="10" y="5"/>
                      </a:cxn>
                      <a:cxn ang="0">
                        <a:pos x="25" y="3"/>
                      </a:cxn>
                      <a:cxn ang="0">
                        <a:pos x="34" y="3"/>
                      </a:cxn>
                      <a:cxn ang="0">
                        <a:pos x="42" y="2"/>
                      </a:cxn>
                      <a:cxn ang="0">
                        <a:pos x="54" y="1"/>
                      </a:cxn>
                      <a:cxn ang="0">
                        <a:pos x="70" y="0"/>
                      </a:cxn>
                    </a:cxnLst>
                    <a:rect l="0" t="0" r="r" b="b"/>
                    <a:pathLst>
                      <a:path w="71" h="10">
                        <a:moveTo>
                          <a:pt x="70" y="0"/>
                        </a:moveTo>
                        <a:lnTo>
                          <a:pt x="53" y="0"/>
                        </a:lnTo>
                        <a:lnTo>
                          <a:pt x="34" y="2"/>
                        </a:lnTo>
                        <a:lnTo>
                          <a:pt x="21" y="3"/>
                        </a:lnTo>
                        <a:lnTo>
                          <a:pt x="8" y="4"/>
                        </a:lnTo>
                        <a:lnTo>
                          <a:pt x="5" y="7"/>
                        </a:lnTo>
                        <a:lnTo>
                          <a:pt x="0" y="9"/>
                        </a:lnTo>
                        <a:lnTo>
                          <a:pt x="5" y="8"/>
                        </a:lnTo>
                        <a:lnTo>
                          <a:pt x="10" y="5"/>
                        </a:lnTo>
                        <a:lnTo>
                          <a:pt x="25" y="3"/>
                        </a:lnTo>
                        <a:lnTo>
                          <a:pt x="34" y="3"/>
                        </a:lnTo>
                        <a:lnTo>
                          <a:pt x="42" y="2"/>
                        </a:lnTo>
                        <a:lnTo>
                          <a:pt x="54" y="1"/>
                        </a:lnTo>
                        <a:lnTo>
                          <a:pt x="70" y="0"/>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grpSp>
              <p:nvGrpSpPr>
                <p:cNvPr id="20" name="Group 506"/>
                <p:cNvGrpSpPr>
                  <a:grpSpLocks/>
                </p:cNvGrpSpPr>
                <p:nvPr/>
              </p:nvGrpSpPr>
              <p:grpSpPr bwMode="auto">
                <a:xfrm>
                  <a:off x="4903" y="3666"/>
                  <a:ext cx="80" cy="43"/>
                  <a:chOff x="4903" y="3666"/>
                  <a:chExt cx="80" cy="43"/>
                </a:xfrm>
              </p:grpSpPr>
              <p:grpSp>
                <p:nvGrpSpPr>
                  <p:cNvPr id="77" name="Group 507"/>
                  <p:cNvGrpSpPr>
                    <a:grpSpLocks/>
                  </p:cNvGrpSpPr>
                  <p:nvPr/>
                </p:nvGrpSpPr>
                <p:grpSpPr bwMode="auto">
                  <a:xfrm>
                    <a:off x="4903" y="3666"/>
                    <a:ext cx="64" cy="28"/>
                    <a:chOff x="4903" y="3666"/>
                    <a:chExt cx="64" cy="28"/>
                  </a:xfrm>
                </p:grpSpPr>
                <p:sp>
                  <p:nvSpPr>
                    <p:cNvPr id="83" name="Freeform 509"/>
                    <p:cNvSpPr>
                      <a:spLocks/>
                    </p:cNvSpPr>
                    <p:nvPr/>
                  </p:nvSpPr>
                  <p:spPr bwMode="auto">
                    <a:xfrm>
                      <a:off x="4903" y="3666"/>
                      <a:ext cx="64" cy="26"/>
                    </a:xfrm>
                    <a:custGeom>
                      <a:avLst/>
                      <a:gdLst/>
                      <a:ahLst/>
                      <a:cxnLst>
                        <a:cxn ang="0">
                          <a:pos x="57" y="25"/>
                        </a:cxn>
                        <a:cxn ang="0">
                          <a:pos x="53" y="24"/>
                        </a:cxn>
                        <a:cxn ang="0">
                          <a:pos x="51" y="23"/>
                        </a:cxn>
                        <a:cxn ang="0">
                          <a:pos x="48" y="22"/>
                        </a:cxn>
                        <a:cxn ang="0">
                          <a:pos x="43" y="23"/>
                        </a:cxn>
                        <a:cxn ang="0">
                          <a:pos x="38" y="23"/>
                        </a:cxn>
                        <a:cxn ang="0">
                          <a:pos x="37" y="22"/>
                        </a:cxn>
                        <a:cxn ang="0">
                          <a:pos x="34" y="21"/>
                        </a:cxn>
                        <a:cxn ang="0">
                          <a:pos x="32" y="21"/>
                        </a:cxn>
                        <a:cxn ang="0">
                          <a:pos x="29" y="19"/>
                        </a:cxn>
                        <a:cxn ang="0">
                          <a:pos x="27" y="18"/>
                        </a:cxn>
                        <a:cxn ang="0">
                          <a:pos x="24" y="16"/>
                        </a:cxn>
                        <a:cxn ang="0">
                          <a:pos x="20" y="17"/>
                        </a:cxn>
                        <a:cxn ang="0">
                          <a:pos x="18" y="17"/>
                        </a:cxn>
                        <a:cxn ang="0">
                          <a:pos x="17" y="17"/>
                        </a:cxn>
                        <a:cxn ang="0">
                          <a:pos x="15" y="16"/>
                        </a:cxn>
                        <a:cxn ang="0">
                          <a:pos x="15" y="15"/>
                        </a:cxn>
                        <a:cxn ang="0">
                          <a:pos x="17" y="13"/>
                        </a:cxn>
                        <a:cxn ang="0">
                          <a:pos x="18" y="13"/>
                        </a:cxn>
                        <a:cxn ang="0">
                          <a:pos x="21" y="13"/>
                        </a:cxn>
                        <a:cxn ang="0">
                          <a:pos x="24" y="11"/>
                        </a:cxn>
                        <a:cxn ang="0">
                          <a:pos x="21" y="9"/>
                        </a:cxn>
                        <a:cxn ang="0">
                          <a:pos x="18" y="8"/>
                        </a:cxn>
                        <a:cxn ang="0">
                          <a:pos x="14" y="8"/>
                        </a:cxn>
                        <a:cxn ang="0">
                          <a:pos x="11" y="8"/>
                        </a:cxn>
                        <a:cxn ang="0">
                          <a:pos x="8" y="8"/>
                        </a:cxn>
                        <a:cxn ang="0">
                          <a:pos x="5" y="8"/>
                        </a:cxn>
                        <a:cxn ang="0">
                          <a:pos x="4" y="8"/>
                        </a:cxn>
                        <a:cxn ang="0">
                          <a:pos x="4" y="7"/>
                        </a:cxn>
                        <a:cxn ang="0">
                          <a:pos x="2" y="7"/>
                        </a:cxn>
                        <a:cxn ang="0">
                          <a:pos x="1" y="7"/>
                        </a:cxn>
                        <a:cxn ang="0">
                          <a:pos x="0" y="6"/>
                        </a:cxn>
                        <a:cxn ang="0">
                          <a:pos x="1" y="5"/>
                        </a:cxn>
                        <a:cxn ang="0">
                          <a:pos x="4" y="4"/>
                        </a:cxn>
                        <a:cxn ang="0">
                          <a:pos x="5" y="3"/>
                        </a:cxn>
                        <a:cxn ang="0">
                          <a:pos x="6" y="3"/>
                        </a:cxn>
                        <a:cxn ang="0">
                          <a:pos x="8" y="3"/>
                        </a:cxn>
                        <a:cxn ang="0">
                          <a:pos x="10" y="3"/>
                        </a:cxn>
                        <a:cxn ang="0">
                          <a:pos x="18" y="1"/>
                        </a:cxn>
                        <a:cxn ang="0">
                          <a:pos x="20" y="0"/>
                        </a:cxn>
                        <a:cxn ang="0">
                          <a:pos x="23" y="1"/>
                        </a:cxn>
                        <a:cxn ang="0">
                          <a:pos x="24" y="2"/>
                        </a:cxn>
                        <a:cxn ang="0">
                          <a:pos x="32" y="4"/>
                        </a:cxn>
                        <a:cxn ang="0">
                          <a:pos x="34" y="5"/>
                        </a:cxn>
                        <a:cxn ang="0">
                          <a:pos x="38" y="5"/>
                        </a:cxn>
                        <a:cxn ang="0">
                          <a:pos x="39" y="6"/>
                        </a:cxn>
                        <a:cxn ang="0">
                          <a:pos x="40" y="7"/>
                        </a:cxn>
                        <a:cxn ang="0">
                          <a:pos x="46" y="10"/>
                        </a:cxn>
                        <a:cxn ang="0">
                          <a:pos x="49" y="11"/>
                        </a:cxn>
                        <a:cxn ang="0">
                          <a:pos x="52" y="15"/>
                        </a:cxn>
                        <a:cxn ang="0">
                          <a:pos x="53" y="15"/>
                        </a:cxn>
                        <a:cxn ang="0">
                          <a:pos x="63" y="15"/>
                        </a:cxn>
                        <a:cxn ang="0">
                          <a:pos x="57" y="25"/>
                        </a:cxn>
                      </a:cxnLst>
                      <a:rect l="0" t="0" r="r" b="b"/>
                      <a:pathLst>
                        <a:path w="64" h="26">
                          <a:moveTo>
                            <a:pt x="57" y="25"/>
                          </a:moveTo>
                          <a:lnTo>
                            <a:pt x="53" y="24"/>
                          </a:lnTo>
                          <a:lnTo>
                            <a:pt x="51" y="23"/>
                          </a:lnTo>
                          <a:lnTo>
                            <a:pt x="48" y="22"/>
                          </a:lnTo>
                          <a:lnTo>
                            <a:pt x="43" y="23"/>
                          </a:lnTo>
                          <a:lnTo>
                            <a:pt x="38" y="23"/>
                          </a:lnTo>
                          <a:lnTo>
                            <a:pt x="37" y="22"/>
                          </a:lnTo>
                          <a:lnTo>
                            <a:pt x="34" y="21"/>
                          </a:lnTo>
                          <a:lnTo>
                            <a:pt x="32" y="21"/>
                          </a:lnTo>
                          <a:lnTo>
                            <a:pt x="29" y="19"/>
                          </a:lnTo>
                          <a:lnTo>
                            <a:pt x="27" y="18"/>
                          </a:lnTo>
                          <a:lnTo>
                            <a:pt x="24" y="16"/>
                          </a:lnTo>
                          <a:lnTo>
                            <a:pt x="20" y="17"/>
                          </a:lnTo>
                          <a:lnTo>
                            <a:pt x="18" y="17"/>
                          </a:lnTo>
                          <a:lnTo>
                            <a:pt x="17" y="17"/>
                          </a:lnTo>
                          <a:lnTo>
                            <a:pt x="15" y="16"/>
                          </a:lnTo>
                          <a:lnTo>
                            <a:pt x="15" y="15"/>
                          </a:lnTo>
                          <a:lnTo>
                            <a:pt x="17" y="13"/>
                          </a:lnTo>
                          <a:lnTo>
                            <a:pt x="18" y="13"/>
                          </a:lnTo>
                          <a:lnTo>
                            <a:pt x="21" y="13"/>
                          </a:lnTo>
                          <a:lnTo>
                            <a:pt x="24" y="11"/>
                          </a:lnTo>
                          <a:lnTo>
                            <a:pt x="21" y="9"/>
                          </a:lnTo>
                          <a:lnTo>
                            <a:pt x="18" y="8"/>
                          </a:lnTo>
                          <a:lnTo>
                            <a:pt x="14" y="8"/>
                          </a:lnTo>
                          <a:lnTo>
                            <a:pt x="11" y="8"/>
                          </a:lnTo>
                          <a:lnTo>
                            <a:pt x="8" y="8"/>
                          </a:lnTo>
                          <a:lnTo>
                            <a:pt x="5" y="8"/>
                          </a:lnTo>
                          <a:lnTo>
                            <a:pt x="4" y="8"/>
                          </a:lnTo>
                          <a:lnTo>
                            <a:pt x="4" y="7"/>
                          </a:lnTo>
                          <a:lnTo>
                            <a:pt x="2" y="7"/>
                          </a:lnTo>
                          <a:lnTo>
                            <a:pt x="1" y="7"/>
                          </a:lnTo>
                          <a:lnTo>
                            <a:pt x="0" y="6"/>
                          </a:lnTo>
                          <a:lnTo>
                            <a:pt x="1" y="5"/>
                          </a:lnTo>
                          <a:lnTo>
                            <a:pt x="4" y="4"/>
                          </a:lnTo>
                          <a:lnTo>
                            <a:pt x="5" y="3"/>
                          </a:lnTo>
                          <a:lnTo>
                            <a:pt x="6" y="3"/>
                          </a:lnTo>
                          <a:lnTo>
                            <a:pt x="8" y="3"/>
                          </a:lnTo>
                          <a:lnTo>
                            <a:pt x="10" y="3"/>
                          </a:lnTo>
                          <a:lnTo>
                            <a:pt x="18" y="1"/>
                          </a:lnTo>
                          <a:lnTo>
                            <a:pt x="20" y="0"/>
                          </a:lnTo>
                          <a:lnTo>
                            <a:pt x="23" y="1"/>
                          </a:lnTo>
                          <a:lnTo>
                            <a:pt x="24" y="2"/>
                          </a:lnTo>
                          <a:lnTo>
                            <a:pt x="32" y="4"/>
                          </a:lnTo>
                          <a:lnTo>
                            <a:pt x="34" y="5"/>
                          </a:lnTo>
                          <a:lnTo>
                            <a:pt x="38" y="5"/>
                          </a:lnTo>
                          <a:lnTo>
                            <a:pt x="39" y="6"/>
                          </a:lnTo>
                          <a:lnTo>
                            <a:pt x="40" y="7"/>
                          </a:lnTo>
                          <a:lnTo>
                            <a:pt x="46" y="10"/>
                          </a:lnTo>
                          <a:lnTo>
                            <a:pt x="49" y="11"/>
                          </a:lnTo>
                          <a:lnTo>
                            <a:pt x="52" y="15"/>
                          </a:lnTo>
                          <a:lnTo>
                            <a:pt x="53" y="15"/>
                          </a:lnTo>
                          <a:lnTo>
                            <a:pt x="63" y="15"/>
                          </a:lnTo>
                          <a:lnTo>
                            <a:pt x="57" y="25"/>
                          </a:lnTo>
                        </a:path>
                      </a:pathLst>
                    </a:custGeom>
                    <a:solidFill>
                      <a:srgbClr val="FFC08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84" name="Freeform 511"/>
                    <p:cNvSpPr>
                      <a:spLocks/>
                    </p:cNvSpPr>
                    <p:nvPr/>
                  </p:nvSpPr>
                  <p:spPr bwMode="auto">
                    <a:xfrm>
                      <a:off x="4932" y="3676"/>
                      <a:ext cx="6" cy="6"/>
                    </a:xfrm>
                    <a:custGeom>
                      <a:avLst/>
                      <a:gdLst/>
                      <a:ahLst/>
                      <a:cxnLst>
                        <a:cxn ang="0">
                          <a:pos x="0" y="5"/>
                        </a:cxn>
                        <a:cxn ang="0">
                          <a:pos x="0" y="4"/>
                        </a:cxn>
                        <a:cxn ang="0">
                          <a:pos x="1" y="4"/>
                        </a:cxn>
                        <a:cxn ang="0">
                          <a:pos x="2" y="4"/>
                        </a:cxn>
                        <a:cxn ang="0">
                          <a:pos x="3" y="2"/>
                        </a:cxn>
                        <a:cxn ang="0">
                          <a:pos x="3" y="1"/>
                        </a:cxn>
                        <a:cxn ang="0">
                          <a:pos x="5" y="1"/>
                        </a:cxn>
                        <a:cxn ang="0">
                          <a:pos x="5" y="0"/>
                        </a:cxn>
                        <a:cxn ang="0">
                          <a:pos x="5" y="2"/>
                        </a:cxn>
                        <a:cxn ang="0">
                          <a:pos x="4" y="2"/>
                        </a:cxn>
                        <a:cxn ang="0">
                          <a:pos x="3" y="2"/>
                        </a:cxn>
                        <a:cxn ang="0">
                          <a:pos x="2" y="5"/>
                        </a:cxn>
                        <a:cxn ang="0">
                          <a:pos x="0" y="5"/>
                        </a:cxn>
                      </a:cxnLst>
                      <a:rect l="0" t="0" r="r" b="b"/>
                      <a:pathLst>
                        <a:path w="6" h="6">
                          <a:moveTo>
                            <a:pt x="0" y="5"/>
                          </a:moveTo>
                          <a:lnTo>
                            <a:pt x="0" y="4"/>
                          </a:lnTo>
                          <a:lnTo>
                            <a:pt x="1" y="4"/>
                          </a:lnTo>
                          <a:lnTo>
                            <a:pt x="2" y="4"/>
                          </a:lnTo>
                          <a:lnTo>
                            <a:pt x="3" y="2"/>
                          </a:lnTo>
                          <a:lnTo>
                            <a:pt x="3" y="1"/>
                          </a:lnTo>
                          <a:lnTo>
                            <a:pt x="5" y="1"/>
                          </a:lnTo>
                          <a:lnTo>
                            <a:pt x="5" y="0"/>
                          </a:lnTo>
                          <a:lnTo>
                            <a:pt x="5" y="2"/>
                          </a:lnTo>
                          <a:lnTo>
                            <a:pt x="4" y="2"/>
                          </a:lnTo>
                          <a:lnTo>
                            <a:pt x="3" y="2"/>
                          </a:lnTo>
                          <a:lnTo>
                            <a:pt x="2" y="5"/>
                          </a:lnTo>
                          <a:lnTo>
                            <a:pt x="0" y="5"/>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85" name="Freeform 512"/>
                    <p:cNvSpPr>
                      <a:spLocks/>
                    </p:cNvSpPr>
                    <p:nvPr/>
                  </p:nvSpPr>
                  <p:spPr bwMode="auto">
                    <a:xfrm>
                      <a:off x="4917" y="3676"/>
                      <a:ext cx="8" cy="12"/>
                    </a:xfrm>
                    <a:custGeom>
                      <a:avLst/>
                      <a:gdLst/>
                      <a:ahLst/>
                      <a:cxnLst>
                        <a:cxn ang="0">
                          <a:pos x="3" y="11"/>
                        </a:cxn>
                        <a:cxn ang="0">
                          <a:pos x="0" y="0"/>
                        </a:cxn>
                        <a:cxn ang="0">
                          <a:pos x="3" y="0"/>
                        </a:cxn>
                        <a:cxn ang="0">
                          <a:pos x="7" y="0"/>
                        </a:cxn>
                        <a:cxn ang="0">
                          <a:pos x="0" y="0"/>
                        </a:cxn>
                        <a:cxn ang="0">
                          <a:pos x="3" y="11"/>
                        </a:cxn>
                      </a:cxnLst>
                      <a:rect l="0" t="0" r="r" b="b"/>
                      <a:pathLst>
                        <a:path w="8" h="12">
                          <a:moveTo>
                            <a:pt x="3" y="11"/>
                          </a:moveTo>
                          <a:lnTo>
                            <a:pt x="0" y="0"/>
                          </a:lnTo>
                          <a:lnTo>
                            <a:pt x="3" y="0"/>
                          </a:lnTo>
                          <a:lnTo>
                            <a:pt x="7" y="0"/>
                          </a:lnTo>
                          <a:lnTo>
                            <a:pt x="0" y="0"/>
                          </a:lnTo>
                          <a:lnTo>
                            <a:pt x="3" y="11"/>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86" name="Freeform 513"/>
                    <p:cNvSpPr>
                      <a:spLocks/>
                    </p:cNvSpPr>
                    <p:nvPr/>
                  </p:nvSpPr>
                  <p:spPr bwMode="auto">
                    <a:xfrm>
                      <a:off x="4907" y="3666"/>
                      <a:ext cx="1" cy="7"/>
                    </a:xfrm>
                    <a:custGeom>
                      <a:avLst/>
                      <a:gdLst/>
                      <a:ahLst/>
                      <a:cxnLst>
                        <a:cxn ang="0">
                          <a:pos x="0" y="1"/>
                        </a:cxn>
                        <a:cxn ang="0">
                          <a:pos x="0" y="0"/>
                        </a:cxn>
                        <a:cxn ang="0">
                          <a:pos x="0" y="1"/>
                        </a:cxn>
                        <a:cxn ang="0">
                          <a:pos x="0" y="3"/>
                        </a:cxn>
                        <a:cxn ang="0">
                          <a:pos x="0" y="4"/>
                        </a:cxn>
                        <a:cxn ang="0">
                          <a:pos x="0" y="6"/>
                        </a:cxn>
                        <a:cxn ang="0">
                          <a:pos x="0" y="4"/>
                        </a:cxn>
                        <a:cxn ang="0">
                          <a:pos x="0" y="1"/>
                        </a:cxn>
                      </a:cxnLst>
                      <a:rect l="0" t="0" r="r" b="b"/>
                      <a:pathLst>
                        <a:path w="1" h="7">
                          <a:moveTo>
                            <a:pt x="0" y="1"/>
                          </a:moveTo>
                          <a:lnTo>
                            <a:pt x="0" y="0"/>
                          </a:lnTo>
                          <a:lnTo>
                            <a:pt x="0" y="1"/>
                          </a:lnTo>
                          <a:lnTo>
                            <a:pt x="0" y="3"/>
                          </a:lnTo>
                          <a:lnTo>
                            <a:pt x="0" y="4"/>
                          </a:lnTo>
                          <a:lnTo>
                            <a:pt x="0" y="6"/>
                          </a:lnTo>
                          <a:lnTo>
                            <a:pt x="0" y="4"/>
                          </a:lnTo>
                          <a:lnTo>
                            <a:pt x="0" y="1"/>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87" name="Freeform 518"/>
                    <p:cNvSpPr>
                      <a:spLocks/>
                    </p:cNvSpPr>
                    <p:nvPr/>
                  </p:nvSpPr>
                  <p:spPr bwMode="auto">
                    <a:xfrm>
                      <a:off x="4952" y="3687"/>
                      <a:ext cx="7" cy="7"/>
                    </a:xfrm>
                    <a:custGeom>
                      <a:avLst/>
                      <a:gdLst/>
                      <a:ahLst/>
                      <a:cxnLst>
                        <a:cxn ang="0">
                          <a:pos x="0" y="6"/>
                        </a:cxn>
                        <a:cxn ang="0">
                          <a:pos x="4" y="4"/>
                        </a:cxn>
                        <a:cxn ang="0">
                          <a:pos x="6" y="0"/>
                        </a:cxn>
                        <a:cxn ang="0">
                          <a:pos x="0" y="6"/>
                        </a:cxn>
                      </a:cxnLst>
                      <a:rect l="0" t="0" r="r" b="b"/>
                      <a:pathLst>
                        <a:path w="7" h="7">
                          <a:moveTo>
                            <a:pt x="0" y="6"/>
                          </a:moveTo>
                          <a:lnTo>
                            <a:pt x="4" y="4"/>
                          </a:lnTo>
                          <a:lnTo>
                            <a:pt x="6" y="0"/>
                          </a:lnTo>
                          <a:lnTo>
                            <a:pt x="0" y="6"/>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grpSp>
                <p:nvGrpSpPr>
                  <p:cNvPr id="78" name="Group 519"/>
                  <p:cNvGrpSpPr>
                    <a:grpSpLocks/>
                  </p:cNvGrpSpPr>
                  <p:nvPr/>
                </p:nvGrpSpPr>
                <p:grpSpPr bwMode="auto">
                  <a:xfrm>
                    <a:off x="4962" y="3681"/>
                    <a:ext cx="21" cy="28"/>
                    <a:chOff x="4962" y="3681"/>
                    <a:chExt cx="21" cy="28"/>
                  </a:xfrm>
                </p:grpSpPr>
                <p:grpSp>
                  <p:nvGrpSpPr>
                    <p:cNvPr id="79" name="Group 520"/>
                    <p:cNvGrpSpPr>
                      <a:grpSpLocks/>
                    </p:cNvGrpSpPr>
                    <p:nvPr/>
                  </p:nvGrpSpPr>
                  <p:grpSpPr bwMode="auto">
                    <a:xfrm>
                      <a:off x="4962" y="3681"/>
                      <a:ext cx="21" cy="28"/>
                      <a:chOff x="4962" y="3681"/>
                      <a:chExt cx="21" cy="28"/>
                    </a:xfrm>
                  </p:grpSpPr>
                  <p:sp>
                    <p:nvSpPr>
                      <p:cNvPr id="81" name="Freeform 521"/>
                      <p:cNvSpPr>
                        <a:spLocks/>
                      </p:cNvSpPr>
                      <p:nvPr/>
                    </p:nvSpPr>
                    <p:spPr bwMode="auto">
                      <a:xfrm>
                        <a:off x="4967" y="3687"/>
                        <a:ext cx="9" cy="15"/>
                      </a:xfrm>
                      <a:custGeom>
                        <a:avLst/>
                        <a:gdLst/>
                        <a:ahLst/>
                        <a:cxnLst>
                          <a:cxn ang="0">
                            <a:pos x="3" y="1"/>
                          </a:cxn>
                          <a:cxn ang="0">
                            <a:pos x="2" y="3"/>
                          </a:cxn>
                          <a:cxn ang="0">
                            <a:pos x="1" y="4"/>
                          </a:cxn>
                          <a:cxn ang="0">
                            <a:pos x="1" y="7"/>
                          </a:cxn>
                          <a:cxn ang="0">
                            <a:pos x="1" y="8"/>
                          </a:cxn>
                          <a:cxn ang="0">
                            <a:pos x="0" y="10"/>
                          </a:cxn>
                          <a:cxn ang="0">
                            <a:pos x="7" y="13"/>
                          </a:cxn>
                          <a:cxn ang="0">
                            <a:pos x="9" y="0"/>
                          </a:cxn>
                          <a:cxn ang="0">
                            <a:pos x="6" y="1"/>
                          </a:cxn>
                          <a:cxn ang="0">
                            <a:pos x="3" y="1"/>
                          </a:cxn>
                        </a:cxnLst>
                        <a:rect l="0" t="0" r="r" b="b"/>
                        <a:pathLst>
                          <a:path w="10" h="14">
                            <a:moveTo>
                              <a:pt x="3" y="1"/>
                            </a:moveTo>
                            <a:lnTo>
                              <a:pt x="2" y="3"/>
                            </a:lnTo>
                            <a:lnTo>
                              <a:pt x="1" y="4"/>
                            </a:lnTo>
                            <a:lnTo>
                              <a:pt x="1" y="7"/>
                            </a:lnTo>
                            <a:lnTo>
                              <a:pt x="1" y="8"/>
                            </a:lnTo>
                            <a:lnTo>
                              <a:pt x="0" y="10"/>
                            </a:lnTo>
                            <a:lnTo>
                              <a:pt x="7" y="13"/>
                            </a:lnTo>
                            <a:lnTo>
                              <a:pt x="9" y="0"/>
                            </a:lnTo>
                            <a:lnTo>
                              <a:pt x="6" y="1"/>
                            </a:lnTo>
                            <a:lnTo>
                              <a:pt x="3" y="1"/>
                            </a:lnTo>
                          </a:path>
                        </a:pathLst>
                      </a:custGeom>
                      <a:solidFill>
                        <a:srgbClr val="C0C0C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82" name="Freeform 522"/>
                      <p:cNvSpPr>
                        <a:spLocks/>
                      </p:cNvSpPr>
                      <p:nvPr/>
                    </p:nvSpPr>
                    <p:spPr bwMode="auto">
                      <a:xfrm>
                        <a:off x="4962" y="3681"/>
                        <a:ext cx="21" cy="28"/>
                      </a:xfrm>
                      <a:custGeom>
                        <a:avLst/>
                        <a:gdLst/>
                        <a:ahLst/>
                        <a:cxnLst>
                          <a:cxn ang="0">
                            <a:pos x="7" y="1"/>
                          </a:cxn>
                          <a:cxn ang="0">
                            <a:pos x="4" y="6"/>
                          </a:cxn>
                          <a:cxn ang="0">
                            <a:pos x="3" y="10"/>
                          </a:cxn>
                          <a:cxn ang="0">
                            <a:pos x="0" y="14"/>
                          </a:cxn>
                          <a:cxn ang="0">
                            <a:pos x="0" y="17"/>
                          </a:cxn>
                          <a:cxn ang="0">
                            <a:pos x="0" y="20"/>
                          </a:cxn>
                          <a:cxn ang="0">
                            <a:pos x="16" y="27"/>
                          </a:cxn>
                          <a:cxn ang="0">
                            <a:pos x="20" y="0"/>
                          </a:cxn>
                          <a:cxn ang="0">
                            <a:pos x="12" y="1"/>
                          </a:cxn>
                          <a:cxn ang="0">
                            <a:pos x="7" y="1"/>
                          </a:cxn>
                        </a:cxnLst>
                        <a:rect l="0" t="0" r="r" b="b"/>
                        <a:pathLst>
                          <a:path w="21" h="28">
                            <a:moveTo>
                              <a:pt x="7" y="1"/>
                            </a:moveTo>
                            <a:lnTo>
                              <a:pt x="4" y="6"/>
                            </a:lnTo>
                            <a:lnTo>
                              <a:pt x="3" y="10"/>
                            </a:lnTo>
                            <a:lnTo>
                              <a:pt x="0" y="14"/>
                            </a:lnTo>
                            <a:lnTo>
                              <a:pt x="0" y="17"/>
                            </a:lnTo>
                            <a:lnTo>
                              <a:pt x="0" y="20"/>
                            </a:lnTo>
                            <a:lnTo>
                              <a:pt x="16" y="27"/>
                            </a:lnTo>
                            <a:lnTo>
                              <a:pt x="20" y="0"/>
                            </a:lnTo>
                            <a:lnTo>
                              <a:pt x="12" y="1"/>
                            </a:lnTo>
                            <a:lnTo>
                              <a:pt x="7" y="1"/>
                            </a:lnTo>
                          </a:path>
                        </a:pathLst>
                      </a:custGeom>
                      <a:noFill/>
                      <a:ln w="12700" cap="rnd" cmpd="sng">
                        <a:solidFill>
                          <a:srgbClr val="000000"/>
                        </a:solidFill>
                        <a:prstDash val="solid"/>
                        <a:round/>
                        <a:headEnd type="none" w="med" len="med"/>
                        <a:tailEnd type="none" w="med" len="me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sp>
                  <p:nvSpPr>
                    <p:cNvPr id="80" name="Freeform 523"/>
                    <p:cNvSpPr>
                      <a:spLocks/>
                    </p:cNvSpPr>
                    <p:nvPr/>
                  </p:nvSpPr>
                  <p:spPr bwMode="auto">
                    <a:xfrm>
                      <a:off x="4967" y="3687"/>
                      <a:ext cx="7" cy="10"/>
                    </a:xfrm>
                    <a:custGeom>
                      <a:avLst/>
                      <a:gdLst/>
                      <a:ahLst/>
                      <a:cxnLst>
                        <a:cxn ang="0">
                          <a:pos x="2" y="1"/>
                        </a:cxn>
                        <a:cxn ang="0">
                          <a:pos x="1" y="2"/>
                        </a:cxn>
                        <a:cxn ang="0">
                          <a:pos x="0" y="4"/>
                        </a:cxn>
                        <a:cxn ang="0">
                          <a:pos x="0" y="5"/>
                        </a:cxn>
                        <a:cxn ang="0">
                          <a:pos x="0" y="7"/>
                        </a:cxn>
                        <a:cxn ang="0">
                          <a:pos x="5" y="9"/>
                        </a:cxn>
                        <a:cxn ang="0">
                          <a:pos x="6" y="0"/>
                        </a:cxn>
                        <a:cxn ang="0">
                          <a:pos x="4" y="1"/>
                        </a:cxn>
                        <a:cxn ang="0">
                          <a:pos x="2" y="1"/>
                        </a:cxn>
                      </a:cxnLst>
                      <a:rect l="0" t="0" r="r" b="b"/>
                      <a:pathLst>
                        <a:path w="7" h="10">
                          <a:moveTo>
                            <a:pt x="2" y="1"/>
                          </a:moveTo>
                          <a:lnTo>
                            <a:pt x="1" y="2"/>
                          </a:lnTo>
                          <a:lnTo>
                            <a:pt x="0" y="4"/>
                          </a:lnTo>
                          <a:lnTo>
                            <a:pt x="0" y="5"/>
                          </a:lnTo>
                          <a:lnTo>
                            <a:pt x="0" y="7"/>
                          </a:lnTo>
                          <a:lnTo>
                            <a:pt x="5" y="9"/>
                          </a:lnTo>
                          <a:lnTo>
                            <a:pt x="6" y="0"/>
                          </a:lnTo>
                          <a:lnTo>
                            <a:pt x="4" y="1"/>
                          </a:lnTo>
                          <a:lnTo>
                            <a:pt x="2" y="1"/>
                          </a:lnTo>
                        </a:path>
                      </a:pathLst>
                    </a:custGeom>
                    <a:solidFill>
                      <a:srgbClr val="E0E0E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grpSp>
            <p:grpSp>
              <p:nvGrpSpPr>
                <p:cNvPr id="21" name="Group 524"/>
                <p:cNvGrpSpPr>
                  <a:grpSpLocks/>
                </p:cNvGrpSpPr>
                <p:nvPr/>
              </p:nvGrpSpPr>
              <p:grpSpPr bwMode="auto">
                <a:xfrm>
                  <a:off x="4981" y="3542"/>
                  <a:ext cx="71" cy="80"/>
                  <a:chOff x="4981" y="3542"/>
                  <a:chExt cx="71" cy="80"/>
                </a:xfrm>
              </p:grpSpPr>
              <p:sp>
                <p:nvSpPr>
                  <p:cNvPr id="75" name="Freeform 525"/>
                  <p:cNvSpPr>
                    <a:spLocks/>
                  </p:cNvSpPr>
                  <p:nvPr/>
                </p:nvSpPr>
                <p:spPr bwMode="auto">
                  <a:xfrm>
                    <a:off x="4984" y="3547"/>
                    <a:ext cx="58" cy="66"/>
                  </a:xfrm>
                  <a:custGeom>
                    <a:avLst/>
                    <a:gdLst/>
                    <a:ahLst/>
                    <a:cxnLst>
                      <a:cxn ang="0">
                        <a:pos x="18" y="2"/>
                      </a:cxn>
                      <a:cxn ang="0">
                        <a:pos x="14" y="6"/>
                      </a:cxn>
                      <a:cxn ang="0">
                        <a:pos x="10" y="10"/>
                      </a:cxn>
                      <a:cxn ang="0">
                        <a:pos x="8" y="15"/>
                      </a:cxn>
                      <a:cxn ang="0">
                        <a:pos x="7" y="17"/>
                      </a:cxn>
                      <a:cxn ang="0">
                        <a:pos x="7" y="21"/>
                      </a:cxn>
                      <a:cxn ang="0">
                        <a:pos x="8" y="24"/>
                      </a:cxn>
                      <a:cxn ang="0">
                        <a:pos x="6" y="28"/>
                      </a:cxn>
                      <a:cxn ang="0">
                        <a:pos x="1" y="34"/>
                      </a:cxn>
                      <a:cxn ang="0">
                        <a:pos x="0" y="38"/>
                      </a:cxn>
                      <a:cxn ang="0">
                        <a:pos x="0" y="39"/>
                      </a:cxn>
                      <a:cxn ang="0">
                        <a:pos x="0" y="41"/>
                      </a:cxn>
                      <a:cxn ang="0">
                        <a:pos x="1" y="41"/>
                      </a:cxn>
                      <a:cxn ang="0">
                        <a:pos x="3" y="41"/>
                      </a:cxn>
                      <a:cxn ang="0">
                        <a:pos x="6" y="42"/>
                      </a:cxn>
                      <a:cxn ang="0">
                        <a:pos x="6" y="44"/>
                      </a:cxn>
                      <a:cxn ang="0">
                        <a:pos x="5" y="48"/>
                      </a:cxn>
                      <a:cxn ang="0">
                        <a:pos x="6" y="50"/>
                      </a:cxn>
                      <a:cxn ang="0">
                        <a:pos x="6" y="52"/>
                      </a:cxn>
                      <a:cxn ang="0">
                        <a:pos x="7" y="53"/>
                      </a:cxn>
                      <a:cxn ang="0">
                        <a:pos x="8" y="58"/>
                      </a:cxn>
                      <a:cxn ang="0">
                        <a:pos x="9" y="58"/>
                      </a:cxn>
                      <a:cxn ang="0">
                        <a:pos x="13" y="58"/>
                      </a:cxn>
                      <a:cxn ang="0">
                        <a:pos x="16" y="58"/>
                      </a:cxn>
                      <a:cxn ang="0">
                        <a:pos x="21" y="58"/>
                      </a:cxn>
                      <a:cxn ang="0">
                        <a:pos x="21" y="65"/>
                      </a:cxn>
                      <a:cxn ang="0">
                        <a:pos x="51" y="56"/>
                      </a:cxn>
                      <a:cxn ang="0">
                        <a:pos x="48" y="50"/>
                      </a:cxn>
                      <a:cxn ang="0">
                        <a:pos x="49" y="44"/>
                      </a:cxn>
                      <a:cxn ang="0">
                        <a:pos x="57" y="36"/>
                      </a:cxn>
                      <a:cxn ang="0">
                        <a:pos x="57" y="13"/>
                      </a:cxn>
                      <a:cxn ang="0">
                        <a:pos x="52" y="7"/>
                      </a:cxn>
                      <a:cxn ang="0">
                        <a:pos x="46" y="3"/>
                      </a:cxn>
                      <a:cxn ang="0">
                        <a:pos x="38" y="0"/>
                      </a:cxn>
                      <a:cxn ang="0">
                        <a:pos x="27" y="1"/>
                      </a:cxn>
                      <a:cxn ang="0">
                        <a:pos x="18" y="2"/>
                      </a:cxn>
                    </a:cxnLst>
                    <a:rect l="0" t="0" r="r" b="b"/>
                    <a:pathLst>
                      <a:path w="58" h="66">
                        <a:moveTo>
                          <a:pt x="18" y="2"/>
                        </a:moveTo>
                        <a:lnTo>
                          <a:pt x="14" y="6"/>
                        </a:lnTo>
                        <a:lnTo>
                          <a:pt x="10" y="10"/>
                        </a:lnTo>
                        <a:lnTo>
                          <a:pt x="8" y="15"/>
                        </a:lnTo>
                        <a:lnTo>
                          <a:pt x="7" y="17"/>
                        </a:lnTo>
                        <a:lnTo>
                          <a:pt x="7" y="21"/>
                        </a:lnTo>
                        <a:lnTo>
                          <a:pt x="8" y="24"/>
                        </a:lnTo>
                        <a:lnTo>
                          <a:pt x="6" y="28"/>
                        </a:lnTo>
                        <a:lnTo>
                          <a:pt x="1" y="34"/>
                        </a:lnTo>
                        <a:lnTo>
                          <a:pt x="0" y="38"/>
                        </a:lnTo>
                        <a:lnTo>
                          <a:pt x="0" y="39"/>
                        </a:lnTo>
                        <a:lnTo>
                          <a:pt x="0" y="41"/>
                        </a:lnTo>
                        <a:lnTo>
                          <a:pt x="1" y="41"/>
                        </a:lnTo>
                        <a:lnTo>
                          <a:pt x="3" y="41"/>
                        </a:lnTo>
                        <a:lnTo>
                          <a:pt x="6" y="42"/>
                        </a:lnTo>
                        <a:lnTo>
                          <a:pt x="6" y="44"/>
                        </a:lnTo>
                        <a:lnTo>
                          <a:pt x="5" y="48"/>
                        </a:lnTo>
                        <a:lnTo>
                          <a:pt x="6" y="50"/>
                        </a:lnTo>
                        <a:lnTo>
                          <a:pt x="6" y="52"/>
                        </a:lnTo>
                        <a:lnTo>
                          <a:pt x="7" y="53"/>
                        </a:lnTo>
                        <a:lnTo>
                          <a:pt x="8" y="58"/>
                        </a:lnTo>
                        <a:lnTo>
                          <a:pt x="9" y="58"/>
                        </a:lnTo>
                        <a:lnTo>
                          <a:pt x="13" y="58"/>
                        </a:lnTo>
                        <a:lnTo>
                          <a:pt x="16" y="58"/>
                        </a:lnTo>
                        <a:lnTo>
                          <a:pt x="21" y="58"/>
                        </a:lnTo>
                        <a:lnTo>
                          <a:pt x="21" y="65"/>
                        </a:lnTo>
                        <a:lnTo>
                          <a:pt x="51" y="56"/>
                        </a:lnTo>
                        <a:lnTo>
                          <a:pt x="48" y="50"/>
                        </a:lnTo>
                        <a:lnTo>
                          <a:pt x="49" y="44"/>
                        </a:lnTo>
                        <a:lnTo>
                          <a:pt x="57" y="36"/>
                        </a:lnTo>
                        <a:lnTo>
                          <a:pt x="57" y="13"/>
                        </a:lnTo>
                        <a:lnTo>
                          <a:pt x="52" y="7"/>
                        </a:lnTo>
                        <a:lnTo>
                          <a:pt x="46" y="3"/>
                        </a:lnTo>
                        <a:lnTo>
                          <a:pt x="38" y="0"/>
                        </a:lnTo>
                        <a:lnTo>
                          <a:pt x="27" y="1"/>
                        </a:lnTo>
                        <a:lnTo>
                          <a:pt x="18" y="2"/>
                        </a:lnTo>
                      </a:path>
                    </a:pathLst>
                  </a:custGeom>
                  <a:solidFill>
                    <a:srgbClr val="FFC08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76" name="Freeform 526"/>
                  <p:cNvSpPr>
                    <a:spLocks/>
                  </p:cNvSpPr>
                  <p:nvPr/>
                </p:nvSpPr>
                <p:spPr bwMode="auto">
                  <a:xfrm>
                    <a:off x="4981" y="3542"/>
                    <a:ext cx="71" cy="80"/>
                  </a:xfrm>
                  <a:custGeom>
                    <a:avLst/>
                    <a:gdLst/>
                    <a:ahLst/>
                    <a:cxnLst>
                      <a:cxn ang="0">
                        <a:pos x="23" y="3"/>
                      </a:cxn>
                      <a:cxn ang="0">
                        <a:pos x="16" y="8"/>
                      </a:cxn>
                      <a:cxn ang="0">
                        <a:pos x="14" y="12"/>
                      </a:cxn>
                      <a:cxn ang="0">
                        <a:pos x="11" y="19"/>
                      </a:cxn>
                      <a:cxn ang="0">
                        <a:pos x="8" y="22"/>
                      </a:cxn>
                      <a:cxn ang="0">
                        <a:pos x="8" y="26"/>
                      </a:cxn>
                      <a:cxn ang="0">
                        <a:pos x="11" y="29"/>
                      </a:cxn>
                      <a:cxn ang="0">
                        <a:pos x="7" y="33"/>
                      </a:cxn>
                      <a:cxn ang="0">
                        <a:pos x="3" y="42"/>
                      </a:cxn>
                      <a:cxn ang="0">
                        <a:pos x="0" y="46"/>
                      </a:cxn>
                      <a:cxn ang="0">
                        <a:pos x="0" y="47"/>
                      </a:cxn>
                      <a:cxn ang="0">
                        <a:pos x="0" y="50"/>
                      </a:cxn>
                      <a:cxn ang="0">
                        <a:pos x="3" y="50"/>
                      </a:cxn>
                      <a:cxn ang="0">
                        <a:pos x="5" y="50"/>
                      </a:cxn>
                      <a:cxn ang="0">
                        <a:pos x="7" y="50"/>
                      </a:cxn>
                      <a:cxn ang="0">
                        <a:pos x="7" y="53"/>
                      </a:cxn>
                      <a:cxn ang="0">
                        <a:pos x="5" y="57"/>
                      </a:cxn>
                      <a:cxn ang="0">
                        <a:pos x="8" y="60"/>
                      </a:cxn>
                      <a:cxn ang="0">
                        <a:pos x="7" y="62"/>
                      </a:cxn>
                      <a:cxn ang="0">
                        <a:pos x="8" y="64"/>
                      </a:cxn>
                      <a:cxn ang="0">
                        <a:pos x="11" y="69"/>
                      </a:cxn>
                      <a:cxn ang="0">
                        <a:pos x="12" y="71"/>
                      </a:cxn>
                      <a:cxn ang="0">
                        <a:pos x="15" y="71"/>
                      </a:cxn>
                      <a:cxn ang="0">
                        <a:pos x="21" y="71"/>
                      </a:cxn>
                      <a:cxn ang="0">
                        <a:pos x="25" y="69"/>
                      </a:cxn>
                      <a:cxn ang="0">
                        <a:pos x="25" y="79"/>
                      </a:cxn>
                      <a:cxn ang="0">
                        <a:pos x="62" y="67"/>
                      </a:cxn>
                      <a:cxn ang="0">
                        <a:pos x="59" y="60"/>
                      </a:cxn>
                      <a:cxn ang="0">
                        <a:pos x="59" y="54"/>
                      </a:cxn>
                      <a:cxn ang="0">
                        <a:pos x="70" y="44"/>
                      </a:cxn>
                      <a:cxn ang="0">
                        <a:pos x="70" y="15"/>
                      </a:cxn>
                      <a:cxn ang="0">
                        <a:pos x="63" y="8"/>
                      </a:cxn>
                      <a:cxn ang="0">
                        <a:pos x="55" y="4"/>
                      </a:cxn>
                      <a:cxn ang="0">
                        <a:pos x="45" y="0"/>
                      </a:cxn>
                      <a:cxn ang="0">
                        <a:pos x="34" y="3"/>
                      </a:cxn>
                      <a:cxn ang="0">
                        <a:pos x="23" y="3"/>
                      </a:cxn>
                    </a:cxnLst>
                    <a:rect l="0" t="0" r="r" b="b"/>
                    <a:pathLst>
                      <a:path w="71" h="80">
                        <a:moveTo>
                          <a:pt x="23" y="3"/>
                        </a:moveTo>
                        <a:lnTo>
                          <a:pt x="16" y="8"/>
                        </a:lnTo>
                        <a:lnTo>
                          <a:pt x="14" y="12"/>
                        </a:lnTo>
                        <a:lnTo>
                          <a:pt x="11" y="19"/>
                        </a:lnTo>
                        <a:lnTo>
                          <a:pt x="8" y="22"/>
                        </a:lnTo>
                        <a:lnTo>
                          <a:pt x="8" y="26"/>
                        </a:lnTo>
                        <a:lnTo>
                          <a:pt x="11" y="29"/>
                        </a:lnTo>
                        <a:lnTo>
                          <a:pt x="7" y="33"/>
                        </a:lnTo>
                        <a:lnTo>
                          <a:pt x="3" y="42"/>
                        </a:lnTo>
                        <a:lnTo>
                          <a:pt x="0" y="46"/>
                        </a:lnTo>
                        <a:lnTo>
                          <a:pt x="0" y="47"/>
                        </a:lnTo>
                        <a:lnTo>
                          <a:pt x="0" y="50"/>
                        </a:lnTo>
                        <a:lnTo>
                          <a:pt x="3" y="50"/>
                        </a:lnTo>
                        <a:lnTo>
                          <a:pt x="5" y="50"/>
                        </a:lnTo>
                        <a:lnTo>
                          <a:pt x="7" y="50"/>
                        </a:lnTo>
                        <a:lnTo>
                          <a:pt x="7" y="53"/>
                        </a:lnTo>
                        <a:lnTo>
                          <a:pt x="5" y="57"/>
                        </a:lnTo>
                        <a:lnTo>
                          <a:pt x="8" y="60"/>
                        </a:lnTo>
                        <a:lnTo>
                          <a:pt x="7" y="62"/>
                        </a:lnTo>
                        <a:lnTo>
                          <a:pt x="8" y="64"/>
                        </a:lnTo>
                        <a:lnTo>
                          <a:pt x="11" y="69"/>
                        </a:lnTo>
                        <a:lnTo>
                          <a:pt x="12" y="71"/>
                        </a:lnTo>
                        <a:lnTo>
                          <a:pt x="15" y="71"/>
                        </a:lnTo>
                        <a:lnTo>
                          <a:pt x="21" y="71"/>
                        </a:lnTo>
                        <a:lnTo>
                          <a:pt x="25" y="69"/>
                        </a:lnTo>
                        <a:lnTo>
                          <a:pt x="25" y="79"/>
                        </a:lnTo>
                        <a:lnTo>
                          <a:pt x="62" y="67"/>
                        </a:lnTo>
                        <a:lnTo>
                          <a:pt x="59" y="60"/>
                        </a:lnTo>
                        <a:lnTo>
                          <a:pt x="59" y="54"/>
                        </a:lnTo>
                        <a:lnTo>
                          <a:pt x="70" y="44"/>
                        </a:lnTo>
                        <a:lnTo>
                          <a:pt x="70" y="15"/>
                        </a:lnTo>
                        <a:lnTo>
                          <a:pt x="63" y="8"/>
                        </a:lnTo>
                        <a:lnTo>
                          <a:pt x="55" y="4"/>
                        </a:lnTo>
                        <a:lnTo>
                          <a:pt x="45" y="0"/>
                        </a:lnTo>
                        <a:lnTo>
                          <a:pt x="34" y="3"/>
                        </a:lnTo>
                        <a:lnTo>
                          <a:pt x="23" y="3"/>
                        </a:lnTo>
                      </a:path>
                    </a:pathLst>
                  </a:custGeom>
                  <a:noFill/>
                  <a:ln w="12700" cap="rnd" cmpd="sng">
                    <a:solidFill>
                      <a:srgbClr val="402000"/>
                    </a:solidFill>
                    <a:prstDash val="solid"/>
                    <a:round/>
                    <a:headEnd type="none" w="med" len="med"/>
                    <a:tailEnd type="none" w="med" len="me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sp>
              <p:nvSpPr>
                <p:cNvPr id="22" name="Freeform 527"/>
                <p:cNvSpPr>
                  <a:spLocks/>
                </p:cNvSpPr>
                <p:nvPr/>
              </p:nvSpPr>
              <p:spPr bwMode="auto">
                <a:xfrm>
                  <a:off x="4981" y="3592"/>
                  <a:ext cx="6" cy="1"/>
                </a:xfrm>
                <a:custGeom>
                  <a:avLst/>
                  <a:gdLst/>
                  <a:ahLst/>
                  <a:cxnLst>
                    <a:cxn ang="0">
                      <a:pos x="5" y="0"/>
                    </a:cxn>
                    <a:cxn ang="0">
                      <a:pos x="3" y="0"/>
                    </a:cxn>
                    <a:cxn ang="0">
                      <a:pos x="2" y="0"/>
                    </a:cxn>
                    <a:cxn ang="0">
                      <a:pos x="0" y="0"/>
                    </a:cxn>
                    <a:cxn ang="0">
                      <a:pos x="2" y="0"/>
                    </a:cxn>
                    <a:cxn ang="0">
                      <a:pos x="5" y="0"/>
                    </a:cxn>
                  </a:cxnLst>
                  <a:rect l="0" t="0" r="r" b="b"/>
                  <a:pathLst>
                    <a:path w="6" h="1">
                      <a:moveTo>
                        <a:pt x="5" y="0"/>
                      </a:moveTo>
                      <a:lnTo>
                        <a:pt x="3" y="0"/>
                      </a:lnTo>
                      <a:lnTo>
                        <a:pt x="2" y="0"/>
                      </a:lnTo>
                      <a:lnTo>
                        <a:pt x="0" y="0"/>
                      </a:lnTo>
                      <a:lnTo>
                        <a:pt x="2" y="0"/>
                      </a:lnTo>
                      <a:lnTo>
                        <a:pt x="5" y="0"/>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3" name="Freeform 528"/>
                <p:cNvSpPr>
                  <a:spLocks/>
                </p:cNvSpPr>
                <p:nvPr/>
              </p:nvSpPr>
              <p:spPr bwMode="auto">
                <a:xfrm>
                  <a:off x="4982" y="3582"/>
                  <a:ext cx="11" cy="8"/>
                </a:xfrm>
                <a:custGeom>
                  <a:avLst/>
                  <a:gdLst/>
                  <a:ahLst/>
                  <a:cxnLst>
                    <a:cxn ang="0">
                      <a:pos x="10" y="7"/>
                    </a:cxn>
                    <a:cxn ang="0">
                      <a:pos x="0" y="5"/>
                    </a:cxn>
                    <a:cxn ang="0">
                      <a:pos x="0" y="2"/>
                    </a:cxn>
                    <a:cxn ang="0">
                      <a:pos x="0" y="0"/>
                    </a:cxn>
                    <a:cxn ang="0">
                      <a:pos x="0" y="2"/>
                    </a:cxn>
                    <a:cxn ang="0">
                      <a:pos x="0" y="5"/>
                    </a:cxn>
                    <a:cxn ang="0">
                      <a:pos x="10" y="7"/>
                    </a:cxn>
                  </a:cxnLst>
                  <a:rect l="0" t="0" r="r" b="b"/>
                  <a:pathLst>
                    <a:path w="11" h="8">
                      <a:moveTo>
                        <a:pt x="10" y="7"/>
                      </a:moveTo>
                      <a:lnTo>
                        <a:pt x="0" y="5"/>
                      </a:lnTo>
                      <a:lnTo>
                        <a:pt x="0" y="2"/>
                      </a:lnTo>
                      <a:lnTo>
                        <a:pt x="0" y="0"/>
                      </a:lnTo>
                      <a:lnTo>
                        <a:pt x="0" y="2"/>
                      </a:lnTo>
                      <a:lnTo>
                        <a:pt x="0" y="5"/>
                      </a:lnTo>
                      <a:lnTo>
                        <a:pt x="10" y="7"/>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4" name="Freeform 529"/>
                <p:cNvSpPr>
                  <a:spLocks/>
                </p:cNvSpPr>
                <p:nvPr/>
              </p:nvSpPr>
              <p:spPr bwMode="auto">
                <a:xfrm>
                  <a:off x="4984" y="3576"/>
                  <a:ext cx="11" cy="7"/>
                </a:xfrm>
                <a:custGeom>
                  <a:avLst/>
                  <a:gdLst/>
                  <a:ahLst/>
                  <a:cxnLst>
                    <a:cxn ang="0">
                      <a:pos x="0" y="6"/>
                    </a:cxn>
                    <a:cxn ang="0">
                      <a:pos x="10" y="3"/>
                    </a:cxn>
                    <a:cxn ang="0">
                      <a:pos x="10" y="0"/>
                    </a:cxn>
                    <a:cxn ang="0">
                      <a:pos x="10" y="1"/>
                    </a:cxn>
                    <a:cxn ang="0">
                      <a:pos x="0" y="6"/>
                    </a:cxn>
                  </a:cxnLst>
                  <a:rect l="0" t="0" r="r" b="b"/>
                  <a:pathLst>
                    <a:path w="11" h="7">
                      <a:moveTo>
                        <a:pt x="0" y="6"/>
                      </a:moveTo>
                      <a:lnTo>
                        <a:pt x="10" y="3"/>
                      </a:lnTo>
                      <a:lnTo>
                        <a:pt x="10" y="0"/>
                      </a:lnTo>
                      <a:lnTo>
                        <a:pt x="10" y="1"/>
                      </a:lnTo>
                      <a:lnTo>
                        <a:pt x="0" y="6"/>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5" name="Freeform 530"/>
                <p:cNvSpPr>
                  <a:spLocks/>
                </p:cNvSpPr>
                <p:nvPr/>
              </p:nvSpPr>
              <p:spPr bwMode="auto">
                <a:xfrm>
                  <a:off x="4992" y="3568"/>
                  <a:ext cx="4" cy="7"/>
                </a:xfrm>
                <a:custGeom>
                  <a:avLst/>
                  <a:gdLst/>
                  <a:ahLst/>
                  <a:cxnLst>
                    <a:cxn ang="0">
                      <a:pos x="4" y="6"/>
                    </a:cxn>
                    <a:cxn ang="0">
                      <a:pos x="3" y="1"/>
                    </a:cxn>
                    <a:cxn ang="0">
                      <a:pos x="4" y="0"/>
                    </a:cxn>
                    <a:cxn ang="0">
                      <a:pos x="3" y="1"/>
                    </a:cxn>
                    <a:cxn ang="0">
                      <a:pos x="1" y="1"/>
                    </a:cxn>
                    <a:cxn ang="0">
                      <a:pos x="0" y="3"/>
                    </a:cxn>
                    <a:cxn ang="0">
                      <a:pos x="1" y="4"/>
                    </a:cxn>
                    <a:cxn ang="0">
                      <a:pos x="4" y="6"/>
                    </a:cxn>
                  </a:cxnLst>
                  <a:rect l="0" t="0" r="r" b="b"/>
                  <a:pathLst>
                    <a:path w="5" h="7">
                      <a:moveTo>
                        <a:pt x="4" y="6"/>
                      </a:moveTo>
                      <a:lnTo>
                        <a:pt x="3" y="1"/>
                      </a:lnTo>
                      <a:lnTo>
                        <a:pt x="4" y="0"/>
                      </a:lnTo>
                      <a:lnTo>
                        <a:pt x="3" y="1"/>
                      </a:lnTo>
                      <a:lnTo>
                        <a:pt x="1" y="1"/>
                      </a:lnTo>
                      <a:lnTo>
                        <a:pt x="0" y="3"/>
                      </a:lnTo>
                      <a:lnTo>
                        <a:pt x="1" y="4"/>
                      </a:lnTo>
                      <a:lnTo>
                        <a:pt x="4" y="6"/>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6" name="Freeform 531"/>
                <p:cNvSpPr>
                  <a:spLocks/>
                </p:cNvSpPr>
                <p:nvPr/>
              </p:nvSpPr>
              <p:spPr bwMode="auto">
                <a:xfrm>
                  <a:off x="4994" y="3562"/>
                  <a:ext cx="3" cy="6"/>
                </a:xfrm>
                <a:custGeom>
                  <a:avLst/>
                  <a:gdLst/>
                  <a:ahLst/>
                  <a:cxnLst>
                    <a:cxn ang="0">
                      <a:pos x="0" y="2"/>
                    </a:cxn>
                    <a:cxn ang="0">
                      <a:pos x="0" y="1"/>
                    </a:cxn>
                    <a:cxn ang="0">
                      <a:pos x="0" y="0"/>
                    </a:cxn>
                    <a:cxn ang="0">
                      <a:pos x="0" y="1"/>
                    </a:cxn>
                    <a:cxn ang="0">
                      <a:pos x="1" y="2"/>
                    </a:cxn>
                    <a:cxn ang="0">
                      <a:pos x="2" y="2"/>
                    </a:cxn>
                    <a:cxn ang="0">
                      <a:pos x="1" y="2"/>
                    </a:cxn>
                    <a:cxn ang="0">
                      <a:pos x="1" y="4"/>
                    </a:cxn>
                    <a:cxn ang="0">
                      <a:pos x="1" y="5"/>
                    </a:cxn>
                    <a:cxn ang="0">
                      <a:pos x="1" y="4"/>
                    </a:cxn>
                    <a:cxn ang="0">
                      <a:pos x="1" y="5"/>
                    </a:cxn>
                    <a:cxn ang="0">
                      <a:pos x="0" y="2"/>
                    </a:cxn>
                  </a:cxnLst>
                  <a:rect l="0" t="0" r="r" b="b"/>
                  <a:pathLst>
                    <a:path w="3" h="6">
                      <a:moveTo>
                        <a:pt x="0" y="2"/>
                      </a:moveTo>
                      <a:lnTo>
                        <a:pt x="0" y="1"/>
                      </a:lnTo>
                      <a:lnTo>
                        <a:pt x="0" y="0"/>
                      </a:lnTo>
                      <a:lnTo>
                        <a:pt x="0" y="1"/>
                      </a:lnTo>
                      <a:lnTo>
                        <a:pt x="1" y="2"/>
                      </a:lnTo>
                      <a:lnTo>
                        <a:pt x="2" y="2"/>
                      </a:lnTo>
                      <a:lnTo>
                        <a:pt x="1" y="2"/>
                      </a:lnTo>
                      <a:lnTo>
                        <a:pt x="1" y="4"/>
                      </a:lnTo>
                      <a:lnTo>
                        <a:pt x="1" y="5"/>
                      </a:lnTo>
                      <a:lnTo>
                        <a:pt x="1" y="4"/>
                      </a:lnTo>
                      <a:lnTo>
                        <a:pt x="1" y="5"/>
                      </a:lnTo>
                      <a:lnTo>
                        <a:pt x="0" y="2"/>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7" name="Freeform 532"/>
                <p:cNvSpPr>
                  <a:spLocks/>
                </p:cNvSpPr>
                <p:nvPr/>
              </p:nvSpPr>
              <p:spPr bwMode="auto">
                <a:xfrm>
                  <a:off x="5018" y="3574"/>
                  <a:ext cx="4" cy="4"/>
                </a:xfrm>
                <a:custGeom>
                  <a:avLst/>
                  <a:gdLst/>
                  <a:ahLst/>
                  <a:cxnLst>
                    <a:cxn ang="0">
                      <a:pos x="4" y="1"/>
                    </a:cxn>
                    <a:cxn ang="0">
                      <a:pos x="3" y="0"/>
                    </a:cxn>
                    <a:cxn ang="0">
                      <a:pos x="2" y="0"/>
                    </a:cxn>
                    <a:cxn ang="0">
                      <a:pos x="1" y="1"/>
                    </a:cxn>
                    <a:cxn ang="0">
                      <a:pos x="0" y="1"/>
                    </a:cxn>
                    <a:cxn ang="0">
                      <a:pos x="1" y="2"/>
                    </a:cxn>
                    <a:cxn ang="0">
                      <a:pos x="2" y="2"/>
                    </a:cxn>
                    <a:cxn ang="0">
                      <a:pos x="2" y="1"/>
                    </a:cxn>
                    <a:cxn ang="0">
                      <a:pos x="4" y="1"/>
                    </a:cxn>
                    <a:cxn ang="0">
                      <a:pos x="3" y="2"/>
                    </a:cxn>
                    <a:cxn ang="0">
                      <a:pos x="2" y="2"/>
                    </a:cxn>
                    <a:cxn ang="0">
                      <a:pos x="2" y="3"/>
                    </a:cxn>
                    <a:cxn ang="0">
                      <a:pos x="3" y="3"/>
                    </a:cxn>
                    <a:cxn ang="0">
                      <a:pos x="2" y="3"/>
                    </a:cxn>
                    <a:cxn ang="0">
                      <a:pos x="0" y="2"/>
                    </a:cxn>
                    <a:cxn ang="0">
                      <a:pos x="0" y="1"/>
                    </a:cxn>
                    <a:cxn ang="0">
                      <a:pos x="2" y="0"/>
                    </a:cxn>
                    <a:cxn ang="0">
                      <a:pos x="4" y="0"/>
                    </a:cxn>
                    <a:cxn ang="0">
                      <a:pos x="4" y="1"/>
                    </a:cxn>
                  </a:cxnLst>
                  <a:rect l="0" t="0" r="r" b="b"/>
                  <a:pathLst>
                    <a:path w="5" h="4">
                      <a:moveTo>
                        <a:pt x="4" y="1"/>
                      </a:moveTo>
                      <a:lnTo>
                        <a:pt x="3" y="0"/>
                      </a:lnTo>
                      <a:lnTo>
                        <a:pt x="2" y="0"/>
                      </a:lnTo>
                      <a:lnTo>
                        <a:pt x="1" y="1"/>
                      </a:lnTo>
                      <a:lnTo>
                        <a:pt x="0" y="1"/>
                      </a:lnTo>
                      <a:lnTo>
                        <a:pt x="1" y="2"/>
                      </a:lnTo>
                      <a:lnTo>
                        <a:pt x="2" y="2"/>
                      </a:lnTo>
                      <a:lnTo>
                        <a:pt x="2" y="1"/>
                      </a:lnTo>
                      <a:lnTo>
                        <a:pt x="4" y="1"/>
                      </a:lnTo>
                      <a:lnTo>
                        <a:pt x="3" y="2"/>
                      </a:lnTo>
                      <a:lnTo>
                        <a:pt x="2" y="2"/>
                      </a:lnTo>
                      <a:lnTo>
                        <a:pt x="2" y="3"/>
                      </a:lnTo>
                      <a:lnTo>
                        <a:pt x="3" y="3"/>
                      </a:lnTo>
                      <a:lnTo>
                        <a:pt x="2" y="3"/>
                      </a:lnTo>
                      <a:lnTo>
                        <a:pt x="0" y="2"/>
                      </a:lnTo>
                      <a:lnTo>
                        <a:pt x="0" y="1"/>
                      </a:lnTo>
                      <a:lnTo>
                        <a:pt x="2" y="0"/>
                      </a:lnTo>
                      <a:lnTo>
                        <a:pt x="4" y="0"/>
                      </a:lnTo>
                      <a:lnTo>
                        <a:pt x="4" y="1"/>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8" name="Freeform 533"/>
                <p:cNvSpPr>
                  <a:spLocks/>
                </p:cNvSpPr>
                <p:nvPr/>
              </p:nvSpPr>
              <p:spPr bwMode="auto">
                <a:xfrm>
                  <a:off x="5021" y="3572"/>
                  <a:ext cx="1" cy="11"/>
                </a:xfrm>
                <a:custGeom>
                  <a:avLst/>
                  <a:gdLst/>
                  <a:ahLst/>
                  <a:cxnLst>
                    <a:cxn ang="0">
                      <a:pos x="0" y="3"/>
                    </a:cxn>
                    <a:cxn ang="0">
                      <a:pos x="0" y="1"/>
                    </a:cxn>
                    <a:cxn ang="0">
                      <a:pos x="0" y="3"/>
                    </a:cxn>
                    <a:cxn ang="0">
                      <a:pos x="0" y="5"/>
                    </a:cxn>
                    <a:cxn ang="0">
                      <a:pos x="0" y="7"/>
                    </a:cxn>
                    <a:cxn ang="0">
                      <a:pos x="0" y="8"/>
                    </a:cxn>
                    <a:cxn ang="0">
                      <a:pos x="0" y="9"/>
                    </a:cxn>
                    <a:cxn ang="0">
                      <a:pos x="0" y="10"/>
                    </a:cxn>
                    <a:cxn ang="0">
                      <a:pos x="0" y="9"/>
                    </a:cxn>
                    <a:cxn ang="0">
                      <a:pos x="0" y="6"/>
                    </a:cxn>
                    <a:cxn ang="0">
                      <a:pos x="0" y="5"/>
                    </a:cxn>
                    <a:cxn ang="0">
                      <a:pos x="0" y="3"/>
                    </a:cxn>
                    <a:cxn ang="0">
                      <a:pos x="0" y="1"/>
                    </a:cxn>
                    <a:cxn ang="0">
                      <a:pos x="0" y="0"/>
                    </a:cxn>
                    <a:cxn ang="0">
                      <a:pos x="0" y="1"/>
                    </a:cxn>
                    <a:cxn ang="0">
                      <a:pos x="0" y="3"/>
                    </a:cxn>
                  </a:cxnLst>
                  <a:rect l="0" t="0" r="r" b="b"/>
                  <a:pathLst>
                    <a:path w="1" h="11">
                      <a:moveTo>
                        <a:pt x="0" y="3"/>
                      </a:moveTo>
                      <a:lnTo>
                        <a:pt x="0" y="1"/>
                      </a:lnTo>
                      <a:lnTo>
                        <a:pt x="0" y="3"/>
                      </a:lnTo>
                      <a:lnTo>
                        <a:pt x="0" y="5"/>
                      </a:lnTo>
                      <a:lnTo>
                        <a:pt x="0" y="7"/>
                      </a:lnTo>
                      <a:lnTo>
                        <a:pt x="0" y="8"/>
                      </a:lnTo>
                      <a:lnTo>
                        <a:pt x="0" y="9"/>
                      </a:lnTo>
                      <a:lnTo>
                        <a:pt x="0" y="10"/>
                      </a:lnTo>
                      <a:lnTo>
                        <a:pt x="0" y="9"/>
                      </a:lnTo>
                      <a:lnTo>
                        <a:pt x="0" y="6"/>
                      </a:lnTo>
                      <a:lnTo>
                        <a:pt x="0" y="5"/>
                      </a:lnTo>
                      <a:lnTo>
                        <a:pt x="0" y="3"/>
                      </a:lnTo>
                      <a:lnTo>
                        <a:pt x="0" y="1"/>
                      </a:lnTo>
                      <a:lnTo>
                        <a:pt x="0" y="0"/>
                      </a:lnTo>
                      <a:lnTo>
                        <a:pt x="0" y="1"/>
                      </a:lnTo>
                      <a:lnTo>
                        <a:pt x="0" y="3"/>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29" name="Freeform 534"/>
                <p:cNvSpPr>
                  <a:spLocks/>
                </p:cNvSpPr>
                <p:nvPr/>
              </p:nvSpPr>
              <p:spPr bwMode="auto">
                <a:xfrm>
                  <a:off x="5014" y="3592"/>
                  <a:ext cx="1" cy="9"/>
                </a:xfrm>
                <a:custGeom>
                  <a:avLst/>
                  <a:gdLst/>
                  <a:ahLst/>
                  <a:cxnLst>
                    <a:cxn ang="0">
                      <a:pos x="0" y="0"/>
                    </a:cxn>
                    <a:cxn ang="0">
                      <a:pos x="0" y="2"/>
                    </a:cxn>
                    <a:cxn ang="0">
                      <a:pos x="0" y="4"/>
                    </a:cxn>
                    <a:cxn ang="0">
                      <a:pos x="0" y="6"/>
                    </a:cxn>
                    <a:cxn ang="0">
                      <a:pos x="0" y="7"/>
                    </a:cxn>
                    <a:cxn ang="0">
                      <a:pos x="0" y="8"/>
                    </a:cxn>
                    <a:cxn ang="0">
                      <a:pos x="0" y="7"/>
                    </a:cxn>
                    <a:cxn ang="0">
                      <a:pos x="0" y="6"/>
                    </a:cxn>
                    <a:cxn ang="0">
                      <a:pos x="0" y="3"/>
                    </a:cxn>
                    <a:cxn ang="0">
                      <a:pos x="0" y="0"/>
                    </a:cxn>
                  </a:cxnLst>
                  <a:rect l="0" t="0" r="r" b="b"/>
                  <a:pathLst>
                    <a:path w="1" h="9">
                      <a:moveTo>
                        <a:pt x="0" y="0"/>
                      </a:moveTo>
                      <a:lnTo>
                        <a:pt x="0" y="2"/>
                      </a:lnTo>
                      <a:lnTo>
                        <a:pt x="0" y="4"/>
                      </a:lnTo>
                      <a:lnTo>
                        <a:pt x="0" y="6"/>
                      </a:lnTo>
                      <a:lnTo>
                        <a:pt x="0" y="7"/>
                      </a:lnTo>
                      <a:lnTo>
                        <a:pt x="0" y="8"/>
                      </a:lnTo>
                      <a:lnTo>
                        <a:pt x="0" y="7"/>
                      </a:lnTo>
                      <a:lnTo>
                        <a:pt x="0" y="6"/>
                      </a:lnTo>
                      <a:lnTo>
                        <a:pt x="0" y="3"/>
                      </a:lnTo>
                      <a:lnTo>
                        <a:pt x="0" y="0"/>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30" name="Freeform 535"/>
                <p:cNvSpPr>
                  <a:spLocks/>
                </p:cNvSpPr>
                <p:nvPr/>
              </p:nvSpPr>
              <p:spPr bwMode="auto">
                <a:xfrm>
                  <a:off x="4996" y="3537"/>
                  <a:ext cx="53" cy="53"/>
                </a:xfrm>
                <a:custGeom>
                  <a:avLst/>
                  <a:gdLst/>
                  <a:ahLst/>
                  <a:cxnLst>
                    <a:cxn ang="0">
                      <a:pos x="4" y="15"/>
                    </a:cxn>
                    <a:cxn ang="0">
                      <a:pos x="12" y="13"/>
                    </a:cxn>
                    <a:cxn ang="0">
                      <a:pos x="18" y="14"/>
                    </a:cxn>
                    <a:cxn ang="0">
                      <a:pos x="20" y="18"/>
                    </a:cxn>
                    <a:cxn ang="0">
                      <a:pos x="19" y="23"/>
                    </a:cxn>
                    <a:cxn ang="0">
                      <a:pos x="15" y="23"/>
                    </a:cxn>
                    <a:cxn ang="0">
                      <a:pos x="15" y="29"/>
                    </a:cxn>
                    <a:cxn ang="0">
                      <a:pos x="17" y="31"/>
                    </a:cxn>
                    <a:cxn ang="0">
                      <a:pos x="15" y="35"/>
                    </a:cxn>
                    <a:cxn ang="0">
                      <a:pos x="19" y="35"/>
                    </a:cxn>
                    <a:cxn ang="0">
                      <a:pos x="20" y="30"/>
                    </a:cxn>
                    <a:cxn ang="0">
                      <a:pos x="22" y="29"/>
                    </a:cxn>
                    <a:cxn ang="0">
                      <a:pos x="25" y="29"/>
                    </a:cxn>
                    <a:cxn ang="0">
                      <a:pos x="30" y="29"/>
                    </a:cxn>
                    <a:cxn ang="0">
                      <a:pos x="31" y="32"/>
                    </a:cxn>
                    <a:cxn ang="0">
                      <a:pos x="31" y="37"/>
                    </a:cxn>
                    <a:cxn ang="0">
                      <a:pos x="31" y="40"/>
                    </a:cxn>
                    <a:cxn ang="0">
                      <a:pos x="31" y="43"/>
                    </a:cxn>
                    <a:cxn ang="0">
                      <a:pos x="31" y="45"/>
                    </a:cxn>
                    <a:cxn ang="0">
                      <a:pos x="33" y="48"/>
                    </a:cxn>
                    <a:cxn ang="0">
                      <a:pos x="35" y="49"/>
                    </a:cxn>
                    <a:cxn ang="0">
                      <a:pos x="40" y="52"/>
                    </a:cxn>
                    <a:cxn ang="0">
                      <a:pos x="49" y="43"/>
                    </a:cxn>
                    <a:cxn ang="0">
                      <a:pos x="51" y="37"/>
                    </a:cxn>
                    <a:cxn ang="0">
                      <a:pos x="51" y="24"/>
                    </a:cxn>
                    <a:cxn ang="0">
                      <a:pos x="52" y="17"/>
                    </a:cxn>
                    <a:cxn ang="0">
                      <a:pos x="51" y="9"/>
                    </a:cxn>
                    <a:cxn ang="0">
                      <a:pos x="49" y="4"/>
                    </a:cxn>
                    <a:cxn ang="0">
                      <a:pos x="44" y="2"/>
                    </a:cxn>
                    <a:cxn ang="0">
                      <a:pos x="39" y="1"/>
                    </a:cxn>
                    <a:cxn ang="0">
                      <a:pos x="30" y="0"/>
                    </a:cxn>
                    <a:cxn ang="0">
                      <a:pos x="21" y="0"/>
                    </a:cxn>
                    <a:cxn ang="0">
                      <a:pos x="10" y="2"/>
                    </a:cxn>
                    <a:cxn ang="0">
                      <a:pos x="6" y="4"/>
                    </a:cxn>
                    <a:cxn ang="0">
                      <a:pos x="2" y="8"/>
                    </a:cxn>
                    <a:cxn ang="0">
                      <a:pos x="0" y="11"/>
                    </a:cxn>
                    <a:cxn ang="0">
                      <a:pos x="0" y="13"/>
                    </a:cxn>
                    <a:cxn ang="0">
                      <a:pos x="4" y="15"/>
                    </a:cxn>
                  </a:cxnLst>
                  <a:rect l="0" t="0" r="r" b="b"/>
                  <a:pathLst>
                    <a:path w="53" h="53">
                      <a:moveTo>
                        <a:pt x="4" y="15"/>
                      </a:moveTo>
                      <a:lnTo>
                        <a:pt x="12" y="13"/>
                      </a:lnTo>
                      <a:lnTo>
                        <a:pt x="18" y="14"/>
                      </a:lnTo>
                      <a:lnTo>
                        <a:pt x="20" y="18"/>
                      </a:lnTo>
                      <a:lnTo>
                        <a:pt x="19" y="23"/>
                      </a:lnTo>
                      <a:lnTo>
                        <a:pt x="15" y="23"/>
                      </a:lnTo>
                      <a:lnTo>
                        <a:pt x="15" y="29"/>
                      </a:lnTo>
                      <a:lnTo>
                        <a:pt x="17" y="31"/>
                      </a:lnTo>
                      <a:lnTo>
                        <a:pt x="15" y="35"/>
                      </a:lnTo>
                      <a:lnTo>
                        <a:pt x="19" y="35"/>
                      </a:lnTo>
                      <a:lnTo>
                        <a:pt x="20" y="30"/>
                      </a:lnTo>
                      <a:lnTo>
                        <a:pt x="22" y="29"/>
                      </a:lnTo>
                      <a:lnTo>
                        <a:pt x="25" y="29"/>
                      </a:lnTo>
                      <a:lnTo>
                        <a:pt x="30" y="29"/>
                      </a:lnTo>
                      <a:lnTo>
                        <a:pt x="31" y="32"/>
                      </a:lnTo>
                      <a:lnTo>
                        <a:pt x="31" y="37"/>
                      </a:lnTo>
                      <a:lnTo>
                        <a:pt x="31" y="40"/>
                      </a:lnTo>
                      <a:lnTo>
                        <a:pt x="31" y="43"/>
                      </a:lnTo>
                      <a:lnTo>
                        <a:pt x="31" y="45"/>
                      </a:lnTo>
                      <a:lnTo>
                        <a:pt x="33" y="48"/>
                      </a:lnTo>
                      <a:lnTo>
                        <a:pt x="35" y="49"/>
                      </a:lnTo>
                      <a:lnTo>
                        <a:pt x="40" y="52"/>
                      </a:lnTo>
                      <a:lnTo>
                        <a:pt x="49" y="43"/>
                      </a:lnTo>
                      <a:lnTo>
                        <a:pt x="51" y="37"/>
                      </a:lnTo>
                      <a:lnTo>
                        <a:pt x="51" y="24"/>
                      </a:lnTo>
                      <a:lnTo>
                        <a:pt x="52" y="17"/>
                      </a:lnTo>
                      <a:lnTo>
                        <a:pt x="51" y="9"/>
                      </a:lnTo>
                      <a:lnTo>
                        <a:pt x="49" y="4"/>
                      </a:lnTo>
                      <a:lnTo>
                        <a:pt x="44" y="2"/>
                      </a:lnTo>
                      <a:lnTo>
                        <a:pt x="39" y="1"/>
                      </a:lnTo>
                      <a:lnTo>
                        <a:pt x="30" y="0"/>
                      </a:lnTo>
                      <a:lnTo>
                        <a:pt x="21" y="0"/>
                      </a:lnTo>
                      <a:lnTo>
                        <a:pt x="10" y="2"/>
                      </a:lnTo>
                      <a:lnTo>
                        <a:pt x="6" y="4"/>
                      </a:lnTo>
                      <a:lnTo>
                        <a:pt x="2" y="8"/>
                      </a:lnTo>
                      <a:lnTo>
                        <a:pt x="0" y="11"/>
                      </a:lnTo>
                      <a:lnTo>
                        <a:pt x="0" y="13"/>
                      </a:lnTo>
                      <a:lnTo>
                        <a:pt x="4" y="15"/>
                      </a:lnTo>
                    </a:path>
                  </a:pathLst>
                </a:custGeom>
                <a:solidFill>
                  <a:srgbClr val="603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31" name="Freeform 536"/>
                <p:cNvSpPr>
                  <a:spLocks/>
                </p:cNvSpPr>
                <p:nvPr/>
              </p:nvSpPr>
              <p:spPr bwMode="auto">
                <a:xfrm>
                  <a:off x="4996" y="3538"/>
                  <a:ext cx="51" cy="51"/>
                </a:xfrm>
                <a:custGeom>
                  <a:avLst/>
                  <a:gdLst/>
                  <a:ahLst/>
                  <a:cxnLst>
                    <a:cxn ang="0">
                      <a:pos x="2" y="7"/>
                    </a:cxn>
                    <a:cxn ang="0">
                      <a:pos x="1" y="11"/>
                    </a:cxn>
                    <a:cxn ang="0">
                      <a:pos x="12" y="12"/>
                    </a:cxn>
                    <a:cxn ang="0">
                      <a:pos x="22" y="9"/>
                    </a:cxn>
                    <a:cxn ang="0">
                      <a:pos x="18" y="11"/>
                    </a:cxn>
                    <a:cxn ang="0">
                      <a:pos x="18" y="14"/>
                    </a:cxn>
                    <a:cxn ang="0">
                      <a:pos x="24" y="11"/>
                    </a:cxn>
                    <a:cxn ang="0">
                      <a:pos x="20" y="14"/>
                    </a:cxn>
                    <a:cxn ang="0">
                      <a:pos x="23" y="16"/>
                    </a:cxn>
                    <a:cxn ang="0">
                      <a:pos x="19" y="19"/>
                    </a:cxn>
                    <a:cxn ang="0">
                      <a:pos x="21" y="20"/>
                    </a:cxn>
                    <a:cxn ang="0">
                      <a:pos x="21" y="21"/>
                    </a:cxn>
                    <a:cxn ang="0">
                      <a:pos x="14" y="26"/>
                    </a:cxn>
                    <a:cxn ang="0">
                      <a:pos x="24" y="22"/>
                    </a:cxn>
                    <a:cxn ang="0">
                      <a:pos x="14" y="27"/>
                    </a:cxn>
                    <a:cxn ang="0">
                      <a:pos x="21" y="27"/>
                    </a:cxn>
                    <a:cxn ang="0">
                      <a:pos x="32" y="27"/>
                    </a:cxn>
                    <a:cxn ang="0">
                      <a:pos x="29" y="28"/>
                    </a:cxn>
                    <a:cxn ang="0">
                      <a:pos x="38" y="28"/>
                    </a:cxn>
                    <a:cxn ang="0">
                      <a:pos x="32" y="31"/>
                    </a:cxn>
                    <a:cxn ang="0">
                      <a:pos x="34" y="33"/>
                    </a:cxn>
                    <a:cxn ang="0">
                      <a:pos x="32" y="35"/>
                    </a:cxn>
                    <a:cxn ang="0">
                      <a:pos x="34" y="38"/>
                    </a:cxn>
                    <a:cxn ang="0">
                      <a:pos x="30" y="41"/>
                    </a:cxn>
                    <a:cxn ang="0">
                      <a:pos x="34" y="42"/>
                    </a:cxn>
                    <a:cxn ang="0">
                      <a:pos x="37" y="41"/>
                    </a:cxn>
                    <a:cxn ang="0">
                      <a:pos x="34" y="49"/>
                    </a:cxn>
                    <a:cxn ang="0">
                      <a:pos x="42" y="39"/>
                    </a:cxn>
                    <a:cxn ang="0">
                      <a:pos x="37" y="49"/>
                    </a:cxn>
                    <a:cxn ang="0">
                      <a:pos x="46" y="41"/>
                    </a:cxn>
                    <a:cxn ang="0">
                      <a:pos x="49" y="25"/>
                    </a:cxn>
                    <a:cxn ang="0">
                      <a:pos x="40" y="21"/>
                    </a:cxn>
                    <a:cxn ang="0">
                      <a:pos x="42" y="19"/>
                    </a:cxn>
                    <a:cxn ang="0">
                      <a:pos x="49" y="14"/>
                    </a:cxn>
                    <a:cxn ang="0">
                      <a:pos x="39" y="11"/>
                    </a:cxn>
                    <a:cxn ang="0">
                      <a:pos x="43" y="9"/>
                    </a:cxn>
                    <a:cxn ang="0">
                      <a:pos x="46" y="3"/>
                    </a:cxn>
                    <a:cxn ang="0">
                      <a:pos x="33" y="6"/>
                    </a:cxn>
                    <a:cxn ang="0">
                      <a:pos x="37" y="0"/>
                    </a:cxn>
                    <a:cxn ang="0">
                      <a:pos x="24" y="3"/>
                    </a:cxn>
                    <a:cxn ang="0">
                      <a:pos x="26" y="1"/>
                    </a:cxn>
                    <a:cxn ang="0">
                      <a:pos x="18" y="0"/>
                    </a:cxn>
                    <a:cxn ang="0">
                      <a:pos x="11" y="7"/>
                    </a:cxn>
                    <a:cxn ang="0">
                      <a:pos x="9" y="3"/>
                    </a:cxn>
                  </a:cxnLst>
                  <a:rect l="0" t="0" r="r" b="b"/>
                  <a:pathLst>
                    <a:path w="51" h="50">
                      <a:moveTo>
                        <a:pt x="9" y="3"/>
                      </a:moveTo>
                      <a:lnTo>
                        <a:pt x="4" y="4"/>
                      </a:lnTo>
                      <a:lnTo>
                        <a:pt x="2" y="7"/>
                      </a:lnTo>
                      <a:lnTo>
                        <a:pt x="1" y="9"/>
                      </a:lnTo>
                      <a:lnTo>
                        <a:pt x="0" y="10"/>
                      </a:lnTo>
                      <a:lnTo>
                        <a:pt x="1" y="11"/>
                      </a:lnTo>
                      <a:lnTo>
                        <a:pt x="3" y="12"/>
                      </a:lnTo>
                      <a:lnTo>
                        <a:pt x="9" y="12"/>
                      </a:lnTo>
                      <a:lnTo>
                        <a:pt x="12" y="12"/>
                      </a:lnTo>
                      <a:lnTo>
                        <a:pt x="16" y="11"/>
                      </a:lnTo>
                      <a:lnTo>
                        <a:pt x="19" y="9"/>
                      </a:lnTo>
                      <a:lnTo>
                        <a:pt x="22" y="9"/>
                      </a:lnTo>
                      <a:lnTo>
                        <a:pt x="27" y="9"/>
                      </a:lnTo>
                      <a:lnTo>
                        <a:pt x="21" y="10"/>
                      </a:lnTo>
                      <a:lnTo>
                        <a:pt x="18" y="11"/>
                      </a:lnTo>
                      <a:lnTo>
                        <a:pt x="16" y="12"/>
                      </a:lnTo>
                      <a:lnTo>
                        <a:pt x="17" y="12"/>
                      </a:lnTo>
                      <a:lnTo>
                        <a:pt x="18" y="14"/>
                      </a:lnTo>
                      <a:lnTo>
                        <a:pt x="20" y="12"/>
                      </a:lnTo>
                      <a:lnTo>
                        <a:pt x="22" y="12"/>
                      </a:lnTo>
                      <a:lnTo>
                        <a:pt x="24" y="11"/>
                      </a:lnTo>
                      <a:lnTo>
                        <a:pt x="27" y="11"/>
                      </a:lnTo>
                      <a:lnTo>
                        <a:pt x="23" y="12"/>
                      </a:lnTo>
                      <a:lnTo>
                        <a:pt x="20" y="14"/>
                      </a:lnTo>
                      <a:lnTo>
                        <a:pt x="19" y="16"/>
                      </a:lnTo>
                      <a:lnTo>
                        <a:pt x="20" y="17"/>
                      </a:lnTo>
                      <a:lnTo>
                        <a:pt x="23" y="16"/>
                      </a:lnTo>
                      <a:lnTo>
                        <a:pt x="24" y="16"/>
                      </a:lnTo>
                      <a:lnTo>
                        <a:pt x="21" y="17"/>
                      </a:lnTo>
                      <a:lnTo>
                        <a:pt x="19" y="19"/>
                      </a:lnTo>
                      <a:lnTo>
                        <a:pt x="19" y="20"/>
                      </a:lnTo>
                      <a:lnTo>
                        <a:pt x="18" y="21"/>
                      </a:lnTo>
                      <a:lnTo>
                        <a:pt x="21" y="20"/>
                      </a:lnTo>
                      <a:lnTo>
                        <a:pt x="23" y="20"/>
                      </a:lnTo>
                      <a:lnTo>
                        <a:pt x="27" y="19"/>
                      </a:lnTo>
                      <a:lnTo>
                        <a:pt x="21" y="21"/>
                      </a:lnTo>
                      <a:lnTo>
                        <a:pt x="18" y="22"/>
                      </a:lnTo>
                      <a:lnTo>
                        <a:pt x="16" y="23"/>
                      </a:lnTo>
                      <a:lnTo>
                        <a:pt x="14" y="26"/>
                      </a:lnTo>
                      <a:lnTo>
                        <a:pt x="18" y="25"/>
                      </a:lnTo>
                      <a:lnTo>
                        <a:pt x="22" y="22"/>
                      </a:lnTo>
                      <a:lnTo>
                        <a:pt x="24" y="22"/>
                      </a:lnTo>
                      <a:lnTo>
                        <a:pt x="19" y="25"/>
                      </a:lnTo>
                      <a:lnTo>
                        <a:pt x="17" y="26"/>
                      </a:lnTo>
                      <a:lnTo>
                        <a:pt x="14" y="27"/>
                      </a:lnTo>
                      <a:lnTo>
                        <a:pt x="16" y="28"/>
                      </a:lnTo>
                      <a:lnTo>
                        <a:pt x="18" y="28"/>
                      </a:lnTo>
                      <a:lnTo>
                        <a:pt x="21" y="27"/>
                      </a:lnTo>
                      <a:lnTo>
                        <a:pt x="26" y="27"/>
                      </a:lnTo>
                      <a:lnTo>
                        <a:pt x="28" y="27"/>
                      </a:lnTo>
                      <a:lnTo>
                        <a:pt x="32" y="27"/>
                      </a:lnTo>
                      <a:lnTo>
                        <a:pt x="38" y="26"/>
                      </a:lnTo>
                      <a:lnTo>
                        <a:pt x="34" y="27"/>
                      </a:lnTo>
                      <a:lnTo>
                        <a:pt x="29" y="28"/>
                      </a:lnTo>
                      <a:lnTo>
                        <a:pt x="30" y="30"/>
                      </a:lnTo>
                      <a:lnTo>
                        <a:pt x="34" y="29"/>
                      </a:lnTo>
                      <a:lnTo>
                        <a:pt x="38" y="28"/>
                      </a:lnTo>
                      <a:lnTo>
                        <a:pt x="41" y="27"/>
                      </a:lnTo>
                      <a:lnTo>
                        <a:pt x="37" y="30"/>
                      </a:lnTo>
                      <a:lnTo>
                        <a:pt x="32" y="31"/>
                      </a:lnTo>
                      <a:lnTo>
                        <a:pt x="30" y="32"/>
                      </a:lnTo>
                      <a:lnTo>
                        <a:pt x="30" y="35"/>
                      </a:lnTo>
                      <a:lnTo>
                        <a:pt x="34" y="33"/>
                      </a:lnTo>
                      <a:lnTo>
                        <a:pt x="37" y="32"/>
                      </a:lnTo>
                      <a:lnTo>
                        <a:pt x="36" y="35"/>
                      </a:lnTo>
                      <a:lnTo>
                        <a:pt x="32" y="35"/>
                      </a:lnTo>
                      <a:lnTo>
                        <a:pt x="30" y="36"/>
                      </a:lnTo>
                      <a:lnTo>
                        <a:pt x="30" y="39"/>
                      </a:lnTo>
                      <a:lnTo>
                        <a:pt x="34" y="38"/>
                      </a:lnTo>
                      <a:lnTo>
                        <a:pt x="37" y="36"/>
                      </a:lnTo>
                      <a:lnTo>
                        <a:pt x="33" y="39"/>
                      </a:lnTo>
                      <a:lnTo>
                        <a:pt x="30" y="41"/>
                      </a:lnTo>
                      <a:lnTo>
                        <a:pt x="30" y="42"/>
                      </a:lnTo>
                      <a:lnTo>
                        <a:pt x="32" y="45"/>
                      </a:lnTo>
                      <a:lnTo>
                        <a:pt x="34" y="42"/>
                      </a:lnTo>
                      <a:lnTo>
                        <a:pt x="37" y="39"/>
                      </a:lnTo>
                      <a:lnTo>
                        <a:pt x="38" y="36"/>
                      </a:lnTo>
                      <a:lnTo>
                        <a:pt x="37" y="41"/>
                      </a:lnTo>
                      <a:lnTo>
                        <a:pt x="36" y="42"/>
                      </a:lnTo>
                      <a:lnTo>
                        <a:pt x="32" y="46"/>
                      </a:lnTo>
                      <a:lnTo>
                        <a:pt x="34" y="49"/>
                      </a:lnTo>
                      <a:lnTo>
                        <a:pt x="38" y="46"/>
                      </a:lnTo>
                      <a:lnTo>
                        <a:pt x="40" y="42"/>
                      </a:lnTo>
                      <a:lnTo>
                        <a:pt x="42" y="39"/>
                      </a:lnTo>
                      <a:lnTo>
                        <a:pt x="40" y="45"/>
                      </a:lnTo>
                      <a:lnTo>
                        <a:pt x="38" y="46"/>
                      </a:lnTo>
                      <a:lnTo>
                        <a:pt x="37" y="49"/>
                      </a:lnTo>
                      <a:lnTo>
                        <a:pt x="38" y="49"/>
                      </a:lnTo>
                      <a:lnTo>
                        <a:pt x="42" y="46"/>
                      </a:lnTo>
                      <a:lnTo>
                        <a:pt x="46" y="41"/>
                      </a:lnTo>
                      <a:lnTo>
                        <a:pt x="48" y="36"/>
                      </a:lnTo>
                      <a:lnTo>
                        <a:pt x="48" y="29"/>
                      </a:lnTo>
                      <a:lnTo>
                        <a:pt x="49" y="25"/>
                      </a:lnTo>
                      <a:lnTo>
                        <a:pt x="50" y="19"/>
                      </a:lnTo>
                      <a:lnTo>
                        <a:pt x="46" y="19"/>
                      </a:lnTo>
                      <a:lnTo>
                        <a:pt x="40" y="21"/>
                      </a:lnTo>
                      <a:lnTo>
                        <a:pt x="33" y="22"/>
                      </a:lnTo>
                      <a:lnTo>
                        <a:pt x="40" y="20"/>
                      </a:lnTo>
                      <a:lnTo>
                        <a:pt x="42" y="19"/>
                      </a:lnTo>
                      <a:lnTo>
                        <a:pt x="47" y="17"/>
                      </a:lnTo>
                      <a:lnTo>
                        <a:pt x="49" y="17"/>
                      </a:lnTo>
                      <a:lnTo>
                        <a:pt x="49" y="14"/>
                      </a:lnTo>
                      <a:lnTo>
                        <a:pt x="49" y="9"/>
                      </a:lnTo>
                      <a:lnTo>
                        <a:pt x="43" y="11"/>
                      </a:lnTo>
                      <a:lnTo>
                        <a:pt x="39" y="11"/>
                      </a:lnTo>
                      <a:lnTo>
                        <a:pt x="34" y="14"/>
                      </a:lnTo>
                      <a:lnTo>
                        <a:pt x="39" y="11"/>
                      </a:lnTo>
                      <a:lnTo>
                        <a:pt x="43" y="9"/>
                      </a:lnTo>
                      <a:lnTo>
                        <a:pt x="48" y="9"/>
                      </a:lnTo>
                      <a:lnTo>
                        <a:pt x="48" y="4"/>
                      </a:lnTo>
                      <a:lnTo>
                        <a:pt x="46" y="3"/>
                      </a:lnTo>
                      <a:lnTo>
                        <a:pt x="42" y="2"/>
                      </a:lnTo>
                      <a:lnTo>
                        <a:pt x="37" y="3"/>
                      </a:lnTo>
                      <a:lnTo>
                        <a:pt x="33" y="6"/>
                      </a:lnTo>
                      <a:lnTo>
                        <a:pt x="37" y="3"/>
                      </a:lnTo>
                      <a:lnTo>
                        <a:pt x="40" y="1"/>
                      </a:lnTo>
                      <a:lnTo>
                        <a:pt x="37" y="0"/>
                      </a:lnTo>
                      <a:lnTo>
                        <a:pt x="32" y="0"/>
                      </a:lnTo>
                      <a:lnTo>
                        <a:pt x="29" y="1"/>
                      </a:lnTo>
                      <a:lnTo>
                        <a:pt x="24" y="3"/>
                      </a:lnTo>
                      <a:lnTo>
                        <a:pt x="20" y="3"/>
                      </a:lnTo>
                      <a:lnTo>
                        <a:pt x="23" y="2"/>
                      </a:lnTo>
                      <a:lnTo>
                        <a:pt x="26" y="1"/>
                      </a:lnTo>
                      <a:lnTo>
                        <a:pt x="27" y="0"/>
                      </a:lnTo>
                      <a:lnTo>
                        <a:pt x="22" y="0"/>
                      </a:lnTo>
                      <a:lnTo>
                        <a:pt x="18" y="0"/>
                      </a:lnTo>
                      <a:lnTo>
                        <a:pt x="16" y="1"/>
                      </a:lnTo>
                      <a:lnTo>
                        <a:pt x="13" y="3"/>
                      </a:lnTo>
                      <a:lnTo>
                        <a:pt x="11" y="7"/>
                      </a:lnTo>
                      <a:lnTo>
                        <a:pt x="11" y="3"/>
                      </a:lnTo>
                      <a:lnTo>
                        <a:pt x="14" y="1"/>
                      </a:lnTo>
                      <a:lnTo>
                        <a:pt x="9" y="3"/>
                      </a:lnTo>
                    </a:path>
                  </a:pathLst>
                </a:custGeom>
                <a:solidFill>
                  <a:srgbClr val="000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nvGrpSpPr>
                <p:cNvPr id="32" name="Group 537"/>
                <p:cNvGrpSpPr>
                  <a:grpSpLocks/>
                </p:cNvGrpSpPr>
                <p:nvPr/>
              </p:nvGrpSpPr>
              <p:grpSpPr bwMode="auto">
                <a:xfrm>
                  <a:off x="4865" y="3687"/>
                  <a:ext cx="68" cy="40"/>
                  <a:chOff x="4865" y="3687"/>
                  <a:chExt cx="68" cy="40"/>
                </a:xfrm>
              </p:grpSpPr>
              <p:grpSp>
                <p:nvGrpSpPr>
                  <p:cNvPr id="65" name="Group 538"/>
                  <p:cNvGrpSpPr>
                    <a:grpSpLocks/>
                  </p:cNvGrpSpPr>
                  <p:nvPr/>
                </p:nvGrpSpPr>
                <p:grpSpPr bwMode="auto">
                  <a:xfrm>
                    <a:off x="4865" y="3687"/>
                    <a:ext cx="68" cy="40"/>
                    <a:chOff x="4865" y="3687"/>
                    <a:chExt cx="68" cy="40"/>
                  </a:xfrm>
                </p:grpSpPr>
                <p:sp>
                  <p:nvSpPr>
                    <p:cNvPr id="73" name="Freeform 539"/>
                    <p:cNvSpPr>
                      <a:spLocks/>
                    </p:cNvSpPr>
                    <p:nvPr/>
                  </p:nvSpPr>
                  <p:spPr bwMode="auto">
                    <a:xfrm>
                      <a:off x="4870" y="3691"/>
                      <a:ext cx="55" cy="31"/>
                    </a:xfrm>
                    <a:custGeom>
                      <a:avLst/>
                      <a:gdLst/>
                      <a:ahLst/>
                      <a:cxnLst>
                        <a:cxn ang="0">
                          <a:pos x="54" y="19"/>
                        </a:cxn>
                        <a:cxn ang="0">
                          <a:pos x="47" y="17"/>
                        </a:cxn>
                        <a:cxn ang="0">
                          <a:pos x="45" y="16"/>
                        </a:cxn>
                        <a:cxn ang="0">
                          <a:pos x="43" y="14"/>
                        </a:cxn>
                        <a:cxn ang="0">
                          <a:pos x="42" y="12"/>
                        </a:cxn>
                        <a:cxn ang="0">
                          <a:pos x="38" y="9"/>
                        </a:cxn>
                        <a:cxn ang="0">
                          <a:pos x="32" y="5"/>
                        </a:cxn>
                        <a:cxn ang="0">
                          <a:pos x="32" y="4"/>
                        </a:cxn>
                        <a:cxn ang="0">
                          <a:pos x="29" y="2"/>
                        </a:cxn>
                        <a:cxn ang="0">
                          <a:pos x="27" y="2"/>
                        </a:cxn>
                        <a:cxn ang="0">
                          <a:pos x="17" y="0"/>
                        </a:cxn>
                        <a:cxn ang="0">
                          <a:pos x="15" y="0"/>
                        </a:cxn>
                        <a:cxn ang="0">
                          <a:pos x="11" y="1"/>
                        </a:cxn>
                        <a:cxn ang="0">
                          <a:pos x="11" y="2"/>
                        </a:cxn>
                        <a:cxn ang="0">
                          <a:pos x="6" y="3"/>
                        </a:cxn>
                        <a:cxn ang="0">
                          <a:pos x="3" y="4"/>
                        </a:cxn>
                        <a:cxn ang="0">
                          <a:pos x="2" y="5"/>
                        </a:cxn>
                        <a:cxn ang="0">
                          <a:pos x="1" y="8"/>
                        </a:cxn>
                        <a:cxn ang="0">
                          <a:pos x="1" y="9"/>
                        </a:cxn>
                        <a:cxn ang="0">
                          <a:pos x="0" y="10"/>
                        </a:cxn>
                        <a:cxn ang="0">
                          <a:pos x="0" y="11"/>
                        </a:cxn>
                        <a:cxn ang="0">
                          <a:pos x="0" y="12"/>
                        </a:cxn>
                        <a:cxn ang="0">
                          <a:pos x="0" y="13"/>
                        </a:cxn>
                        <a:cxn ang="0">
                          <a:pos x="3" y="13"/>
                        </a:cxn>
                        <a:cxn ang="0">
                          <a:pos x="6" y="11"/>
                        </a:cxn>
                        <a:cxn ang="0">
                          <a:pos x="11" y="11"/>
                        </a:cxn>
                        <a:cxn ang="0">
                          <a:pos x="16" y="11"/>
                        </a:cxn>
                        <a:cxn ang="0">
                          <a:pos x="11" y="12"/>
                        </a:cxn>
                        <a:cxn ang="0">
                          <a:pos x="8" y="13"/>
                        </a:cxn>
                        <a:cxn ang="0">
                          <a:pos x="5" y="14"/>
                        </a:cxn>
                        <a:cxn ang="0">
                          <a:pos x="3" y="16"/>
                        </a:cxn>
                        <a:cxn ang="0">
                          <a:pos x="3" y="17"/>
                        </a:cxn>
                        <a:cxn ang="0">
                          <a:pos x="6" y="19"/>
                        </a:cxn>
                        <a:cxn ang="0">
                          <a:pos x="6" y="18"/>
                        </a:cxn>
                        <a:cxn ang="0">
                          <a:pos x="11" y="17"/>
                        </a:cxn>
                        <a:cxn ang="0">
                          <a:pos x="16" y="17"/>
                        </a:cxn>
                        <a:cxn ang="0">
                          <a:pos x="19" y="17"/>
                        </a:cxn>
                        <a:cxn ang="0">
                          <a:pos x="21" y="18"/>
                        </a:cxn>
                        <a:cxn ang="0">
                          <a:pos x="24" y="20"/>
                        </a:cxn>
                        <a:cxn ang="0">
                          <a:pos x="25" y="22"/>
                        </a:cxn>
                        <a:cxn ang="0">
                          <a:pos x="27" y="24"/>
                        </a:cxn>
                        <a:cxn ang="0">
                          <a:pos x="28" y="26"/>
                        </a:cxn>
                        <a:cxn ang="0">
                          <a:pos x="32" y="27"/>
                        </a:cxn>
                        <a:cxn ang="0">
                          <a:pos x="33" y="28"/>
                        </a:cxn>
                        <a:cxn ang="0">
                          <a:pos x="36" y="28"/>
                        </a:cxn>
                        <a:cxn ang="0">
                          <a:pos x="39" y="28"/>
                        </a:cxn>
                        <a:cxn ang="0">
                          <a:pos x="42" y="28"/>
                        </a:cxn>
                        <a:cxn ang="0">
                          <a:pos x="45" y="29"/>
                        </a:cxn>
                        <a:cxn ang="0">
                          <a:pos x="54" y="30"/>
                        </a:cxn>
                        <a:cxn ang="0">
                          <a:pos x="54" y="19"/>
                        </a:cxn>
                      </a:cxnLst>
                      <a:rect l="0" t="0" r="r" b="b"/>
                      <a:pathLst>
                        <a:path w="55" h="31">
                          <a:moveTo>
                            <a:pt x="54" y="19"/>
                          </a:moveTo>
                          <a:lnTo>
                            <a:pt x="47" y="17"/>
                          </a:lnTo>
                          <a:lnTo>
                            <a:pt x="45" y="16"/>
                          </a:lnTo>
                          <a:lnTo>
                            <a:pt x="43" y="14"/>
                          </a:lnTo>
                          <a:lnTo>
                            <a:pt x="42" y="12"/>
                          </a:lnTo>
                          <a:lnTo>
                            <a:pt x="38" y="9"/>
                          </a:lnTo>
                          <a:lnTo>
                            <a:pt x="32" y="5"/>
                          </a:lnTo>
                          <a:lnTo>
                            <a:pt x="32" y="4"/>
                          </a:lnTo>
                          <a:lnTo>
                            <a:pt x="29" y="2"/>
                          </a:lnTo>
                          <a:lnTo>
                            <a:pt x="27" y="2"/>
                          </a:lnTo>
                          <a:lnTo>
                            <a:pt x="17" y="0"/>
                          </a:lnTo>
                          <a:lnTo>
                            <a:pt x="15" y="0"/>
                          </a:lnTo>
                          <a:lnTo>
                            <a:pt x="11" y="1"/>
                          </a:lnTo>
                          <a:lnTo>
                            <a:pt x="11" y="2"/>
                          </a:lnTo>
                          <a:lnTo>
                            <a:pt x="6" y="3"/>
                          </a:lnTo>
                          <a:lnTo>
                            <a:pt x="3" y="4"/>
                          </a:lnTo>
                          <a:lnTo>
                            <a:pt x="2" y="5"/>
                          </a:lnTo>
                          <a:lnTo>
                            <a:pt x="1" y="8"/>
                          </a:lnTo>
                          <a:lnTo>
                            <a:pt x="1" y="9"/>
                          </a:lnTo>
                          <a:lnTo>
                            <a:pt x="0" y="10"/>
                          </a:lnTo>
                          <a:lnTo>
                            <a:pt x="0" y="11"/>
                          </a:lnTo>
                          <a:lnTo>
                            <a:pt x="0" y="12"/>
                          </a:lnTo>
                          <a:lnTo>
                            <a:pt x="0" y="13"/>
                          </a:lnTo>
                          <a:lnTo>
                            <a:pt x="3" y="13"/>
                          </a:lnTo>
                          <a:lnTo>
                            <a:pt x="6" y="11"/>
                          </a:lnTo>
                          <a:lnTo>
                            <a:pt x="11" y="11"/>
                          </a:lnTo>
                          <a:lnTo>
                            <a:pt x="16" y="11"/>
                          </a:lnTo>
                          <a:lnTo>
                            <a:pt x="11" y="12"/>
                          </a:lnTo>
                          <a:lnTo>
                            <a:pt x="8" y="13"/>
                          </a:lnTo>
                          <a:lnTo>
                            <a:pt x="5" y="14"/>
                          </a:lnTo>
                          <a:lnTo>
                            <a:pt x="3" y="16"/>
                          </a:lnTo>
                          <a:lnTo>
                            <a:pt x="3" y="17"/>
                          </a:lnTo>
                          <a:lnTo>
                            <a:pt x="6" y="19"/>
                          </a:lnTo>
                          <a:lnTo>
                            <a:pt x="6" y="18"/>
                          </a:lnTo>
                          <a:lnTo>
                            <a:pt x="11" y="17"/>
                          </a:lnTo>
                          <a:lnTo>
                            <a:pt x="16" y="17"/>
                          </a:lnTo>
                          <a:lnTo>
                            <a:pt x="19" y="17"/>
                          </a:lnTo>
                          <a:lnTo>
                            <a:pt x="21" y="18"/>
                          </a:lnTo>
                          <a:lnTo>
                            <a:pt x="24" y="20"/>
                          </a:lnTo>
                          <a:lnTo>
                            <a:pt x="25" y="22"/>
                          </a:lnTo>
                          <a:lnTo>
                            <a:pt x="27" y="24"/>
                          </a:lnTo>
                          <a:lnTo>
                            <a:pt x="28" y="26"/>
                          </a:lnTo>
                          <a:lnTo>
                            <a:pt x="32" y="27"/>
                          </a:lnTo>
                          <a:lnTo>
                            <a:pt x="33" y="28"/>
                          </a:lnTo>
                          <a:lnTo>
                            <a:pt x="36" y="28"/>
                          </a:lnTo>
                          <a:lnTo>
                            <a:pt x="39" y="28"/>
                          </a:lnTo>
                          <a:lnTo>
                            <a:pt x="42" y="28"/>
                          </a:lnTo>
                          <a:lnTo>
                            <a:pt x="45" y="29"/>
                          </a:lnTo>
                          <a:lnTo>
                            <a:pt x="54" y="30"/>
                          </a:lnTo>
                          <a:lnTo>
                            <a:pt x="54" y="19"/>
                          </a:lnTo>
                        </a:path>
                      </a:pathLst>
                    </a:custGeom>
                    <a:solidFill>
                      <a:srgbClr val="FFC08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74" name="Freeform 540"/>
                    <p:cNvSpPr>
                      <a:spLocks/>
                    </p:cNvSpPr>
                    <p:nvPr/>
                  </p:nvSpPr>
                  <p:spPr bwMode="auto">
                    <a:xfrm>
                      <a:off x="4865" y="3687"/>
                      <a:ext cx="68" cy="40"/>
                    </a:xfrm>
                    <a:custGeom>
                      <a:avLst/>
                      <a:gdLst/>
                      <a:ahLst/>
                      <a:cxnLst>
                        <a:cxn ang="0">
                          <a:pos x="67" y="24"/>
                        </a:cxn>
                        <a:cxn ang="0">
                          <a:pos x="60" y="22"/>
                        </a:cxn>
                        <a:cxn ang="0">
                          <a:pos x="56" y="20"/>
                        </a:cxn>
                        <a:cxn ang="0">
                          <a:pos x="54" y="20"/>
                        </a:cxn>
                        <a:cxn ang="0">
                          <a:pos x="53" y="17"/>
                        </a:cxn>
                        <a:cxn ang="0">
                          <a:pos x="47" y="13"/>
                        </a:cxn>
                        <a:cxn ang="0">
                          <a:pos x="40" y="8"/>
                        </a:cxn>
                        <a:cxn ang="0">
                          <a:pos x="40" y="5"/>
                        </a:cxn>
                        <a:cxn ang="0">
                          <a:pos x="38" y="4"/>
                        </a:cxn>
                        <a:cxn ang="0">
                          <a:pos x="34" y="4"/>
                        </a:cxn>
                        <a:cxn ang="0">
                          <a:pos x="22" y="1"/>
                        </a:cxn>
                        <a:cxn ang="0">
                          <a:pos x="18" y="0"/>
                        </a:cxn>
                        <a:cxn ang="0">
                          <a:pos x="15" y="1"/>
                        </a:cxn>
                        <a:cxn ang="0">
                          <a:pos x="14" y="3"/>
                        </a:cxn>
                        <a:cxn ang="0">
                          <a:pos x="7" y="4"/>
                        </a:cxn>
                        <a:cxn ang="0">
                          <a:pos x="4" y="7"/>
                        </a:cxn>
                        <a:cxn ang="0">
                          <a:pos x="3" y="11"/>
                        </a:cxn>
                        <a:cxn ang="0">
                          <a:pos x="1" y="12"/>
                        </a:cxn>
                        <a:cxn ang="0">
                          <a:pos x="1" y="13"/>
                        </a:cxn>
                        <a:cxn ang="0">
                          <a:pos x="0" y="16"/>
                        </a:cxn>
                        <a:cxn ang="0">
                          <a:pos x="0" y="17"/>
                        </a:cxn>
                        <a:cxn ang="0">
                          <a:pos x="1" y="19"/>
                        </a:cxn>
                        <a:cxn ang="0">
                          <a:pos x="4" y="19"/>
                        </a:cxn>
                        <a:cxn ang="0">
                          <a:pos x="8" y="16"/>
                        </a:cxn>
                        <a:cxn ang="0">
                          <a:pos x="14" y="15"/>
                        </a:cxn>
                        <a:cxn ang="0">
                          <a:pos x="20" y="16"/>
                        </a:cxn>
                        <a:cxn ang="0">
                          <a:pos x="14" y="17"/>
                        </a:cxn>
                        <a:cxn ang="0">
                          <a:pos x="10" y="19"/>
                        </a:cxn>
                        <a:cxn ang="0">
                          <a:pos x="6" y="20"/>
                        </a:cxn>
                        <a:cxn ang="0">
                          <a:pos x="6" y="23"/>
                        </a:cxn>
                        <a:cxn ang="0">
                          <a:pos x="7" y="24"/>
                        </a:cxn>
                        <a:cxn ang="0">
                          <a:pos x="8" y="23"/>
                        </a:cxn>
                        <a:cxn ang="0">
                          <a:pos x="15" y="22"/>
                        </a:cxn>
                        <a:cxn ang="0">
                          <a:pos x="21" y="22"/>
                        </a:cxn>
                        <a:cxn ang="0">
                          <a:pos x="24" y="22"/>
                        </a:cxn>
                        <a:cxn ang="0">
                          <a:pos x="27" y="23"/>
                        </a:cxn>
                        <a:cxn ang="0">
                          <a:pos x="29" y="27"/>
                        </a:cxn>
                        <a:cxn ang="0">
                          <a:pos x="31" y="28"/>
                        </a:cxn>
                        <a:cxn ang="0">
                          <a:pos x="34" y="32"/>
                        </a:cxn>
                        <a:cxn ang="0">
                          <a:pos x="35" y="35"/>
                        </a:cxn>
                        <a:cxn ang="0">
                          <a:pos x="39" y="36"/>
                        </a:cxn>
                        <a:cxn ang="0">
                          <a:pos x="42" y="38"/>
                        </a:cxn>
                        <a:cxn ang="0">
                          <a:pos x="45" y="38"/>
                        </a:cxn>
                        <a:cxn ang="0">
                          <a:pos x="49" y="38"/>
                        </a:cxn>
                        <a:cxn ang="0">
                          <a:pos x="53" y="38"/>
                        </a:cxn>
                        <a:cxn ang="0">
                          <a:pos x="56" y="38"/>
                        </a:cxn>
                        <a:cxn ang="0">
                          <a:pos x="67" y="39"/>
                        </a:cxn>
                        <a:cxn ang="0">
                          <a:pos x="67" y="24"/>
                        </a:cxn>
                      </a:cxnLst>
                      <a:rect l="0" t="0" r="r" b="b"/>
                      <a:pathLst>
                        <a:path w="68" h="40">
                          <a:moveTo>
                            <a:pt x="67" y="24"/>
                          </a:moveTo>
                          <a:lnTo>
                            <a:pt x="60" y="22"/>
                          </a:lnTo>
                          <a:lnTo>
                            <a:pt x="56" y="20"/>
                          </a:lnTo>
                          <a:lnTo>
                            <a:pt x="54" y="20"/>
                          </a:lnTo>
                          <a:lnTo>
                            <a:pt x="53" y="17"/>
                          </a:lnTo>
                          <a:lnTo>
                            <a:pt x="47" y="13"/>
                          </a:lnTo>
                          <a:lnTo>
                            <a:pt x="40" y="8"/>
                          </a:lnTo>
                          <a:lnTo>
                            <a:pt x="40" y="5"/>
                          </a:lnTo>
                          <a:lnTo>
                            <a:pt x="38" y="4"/>
                          </a:lnTo>
                          <a:lnTo>
                            <a:pt x="34" y="4"/>
                          </a:lnTo>
                          <a:lnTo>
                            <a:pt x="22" y="1"/>
                          </a:lnTo>
                          <a:lnTo>
                            <a:pt x="18" y="0"/>
                          </a:lnTo>
                          <a:lnTo>
                            <a:pt x="15" y="1"/>
                          </a:lnTo>
                          <a:lnTo>
                            <a:pt x="14" y="3"/>
                          </a:lnTo>
                          <a:lnTo>
                            <a:pt x="7" y="4"/>
                          </a:lnTo>
                          <a:lnTo>
                            <a:pt x="4" y="7"/>
                          </a:lnTo>
                          <a:lnTo>
                            <a:pt x="3" y="11"/>
                          </a:lnTo>
                          <a:lnTo>
                            <a:pt x="1" y="12"/>
                          </a:lnTo>
                          <a:lnTo>
                            <a:pt x="1" y="13"/>
                          </a:lnTo>
                          <a:lnTo>
                            <a:pt x="0" y="16"/>
                          </a:lnTo>
                          <a:lnTo>
                            <a:pt x="0" y="17"/>
                          </a:lnTo>
                          <a:lnTo>
                            <a:pt x="1" y="19"/>
                          </a:lnTo>
                          <a:lnTo>
                            <a:pt x="4" y="19"/>
                          </a:lnTo>
                          <a:lnTo>
                            <a:pt x="8" y="16"/>
                          </a:lnTo>
                          <a:lnTo>
                            <a:pt x="14" y="15"/>
                          </a:lnTo>
                          <a:lnTo>
                            <a:pt x="20" y="16"/>
                          </a:lnTo>
                          <a:lnTo>
                            <a:pt x="14" y="17"/>
                          </a:lnTo>
                          <a:lnTo>
                            <a:pt x="10" y="19"/>
                          </a:lnTo>
                          <a:lnTo>
                            <a:pt x="6" y="20"/>
                          </a:lnTo>
                          <a:lnTo>
                            <a:pt x="6" y="23"/>
                          </a:lnTo>
                          <a:lnTo>
                            <a:pt x="7" y="24"/>
                          </a:lnTo>
                          <a:lnTo>
                            <a:pt x="8" y="23"/>
                          </a:lnTo>
                          <a:lnTo>
                            <a:pt x="15" y="22"/>
                          </a:lnTo>
                          <a:lnTo>
                            <a:pt x="21" y="22"/>
                          </a:lnTo>
                          <a:lnTo>
                            <a:pt x="24" y="22"/>
                          </a:lnTo>
                          <a:lnTo>
                            <a:pt x="27" y="23"/>
                          </a:lnTo>
                          <a:lnTo>
                            <a:pt x="29" y="27"/>
                          </a:lnTo>
                          <a:lnTo>
                            <a:pt x="31" y="28"/>
                          </a:lnTo>
                          <a:lnTo>
                            <a:pt x="34" y="32"/>
                          </a:lnTo>
                          <a:lnTo>
                            <a:pt x="35" y="35"/>
                          </a:lnTo>
                          <a:lnTo>
                            <a:pt x="39" y="36"/>
                          </a:lnTo>
                          <a:lnTo>
                            <a:pt x="42" y="38"/>
                          </a:lnTo>
                          <a:lnTo>
                            <a:pt x="45" y="38"/>
                          </a:lnTo>
                          <a:lnTo>
                            <a:pt x="49" y="38"/>
                          </a:lnTo>
                          <a:lnTo>
                            <a:pt x="53" y="38"/>
                          </a:lnTo>
                          <a:lnTo>
                            <a:pt x="56" y="38"/>
                          </a:lnTo>
                          <a:lnTo>
                            <a:pt x="67" y="39"/>
                          </a:lnTo>
                          <a:lnTo>
                            <a:pt x="67" y="24"/>
                          </a:lnTo>
                        </a:path>
                      </a:pathLst>
                    </a:custGeom>
                    <a:noFill/>
                    <a:ln w="12700" cap="rnd" cmpd="sng">
                      <a:solidFill>
                        <a:srgbClr val="402000"/>
                      </a:solidFill>
                      <a:prstDash val="solid"/>
                      <a:round/>
                      <a:headEnd type="none" w="med" len="med"/>
                      <a:tailEnd type="none" w="med" len="me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sp>
                <p:nvSpPr>
                  <p:cNvPr id="66" name="Freeform 541"/>
                  <p:cNvSpPr>
                    <a:spLocks/>
                  </p:cNvSpPr>
                  <p:nvPr/>
                </p:nvSpPr>
                <p:spPr bwMode="auto">
                  <a:xfrm>
                    <a:off x="4873" y="3691"/>
                    <a:ext cx="10" cy="8"/>
                  </a:xfrm>
                  <a:custGeom>
                    <a:avLst/>
                    <a:gdLst/>
                    <a:ahLst/>
                    <a:cxnLst>
                      <a:cxn ang="0">
                        <a:pos x="0" y="0"/>
                      </a:cxn>
                      <a:cxn ang="0">
                        <a:pos x="2" y="2"/>
                      </a:cxn>
                      <a:cxn ang="0">
                        <a:pos x="3" y="2"/>
                      </a:cxn>
                      <a:cxn ang="0">
                        <a:pos x="5" y="5"/>
                      </a:cxn>
                      <a:cxn ang="0">
                        <a:pos x="5" y="7"/>
                      </a:cxn>
                      <a:cxn ang="0">
                        <a:pos x="8" y="5"/>
                      </a:cxn>
                      <a:cxn ang="0">
                        <a:pos x="9" y="5"/>
                      </a:cxn>
                      <a:cxn ang="0">
                        <a:pos x="7" y="7"/>
                      </a:cxn>
                      <a:cxn ang="0">
                        <a:pos x="5" y="7"/>
                      </a:cxn>
                      <a:cxn ang="0">
                        <a:pos x="3" y="2"/>
                      </a:cxn>
                      <a:cxn ang="0">
                        <a:pos x="2" y="2"/>
                      </a:cxn>
                      <a:cxn ang="0">
                        <a:pos x="0" y="0"/>
                      </a:cxn>
                    </a:cxnLst>
                    <a:rect l="0" t="0" r="r" b="b"/>
                    <a:pathLst>
                      <a:path w="10" h="8">
                        <a:moveTo>
                          <a:pt x="0" y="0"/>
                        </a:moveTo>
                        <a:lnTo>
                          <a:pt x="2" y="2"/>
                        </a:lnTo>
                        <a:lnTo>
                          <a:pt x="3" y="2"/>
                        </a:lnTo>
                        <a:lnTo>
                          <a:pt x="5" y="5"/>
                        </a:lnTo>
                        <a:lnTo>
                          <a:pt x="5" y="7"/>
                        </a:lnTo>
                        <a:lnTo>
                          <a:pt x="8" y="5"/>
                        </a:lnTo>
                        <a:lnTo>
                          <a:pt x="9" y="5"/>
                        </a:lnTo>
                        <a:lnTo>
                          <a:pt x="7" y="7"/>
                        </a:lnTo>
                        <a:lnTo>
                          <a:pt x="5" y="7"/>
                        </a:lnTo>
                        <a:lnTo>
                          <a:pt x="3" y="2"/>
                        </a:lnTo>
                        <a:lnTo>
                          <a:pt x="2" y="2"/>
                        </a:lnTo>
                        <a:lnTo>
                          <a:pt x="0" y="0"/>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67" name="Freeform 542"/>
                  <p:cNvSpPr>
                    <a:spLocks/>
                  </p:cNvSpPr>
                  <p:nvPr/>
                </p:nvSpPr>
                <p:spPr bwMode="auto">
                  <a:xfrm>
                    <a:off x="4882" y="3687"/>
                    <a:ext cx="9" cy="7"/>
                  </a:xfrm>
                  <a:custGeom>
                    <a:avLst/>
                    <a:gdLst/>
                    <a:ahLst/>
                    <a:cxnLst>
                      <a:cxn ang="0">
                        <a:pos x="2" y="6"/>
                      </a:cxn>
                      <a:cxn ang="0">
                        <a:pos x="1" y="4"/>
                      </a:cxn>
                      <a:cxn ang="0">
                        <a:pos x="0" y="4"/>
                      </a:cxn>
                      <a:cxn ang="0">
                        <a:pos x="1" y="4"/>
                      </a:cxn>
                      <a:cxn ang="0">
                        <a:pos x="2" y="4"/>
                      </a:cxn>
                      <a:cxn ang="0">
                        <a:pos x="4" y="4"/>
                      </a:cxn>
                      <a:cxn ang="0">
                        <a:pos x="7" y="2"/>
                      </a:cxn>
                      <a:cxn ang="0">
                        <a:pos x="7" y="0"/>
                      </a:cxn>
                      <a:cxn ang="0">
                        <a:pos x="8" y="2"/>
                      </a:cxn>
                      <a:cxn ang="0">
                        <a:pos x="7" y="4"/>
                      </a:cxn>
                      <a:cxn ang="0">
                        <a:pos x="4" y="4"/>
                      </a:cxn>
                      <a:cxn ang="0">
                        <a:pos x="2" y="6"/>
                      </a:cxn>
                    </a:cxnLst>
                    <a:rect l="0" t="0" r="r" b="b"/>
                    <a:pathLst>
                      <a:path w="9" h="7">
                        <a:moveTo>
                          <a:pt x="2" y="6"/>
                        </a:moveTo>
                        <a:lnTo>
                          <a:pt x="1" y="4"/>
                        </a:lnTo>
                        <a:lnTo>
                          <a:pt x="0" y="4"/>
                        </a:lnTo>
                        <a:lnTo>
                          <a:pt x="1" y="4"/>
                        </a:lnTo>
                        <a:lnTo>
                          <a:pt x="2" y="4"/>
                        </a:lnTo>
                        <a:lnTo>
                          <a:pt x="4" y="4"/>
                        </a:lnTo>
                        <a:lnTo>
                          <a:pt x="7" y="2"/>
                        </a:lnTo>
                        <a:lnTo>
                          <a:pt x="7" y="0"/>
                        </a:lnTo>
                        <a:lnTo>
                          <a:pt x="8" y="2"/>
                        </a:lnTo>
                        <a:lnTo>
                          <a:pt x="7" y="4"/>
                        </a:lnTo>
                        <a:lnTo>
                          <a:pt x="4" y="4"/>
                        </a:lnTo>
                        <a:lnTo>
                          <a:pt x="2" y="6"/>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68" name="Freeform 543"/>
                  <p:cNvSpPr>
                    <a:spLocks/>
                  </p:cNvSpPr>
                  <p:nvPr/>
                </p:nvSpPr>
                <p:spPr bwMode="auto">
                  <a:xfrm>
                    <a:off x="4882" y="3696"/>
                    <a:ext cx="6" cy="11"/>
                  </a:xfrm>
                  <a:custGeom>
                    <a:avLst/>
                    <a:gdLst/>
                    <a:ahLst/>
                    <a:cxnLst>
                      <a:cxn ang="0">
                        <a:pos x="5" y="0"/>
                      </a:cxn>
                      <a:cxn ang="0">
                        <a:pos x="4" y="0"/>
                      </a:cxn>
                      <a:cxn ang="0">
                        <a:pos x="2" y="0"/>
                      </a:cxn>
                      <a:cxn ang="0">
                        <a:pos x="1" y="0"/>
                      </a:cxn>
                      <a:cxn ang="0">
                        <a:pos x="0" y="10"/>
                      </a:cxn>
                      <a:cxn ang="0">
                        <a:pos x="2" y="0"/>
                      </a:cxn>
                      <a:cxn ang="0">
                        <a:pos x="5" y="0"/>
                      </a:cxn>
                    </a:cxnLst>
                    <a:rect l="0" t="0" r="r" b="b"/>
                    <a:pathLst>
                      <a:path w="6" h="11">
                        <a:moveTo>
                          <a:pt x="5" y="0"/>
                        </a:moveTo>
                        <a:lnTo>
                          <a:pt x="4" y="0"/>
                        </a:lnTo>
                        <a:lnTo>
                          <a:pt x="2" y="0"/>
                        </a:lnTo>
                        <a:lnTo>
                          <a:pt x="1" y="0"/>
                        </a:lnTo>
                        <a:lnTo>
                          <a:pt x="0" y="10"/>
                        </a:lnTo>
                        <a:lnTo>
                          <a:pt x="2" y="0"/>
                        </a:lnTo>
                        <a:lnTo>
                          <a:pt x="5" y="0"/>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69" name="Freeform 545"/>
                  <p:cNvSpPr>
                    <a:spLocks/>
                  </p:cNvSpPr>
                  <p:nvPr/>
                </p:nvSpPr>
                <p:spPr bwMode="auto">
                  <a:xfrm>
                    <a:off x="4867" y="3702"/>
                    <a:ext cx="11" cy="9"/>
                  </a:xfrm>
                  <a:custGeom>
                    <a:avLst/>
                    <a:gdLst/>
                    <a:ahLst/>
                    <a:cxnLst>
                      <a:cxn ang="0">
                        <a:pos x="0" y="9"/>
                      </a:cxn>
                      <a:cxn ang="0">
                        <a:pos x="0" y="4"/>
                      </a:cxn>
                      <a:cxn ang="0">
                        <a:pos x="10" y="0"/>
                      </a:cxn>
                      <a:cxn ang="0">
                        <a:pos x="0" y="9"/>
                      </a:cxn>
                    </a:cxnLst>
                    <a:rect l="0" t="0" r="r" b="b"/>
                    <a:pathLst>
                      <a:path w="11" h="10">
                        <a:moveTo>
                          <a:pt x="0" y="9"/>
                        </a:moveTo>
                        <a:lnTo>
                          <a:pt x="0" y="4"/>
                        </a:lnTo>
                        <a:lnTo>
                          <a:pt x="10" y="0"/>
                        </a:lnTo>
                        <a:lnTo>
                          <a:pt x="0" y="9"/>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70" name="Freeform 546"/>
                  <p:cNvSpPr>
                    <a:spLocks/>
                  </p:cNvSpPr>
                  <p:nvPr/>
                </p:nvSpPr>
                <p:spPr bwMode="auto">
                  <a:xfrm>
                    <a:off x="4892" y="3694"/>
                    <a:ext cx="9" cy="7"/>
                  </a:xfrm>
                  <a:custGeom>
                    <a:avLst/>
                    <a:gdLst/>
                    <a:ahLst/>
                    <a:cxnLst>
                      <a:cxn ang="0">
                        <a:pos x="8" y="6"/>
                      </a:cxn>
                      <a:cxn ang="0">
                        <a:pos x="5" y="4"/>
                      </a:cxn>
                      <a:cxn ang="0">
                        <a:pos x="5" y="2"/>
                      </a:cxn>
                      <a:cxn ang="0">
                        <a:pos x="0" y="0"/>
                      </a:cxn>
                      <a:cxn ang="0">
                        <a:pos x="8" y="6"/>
                      </a:cxn>
                    </a:cxnLst>
                    <a:rect l="0" t="0" r="r" b="b"/>
                    <a:pathLst>
                      <a:path w="9" h="7">
                        <a:moveTo>
                          <a:pt x="8" y="6"/>
                        </a:moveTo>
                        <a:lnTo>
                          <a:pt x="5" y="4"/>
                        </a:lnTo>
                        <a:lnTo>
                          <a:pt x="5" y="2"/>
                        </a:lnTo>
                        <a:lnTo>
                          <a:pt x="0" y="0"/>
                        </a:lnTo>
                        <a:lnTo>
                          <a:pt x="8" y="6"/>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71" name="Freeform 547"/>
                  <p:cNvSpPr>
                    <a:spLocks/>
                  </p:cNvSpPr>
                  <p:nvPr/>
                </p:nvSpPr>
                <p:spPr bwMode="auto">
                  <a:xfrm>
                    <a:off x="4912" y="3713"/>
                    <a:ext cx="9" cy="3"/>
                  </a:xfrm>
                  <a:custGeom>
                    <a:avLst/>
                    <a:gdLst/>
                    <a:ahLst/>
                    <a:cxnLst>
                      <a:cxn ang="0">
                        <a:pos x="0" y="2"/>
                      </a:cxn>
                      <a:cxn ang="0">
                        <a:pos x="5" y="1"/>
                      </a:cxn>
                      <a:cxn ang="0">
                        <a:pos x="8" y="0"/>
                      </a:cxn>
                      <a:cxn ang="0">
                        <a:pos x="8" y="1"/>
                      </a:cxn>
                      <a:cxn ang="0">
                        <a:pos x="8" y="2"/>
                      </a:cxn>
                      <a:cxn ang="0">
                        <a:pos x="0" y="2"/>
                      </a:cxn>
                    </a:cxnLst>
                    <a:rect l="0" t="0" r="r" b="b"/>
                    <a:pathLst>
                      <a:path w="9" h="3">
                        <a:moveTo>
                          <a:pt x="0" y="2"/>
                        </a:moveTo>
                        <a:lnTo>
                          <a:pt x="5" y="1"/>
                        </a:lnTo>
                        <a:lnTo>
                          <a:pt x="8" y="0"/>
                        </a:lnTo>
                        <a:lnTo>
                          <a:pt x="8" y="1"/>
                        </a:lnTo>
                        <a:lnTo>
                          <a:pt x="8" y="2"/>
                        </a:lnTo>
                        <a:lnTo>
                          <a:pt x="0" y="2"/>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72" name="Freeform 548"/>
                  <p:cNvSpPr>
                    <a:spLocks/>
                  </p:cNvSpPr>
                  <p:nvPr/>
                </p:nvSpPr>
                <p:spPr bwMode="auto">
                  <a:xfrm>
                    <a:off x="4888" y="3700"/>
                    <a:ext cx="10" cy="10"/>
                  </a:xfrm>
                  <a:custGeom>
                    <a:avLst/>
                    <a:gdLst/>
                    <a:ahLst/>
                    <a:cxnLst>
                      <a:cxn ang="0">
                        <a:pos x="4" y="8"/>
                      </a:cxn>
                      <a:cxn ang="0">
                        <a:pos x="0" y="4"/>
                      </a:cxn>
                      <a:cxn ang="0">
                        <a:pos x="9" y="0"/>
                      </a:cxn>
                      <a:cxn ang="0">
                        <a:pos x="4" y="8"/>
                      </a:cxn>
                    </a:cxnLst>
                    <a:rect l="0" t="0" r="r" b="b"/>
                    <a:pathLst>
                      <a:path w="10" h="9">
                        <a:moveTo>
                          <a:pt x="4" y="8"/>
                        </a:moveTo>
                        <a:lnTo>
                          <a:pt x="0" y="4"/>
                        </a:lnTo>
                        <a:lnTo>
                          <a:pt x="9" y="0"/>
                        </a:lnTo>
                        <a:lnTo>
                          <a:pt x="4" y="8"/>
                        </a:lnTo>
                      </a:path>
                    </a:pathLst>
                  </a:custGeom>
                  <a:solidFill>
                    <a:srgbClr val="4020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grpSp>
              <p:nvGrpSpPr>
                <p:cNvPr id="33" name="Group 549"/>
                <p:cNvGrpSpPr>
                  <a:grpSpLocks/>
                </p:cNvGrpSpPr>
                <p:nvPr/>
              </p:nvGrpSpPr>
              <p:grpSpPr bwMode="auto">
                <a:xfrm>
                  <a:off x="4922" y="3595"/>
                  <a:ext cx="154" cy="177"/>
                  <a:chOff x="4922" y="3595"/>
                  <a:chExt cx="154" cy="177"/>
                </a:xfrm>
              </p:grpSpPr>
              <p:sp>
                <p:nvSpPr>
                  <p:cNvPr id="47" name="Freeform 550"/>
                  <p:cNvSpPr>
                    <a:spLocks/>
                  </p:cNvSpPr>
                  <p:nvPr/>
                </p:nvSpPr>
                <p:spPr bwMode="auto">
                  <a:xfrm>
                    <a:off x="4984" y="3595"/>
                    <a:ext cx="9" cy="8"/>
                  </a:xfrm>
                  <a:custGeom>
                    <a:avLst/>
                    <a:gdLst/>
                    <a:ahLst/>
                    <a:cxnLst>
                      <a:cxn ang="0">
                        <a:pos x="8" y="7"/>
                      </a:cxn>
                      <a:cxn ang="0">
                        <a:pos x="3" y="3"/>
                      </a:cxn>
                      <a:cxn ang="0">
                        <a:pos x="3" y="0"/>
                      </a:cxn>
                      <a:cxn ang="0">
                        <a:pos x="0" y="0"/>
                      </a:cxn>
                      <a:cxn ang="0">
                        <a:pos x="3" y="0"/>
                      </a:cxn>
                      <a:cxn ang="0">
                        <a:pos x="8" y="0"/>
                      </a:cxn>
                      <a:cxn ang="0">
                        <a:pos x="8" y="7"/>
                      </a:cxn>
                    </a:cxnLst>
                    <a:rect l="0" t="0" r="r" b="b"/>
                    <a:pathLst>
                      <a:path w="9" h="8">
                        <a:moveTo>
                          <a:pt x="8" y="7"/>
                        </a:moveTo>
                        <a:lnTo>
                          <a:pt x="3" y="3"/>
                        </a:lnTo>
                        <a:lnTo>
                          <a:pt x="3" y="0"/>
                        </a:lnTo>
                        <a:lnTo>
                          <a:pt x="0" y="0"/>
                        </a:lnTo>
                        <a:lnTo>
                          <a:pt x="3" y="0"/>
                        </a:lnTo>
                        <a:lnTo>
                          <a:pt x="8" y="0"/>
                        </a:lnTo>
                        <a:lnTo>
                          <a:pt x="8" y="7"/>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48" name="Freeform 551"/>
                  <p:cNvSpPr>
                    <a:spLocks/>
                  </p:cNvSpPr>
                  <p:nvPr/>
                </p:nvSpPr>
                <p:spPr bwMode="auto">
                  <a:xfrm>
                    <a:off x="4982" y="3600"/>
                    <a:ext cx="11" cy="8"/>
                  </a:xfrm>
                  <a:custGeom>
                    <a:avLst/>
                    <a:gdLst/>
                    <a:ahLst/>
                    <a:cxnLst>
                      <a:cxn ang="0">
                        <a:pos x="10" y="7"/>
                      </a:cxn>
                      <a:cxn ang="0">
                        <a:pos x="0" y="7"/>
                      </a:cxn>
                      <a:cxn ang="0">
                        <a:pos x="0" y="0"/>
                      </a:cxn>
                      <a:cxn ang="0">
                        <a:pos x="10" y="7"/>
                      </a:cxn>
                    </a:cxnLst>
                    <a:rect l="0" t="0" r="r" b="b"/>
                    <a:pathLst>
                      <a:path w="11" h="8">
                        <a:moveTo>
                          <a:pt x="10" y="7"/>
                        </a:moveTo>
                        <a:lnTo>
                          <a:pt x="0" y="7"/>
                        </a:lnTo>
                        <a:lnTo>
                          <a:pt x="0" y="0"/>
                        </a:lnTo>
                        <a:lnTo>
                          <a:pt x="10" y="7"/>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nvGrpSpPr>
                  <p:cNvPr id="49" name="Group 552"/>
                  <p:cNvGrpSpPr>
                    <a:grpSpLocks/>
                  </p:cNvGrpSpPr>
                  <p:nvPr/>
                </p:nvGrpSpPr>
                <p:grpSpPr bwMode="auto">
                  <a:xfrm>
                    <a:off x="4967" y="3621"/>
                    <a:ext cx="43" cy="103"/>
                    <a:chOff x="4967" y="3621"/>
                    <a:chExt cx="43" cy="103"/>
                  </a:xfrm>
                </p:grpSpPr>
                <p:sp>
                  <p:nvSpPr>
                    <p:cNvPr id="63" name="Freeform 553"/>
                    <p:cNvSpPr>
                      <a:spLocks/>
                    </p:cNvSpPr>
                    <p:nvPr/>
                  </p:nvSpPr>
                  <p:spPr bwMode="auto">
                    <a:xfrm>
                      <a:off x="4972" y="3625"/>
                      <a:ext cx="31" cy="91"/>
                    </a:xfrm>
                    <a:custGeom>
                      <a:avLst/>
                      <a:gdLst/>
                      <a:ahLst/>
                      <a:cxnLst>
                        <a:cxn ang="0">
                          <a:pos x="25" y="0"/>
                        </a:cxn>
                        <a:cxn ang="0">
                          <a:pos x="23" y="5"/>
                        </a:cxn>
                        <a:cxn ang="0">
                          <a:pos x="22" y="10"/>
                        </a:cxn>
                        <a:cxn ang="0">
                          <a:pos x="17" y="14"/>
                        </a:cxn>
                        <a:cxn ang="0">
                          <a:pos x="10" y="40"/>
                        </a:cxn>
                        <a:cxn ang="0">
                          <a:pos x="4" y="61"/>
                        </a:cxn>
                        <a:cxn ang="0">
                          <a:pos x="0" y="90"/>
                        </a:cxn>
                        <a:cxn ang="0">
                          <a:pos x="13" y="77"/>
                        </a:cxn>
                        <a:cxn ang="0">
                          <a:pos x="30" y="12"/>
                        </a:cxn>
                        <a:cxn ang="0">
                          <a:pos x="25" y="0"/>
                        </a:cxn>
                      </a:cxnLst>
                      <a:rect l="0" t="0" r="r" b="b"/>
                      <a:pathLst>
                        <a:path w="31" h="91">
                          <a:moveTo>
                            <a:pt x="25" y="0"/>
                          </a:moveTo>
                          <a:lnTo>
                            <a:pt x="23" y="5"/>
                          </a:lnTo>
                          <a:lnTo>
                            <a:pt x="22" y="10"/>
                          </a:lnTo>
                          <a:lnTo>
                            <a:pt x="17" y="14"/>
                          </a:lnTo>
                          <a:lnTo>
                            <a:pt x="10" y="40"/>
                          </a:lnTo>
                          <a:lnTo>
                            <a:pt x="4" y="61"/>
                          </a:lnTo>
                          <a:lnTo>
                            <a:pt x="0" y="90"/>
                          </a:lnTo>
                          <a:lnTo>
                            <a:pt x="13" y="77"/>
                          </a:lnTo>
                          <a:lnTo>
                            <a:pt x="30" y="12"/>
                          </a:lnTo>
                          <a:lnTo>
                            <a:pt x="25" y="0"/>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64" name="Freeform 554"/>
                    <p:cNvSpPr>
                      <a:spLocks/>
                    </p:cNvSpPr>
                    <p:nvPr/>
                  </p:nvSpPr>
                  <p:spPr bwMode="auto">
                    <a:xfrm>
                      <a:off x="4967" y="3621"/>
                      <a:ext cx="43" cy="103"/>
                    </a:xfrm>
                    <a:custGeom>
                      <a:avLst/>
                      <a:gdLst/>
                      <a:ahLst/>
                      <a:cxnLst>
                        <a:cxn ang="0">
                          <a:pos x="37" y="0"/>
                        </a:cxn>
                        <a:cxn ang="0">
                          <a:pos x="33" y="4"/>
                        </a:cxn>
                        <a:cxn ang="0">
                          <a:pos x="31" y="10"/>
                        </a:cxn>
                        <a:cxn ang="0">
                          <a:pos x="24" y="17"/>
                        </a:cxn>
                        <a:cxn ang="0">
                          <a:pos x="14" y="44"/>
                        </a:cxn>
                        <a:cxn ang="0">
                          <a:pos x="7" y="70"/>
                        </a:cxn>
                        <a:cxn ang="0">
                          <a:pos x="0" y="102"/>
                        </a:cxn>
                        <a:cxn ang="0">
                          <a:pos x="18" y="87"/>
                        </a:cxn>
                        <a:cxn ang="0">
                          <a:pos x="42" y="12"/>
                        </a:cxn>
                        <a:cxn ang="0">
                          <a:pos x="37" y="0"/>
                        </a:cxn>
                      </a:cxnLst>
                      <a:rect l="0" t="0" r="r" b="b"/>
                      <a:pathLst>
                        <a:path w="43" h="103">
                          <a:moveTo>
                            <a:pt x="37" y="0"/>
                          </a:moveTo>
                          <a:lnTo>
                            <a:pt x="33" y="4"/>
                          </a:lnTo>
                          <a:lnTo>
                            <a:pt x="31" y="10"/>
                          </a:lnTo>
                          <a:lnTo>
                            <a:pt x="24" y="17"/>
                          </a:lnTo>
                          <a:lnTo>
                            <a:pt x="14" y="44"/>
                          </a:lnTo>
                          <a:lnTo>
                            <a:pt x="7" y="70"/>
                          </a:lnTo>
                          <a:lnTo>
                            <a:pt x="0" y="102"/>
                          </a:lnTo>
                          <a:lnTo>
                            <a:pt x="18" y="87"/>
                          </a:lnTo>
                          <a:lnTo>
                            <a:pt x="42" y="12"/>
                          </a:lnTo>
                          <a:lnTo>
                            <a:pt x="37" y="0"/>
                          </a:lnTo>
                        </a:path>
                      </a:pathLst>
                    </a:custGeom>
                    <a:noFill/>
                    <a:ln w="12700" cap="rnd" cmpd="sng">
                      <a:solidFill>
                        <a:srgbClr val="000000"/>
                      </a:solidFill>
                      <a:prstDash val="solid"/>
                      <a:round/>
                      <a:headEnd type="none" w="med" len="med"/>
                      <a:tailEnd type="none" w="med" len="me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grpSp>
                <p:nvGrpSpPr>
                  <p:cNvPr id="50" name="Group 555"/>
                  <p:cNvGrpSpPr>
                    <a:grpSpLocks/>
                  </p:cNvGrpSpPr>
                  <p:nvPr/>
                </p:nvGrpSpPr>
                <p:grpSpPr bwMode="auto">
                  <a:xfrm>
                    <a:off x="4922" y="3602"/>
                    <a:ext cx="154" cy="170"/>
                    <a:chOff x="4922" y="3602"/>
                    <a:chExt cx="154" cy="170"/>
                  </a:xfrm>
                </p:grpSpPr>
                <p:sp>
                  <p:nvSpPr>
                    <p:cNvPr id="61" name="Freeform 556"/>
                    <p:cNvSpPr>
                      <a:spLocks/>
                    </p:cNvSpPr>
                    <p:nvPr/>
                  </p:nvSpPr>
                  <p:spPr bwMode="auto">
                    <a:xfrm>
                      <a:off x="4924" y="3606"/>
                      <a:ext cx="142" cy="159"/>
                    </a:xfrm>
                    <a:custGeom>
                      <a:avLst/>
                      <a:gdLst/>
                      <a:ahLst/>
                      <a:cxnLst>
                        <a:cxn ang="0">
                          <a:pos x="117" y="9"/>
                        </a:cxn>
                        <a:cxn ang="0">
                          <a:pos x="112" y="0"/>
                        </a:cxn>
                        <a:cxn ang="0">
                          <a:pos x="77" y="15"/>
                        </a:cxn>
                        <a:cxn ang="0">
                          <a:pos x="75" y="26"/>
                        </a:cxn>
                        <a:cxn ang="0">
                          <a:pos x="74" y="29"/>
                        </a:cxn>
                        <a:cxn ang="0">
                          <a:pos x="68" y="35"/>
                        </a:cxn>
                        <a:cxn ang="0">
                          <a:pos x="66" y="42"/>
                        </a:cxn>
                        <a:cxn ang="0">
                          <a:pos x="58" y="60"/>
                        </a:cxn>
                        <a:cxn ang="0">
                          <a:pos x="53" y="83"/>
                        </a:cxn>
                        <a:cxn ang="0">
                          <a:pos x="51" y="97"/>
                        </a:cxn>
                        <a:cxn ang="0">
                          <a:pos x="22" y="99"/>
                        </a:cxn>
                        <a:cxn ang="0">
                          <a:pos x="18" y="100"/>
                        </a:cxn>
                        <a:cxn ang="0">
                          <a:pos x="5" y="100"/>
                        </a:cxn>
                        <a:cxn ang="0">
                          <a:pos x="1" y="106"/>
                        </a:cxn>
                        <a:cxn ang="0">
                          <a:pos x="0" y="113"/>
                        </a:cxn>
                        <a:cxn ang="0">
                          <a:pos x="3" y="119"/>
                        </a:cxn>
                        <a:cxn ang="0">
                          <a:pos x="14" y="122"/>
                        </a:cxn>
                        <a:cxn ang="0">
                          <a:pos x="20" y="129"/>
                        </a:cxn>
                        <a:cxn ang="0">
                          <a:pos x="30" y="133"/>
                        </a:cxn>
                        <a:cxn ang="0">
                          <a:pos x="38" y="133"/>
                        </a:cxn>
                        <a:cxn ang="0">
                          <a:pos x="48" y="134"/>
                        </a:cxn>
                        <a:cxn ang="0">
                          <a:pos x="48" y="138"/>
                        </a:cxn>
                        <a:cxn ang="0">
                          <a:pos x="48" y="146"/>
                        </a:cxn>
                        <a:cxn ang="0">
                          <a:pos x="49" y="152"/>
                        </a:cxn>
                        <a:cxn ang="0">
                          <a:pos x="55" y="152"/>
                        </a:cxn>
                        <a:cxn ang="0">
                          <a:pos x="60" y="154"/>
                        </a:cxn>
                        <a:cxn ang="0">
                          <a:pos x="66" y="160"/>
                        </a:cxn>
                        <a:cxn ang="0">
                          <a:pos x="74" y="160"/>
                        </a:cxn>
                        <a:cxn ang="0">
                          <a:pos x="80" y="160"/>
                        </a:cxn>
                        <a:cxn ang="0">
                          <a:pos x="91" y="155"/>
                        </a:cxn>
                        <a:cxn ang="0">
                          <a:pos x="101" y="157"/>
                        </a:cxn>
                        <a:cxn ang="0">
                          <a:pos x="113" y="160"/>
                        </a:cxn>
                        <a:cxn ang="0">
                          <a:pos x="124" y="157"/>
                        </a:cxn>
                        <a:cxn ang="0">
                          <a:pos x="131" y="150"/>
                        </a:cxn>
                        <a:cxn ang="0">
                          <a:pos x="131" y="140"/>
                        </a:cxn>
                        <a:cxn ang="0">
                          <a:pos x="133" y="129"/>
                        </a:cxn>
                        <a:cxn ang="0">
                          <a:pos x="134" y="114"/>
                        </a:cxn>
                        <a:cxn ang="0">
                          <a:pos x="138" y="101"/>
                        </a:cxn>
                        <a:cxn ang="0">
                          <a:pos x="142" y="81"/>
                        </a:cxn>
                        <a:cxn ang="0">
                          <a:pos x="142" y="60"/>
                        </a:cxn>
                        <a:cxn ang="0">
                          <a:pos x="142" y="42"/>
                        </a:cxn>
                        <a:cxn ang="0">
                          <a:pos x="141" y="31"/>
                        </a:cxn>
                        <a:cxn ang="0">
                          <a:pos x="138" y="24"/>
                        </a:cxn>
                        <a:cxn ang="0">
                          <a:pos x="131" y="20"/>
                        </a:cxn>
                        <a:cxn ang="0">
                          <a:pos x="124" y="13"/>
                        </a:cxn>
                        <a:cxn ang="0">
                          <a:pos x="117" y="9"/>
                        </a:cxn>
                      </a:cxnLst>
                      <a:rect l="0" t="0" r="r" b="b"/>
                      <a:pathLst>
                        <a:path w="143" h="161">
                          <a:moveTo>
                            <a:pt x="117" y="9"/>
                          </a:moveTo>
                          <a:lnTo>
                            <a:pt x="112" y="0"/>
                          </a:lnTo>
                          <a:lnTo>
                            <a:pt x="77" y="15"/>
                          </a:lnTo>
                          <a:lnTo>
                            <a:pt x="75" y="26"/>
                          </a:lnTo>
                          <a:lnTo>
                            <a:pt x="74" y="29"/>
                          </a:lnTo>
                          <a:lnTo>
                            <a:pt x="68" y="35"/>
                          </a:lnTo>
                          <a:lnTo>
                            <a:pt x="66" y="42"/>
                          </a:lnTo>
                          <a:lnTo>
                            <a:pt x="58" y="60"/>
                          </a:lnTo>
                          <a:lnTo>
                            <a:pt x="53" y="83"/>
                          </a:lnTo>
                          <a:lnTo>
                            <a:pt x="51" y="97"/>
                          </a:lnTo>
                          <a:lnTo>
                            <a:pt x="22" y="99"/>
                          </a:lnTo>
                          <a:lnTo>
                            <a:pt x="18" y="100"/>
                          </a:lnTo>
                          <a:lnTo>
                            <a:pt x="5" y="100"/>
                          </a:lnTo>
                          <a:lnTo>
                            <a:pt x="1" y="106"/>
                          </a:lnTo>
                          <a:lnTo>
                            <a:pt x="0" y="113"/>
                          </a:lnTo>
                          <a:lnTo>
                            <a:pt x="3" y="119"/>
                          </a:lnTo>
                          <a:lnTo>
                            <a:pt x="14" y="122"/>
                          </a:lnTo>
                          <a:lnTo>
                            <a:pt x="20" y="129"/>
                          </a:lnTo>
                          <a:lnTo>
                            <a:pt x="30" y="133"/>
                          </a:lnTo>
                          <a:lnTo>
                            <a:pt x="38" y="133"/>
                          </a:lnTo>
                          <a:lnTo>
                            <a:pt x="48" y="134"/>
                          </a:lnTo>
                          <a:lnTo>
                            <a:pt x="48" y="138"/>
                          </a:lnTo>
                          <a:lnTo>
                            <a:pt x="48" y="146"/>
                          </a:lnTo>
                          <a:lnTo>
                            <a:pt x="49" y="152"/>
                          </a:lnTo>
                          <a:lnTo>
                            <a:pt x="55" y="152"/>
                          </a:lnTo>
                          <a:lnTo>
                            <a:pt x="60" y="154"/>
                          </a:lnTo>
                          <a:lnTo>
                            <a:pt x="66" y="160"/>
                          </a:lnTo>
                          <a:lnTo>
                            <a:pt x="74" y="160"/>
                          </a:lnTo>
                          <a:lnTo>
                            <a:pt x="80" y="160"/>
                          </a:lnTo>
                          <a:lnTo>
                            <a:pt x="91" y="155"/>
                          </a:lnTo>
                          <a:lnTo>
                            <a:pt x="101" y="157"/>
                          </a:lnTo>
                          <a:lnTo>
                            <a:pt x="113" y="160"/>
                          </a:lnTo>
                          <a:lnTo>
                            <a:pt x="124" y="157"/>
                          </a:lnTo>
                          <a:lnTo>
                            <a:pt x="131" y="150"/>
                          </a:lnTo>
                          <a:lnTo>
                            <a:pt x="131" y="140"/>
                          </a:lnTo>
                          <a:lnTo>
                            <a:pt x="133" y="129"/>
                          </a:lnTo>
                          <a:lnTo>
                            <a:pt x="134" y="114"/>
                          </a:lnTo>
                          <a:lnTo>
                            <a:pt x="138" y="101"/>
                          </a:lnTo>
                          <a:lnTo>
                            <a:pt x="142" y="81"/>
                          </a:lnTo>
                          <a:lnTo>
                            <a:pt x="142" y="60"/>
                          </a:lnTo>
                          <a:lnTo>
                            <a:pt x="142" y="42"/>
                          </a:lnTo>
                          <a:lnTo>
                            <a:pt x="141" y="31"/>
                          </a:lnTo>
                          <a:lnTo>
                            <a:pt x="138" y="24"/>
                          </a:lnTo>
                          <a:lnTo>
                            <a:pt x="131" y="20"/>
                          </a:lnTo>
                          <a:lnTo>
                            <a:pt x="124" y="13"/>
                          </a:lnTo>
                          <a:lnTo>
                            <a:pt x="117" y="9"/>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62" name="Freeform 557"/>
                    <p:cNvSpPr>
                      <a:spLocks/>
                    </p:cNvSpPr>
                    <p:nvPr/>
                  </p:nvSpPr>
                  <p:spPr bwMode="auto">
                    <a:xfrm>
                      <a:off x="4922" y="3602"/>
                      <a:ext cx="154" cy="170"/>
                    </a:xfrm>
                    <a:custGeom>
                      <a:avLst/>
                      <a:gdLst/>
                      <a:ahLst/>
                      <a:cxnLst>
                        <a:cxn ang="0">
                          <a:pos x="124" y="10"/>
                        </a:cxn>
                        <a:cxn ang="0">
                          <a:pos x="120" y="0"/>
                        </a:cxn>
                        <a:cxn ang="0">
                          <a:pos x="82" y="16"/>
                        </a:cxn>
                        <a:cxn ang="0">
                          <a:pos x="81" y="29"/>
                        </a:cxn>
                        <a:cxn ang="0">
                          <a:pos x="78" y="33"/>
                        </a:cxn>
                        <a:cxn ang="0">
                          <a:pos x="74" y="38"/>
                        </a:cxn>
                        <a:cxn ang="0">
                          <a:pos x="71" y="45"/>
                        </a:cxn>
                        <a:cxn ang="0">
                          <a:pos x="63" y="65"/>
                        </a:cxn>
                        <a:cxn ang="0">
                          <a:pos x="56" y="88"/>
                        </a:cxn>
                        <a:cxn ang="0">
                          <a:pos x="53" y="105"/>
                        </a:cxn>
                        <a:cxn ang="0">
                          <a:pos x="23" y="105"/>
                        </a:cxn>
                        <a:cxn ang="0">
                          <a:pos x="19" y="106"/>
                        </a:cxn>
                        <a:cxn ang="0">
                          <a:pos x="5" y="106"/>
                        </a:cxn>
                        <a:cxn ang="0">
                          <a:pos x="0" y="114"/>
                        </a:cxn>
                        <a:cxn ang="0">
                          <a:pos x="0" y="121"/>
                        </a:cxn>
                        <a:cxn ang="0">
                          <a:pos x="1" y="128"/>
                        </a:cxn>
                        <a:cxn ang="0">
                          <a:pos x="15" y="131"/>
                        </a:cxn>
                        <a:cxn ang="0">
                          <a:pos x="20" y="137"/>
                        </a:cxn>
                        <a:cxn ang="0">
                          <a:pos x="31" y="141"/>
                        </a:cxn>
                        <a:cxn ang="0">
                          <a:pos x="41" y="141"/>
                        </a:cxn>
                        <a:cxn ang="0">
                          <a:pos x="52" y="143"/>
                        </a:cxn>
                        <a:cxn ang="0">
                          <a:pos x="52" y="147"/>
                        </a:cxn>
                        <a:cxn ang="0">
                          <a:pos x="52" y="156"/>
                        </a:cxn>
                        <a:cxn ang="0">
                          <a:pos x="53" y="162"/>
                        </a:cxn>
                        <a:cxn ang="0">
                          <a:pos x="57" y="162"/>
                        </a:cxn>
                        <a:cxn ang="0">
                          <a:pos x="64" y="165"/>
                        </a:cxn>
                        <a:cxn ang="0">
                          <a:pos x="71" y="170"/>
                        </a:cxn>
                        <a:cxn ang="0">
                          <a:pos x="79" y="170"/>
                        </a:cxn>
                        <a:cxn ang="0">
                          <a:pos x="86" y="170"/>
                        </a:cxn>
                        <a:cxn ang="0">
                          <a:pos x="97" y="166"/>
                        </a:cxn>
                        <a:cxn ang="0">
                          <a:pos x="109" y="167"/>
                        </a:cxn>
                        <a:cxn ang="0">
                          <a:pos x="122" y="170"/>
                        </a:cxn>
                        <a:cxn ang="0">
                          <a:pos x="133" y="169"/>
                        </a:cxn>
                        <a:cxn ang="0">
                          <a:pos x="141" y="159"/>
                        </a:cxn>
                        <a:cxn ang="0">
                          <a:pos x="139" y="150"/>
                        </a:cxn>
                        <a:cxn ang="0">
                          <a:pos x="142" y="137"/>
                        </a:cxn>
                        <a:cxn ang="0">
                          <a:pos x="143" y="121"/>
                        </a:cxn>
                        <a:cxn ang="0">
                          <a:pos x="149" y="107"/>
                        </a:cxn>
                        <a:cxn ang="0">
                          <a:pos x="153" y="87"/>
                        </a:cxn>
                        <a:cxn ang="0">
                          <a:pos x="152" y="65"/>
                        </a:cxn>
                        <a:cxn ang="0">
                          <a:pos x="152" y="46"/>
                        </a:cxn>
                        <a:cxn ang="0">
                          <a:pos x="150" y="33"/>
                        </a:cxn>
                        <a:cxn ang="0">
                          <a:pos x="149" y="27"/>
                        </a:cxn>
                        <a:cxn ang="0">
                          <a:pos x="141" y="23"/>
                        </a:cxn>
                        <a:cxn ang="0">
                          <a:pos x="133" y="14"/>
                        </a:cxn>
                        <a:cxn ang="0">
                          <a:pos x="124" y="10"/>
                        </a:cxn>
                      </a:cxnLst>
                      <a:rect l="0" t="0" r="r" b="b"/>
                      <a:pathLst>
                        <a:path w="154" h="171">
                          <a:moveTo>
                            <a:pt x="124" y="10"/>
                          </a:moveTo>
                          <a:lnTo>
                            <a:pt x="120" y="0"/>
                          </a:lnTo>
                          <a:lnTo>
                            <a:pt x="82" y="16"/>
                          </a:lnTo>
                          <a:lnTo>
                            <a:pt x="81" y="29"/>
                          </a:lnTo>
                          <a:lnTo>
                            <a:pt x="78" y="33"/>
                          </a:lnTo>
                          <a:lnTo>
                            <a:pt x="74" y="38"/>
                          </a:lnTo>
                          <a:lnTo>
                            <a:pt x="71" y="45"/>
                          </a:lnTo>
                          <a:lnTo>
                            <a:pt x="63" y="65"/>
                          </a:lnTo>
                          <a:lnTo>
                            <a:pt x="56" y="88"/>
                          </a:lnTo>
                          <a:lnTo>
                            <a:pt x="53" y="105"/>
                          </a:lnTo>
                          <a:lnTo>
                            <a:pt x="23" y="105"/>
                          </a:lnTo>
                          <a:lnTo>
                            <a:pt x="19" y="106"/>
                          </a:lnTo>
                          <a:lnTo>
                            <a:pt x="5" y="106"/>
                          </a:lnTo>
                          <a:lnTo>
                            <a:pt x="0" y="114"/>
                          </a:lnTo>
                          <a:lnTo>
                            <a:pt x="0" y="121"/>
                          </a:lnTo>
                          <a:lnTo>
                            <a:pt x="1" y="128"/>
                          </a:lnTo>
                          <a:lnTo>
                            <a:pt x="15" y="131"/>
                          </a:lnTo>
                          <a:lnTo>
                            <a:pt x="20" y="137"/>
                          </a:lnTo>
                          <a:lnTo>
                            <a:pt x="31" y="141"/>
                          </a:lnTo>
                          <a:lnTo>
                            <a:pt x="41" y="141"/>
                          </a:lnTo>
                          <a:lnTo>
                            <a:pt x="52" y="143"/>
                          </a:lnTo>
                          <a:lnTo>
                            <a:pt x="52" y="147"/>
                          </a:lnTo>
                          <a:lnTo>
                            <a:pt x="52" y="156"/>
                          </a:lnTo>
                          <a:lnTo>
                            <a:pt x="53" y="162"/>
                          </a:lnTo>
                          <a:lnTo>
                            <a:pt x="57" y="162"/>
                          </a:lnTo>
                          <a:lnTo>
                            <a:pt x="64" y="165"/>
                          </a:lnTo>
                          <a:lnTo>
                            <a:pt x="71" y="170"/>
                          </a:lnTo>
                          <a:lnTo>
                            <a:pt x="79" y="170"/>
                          </a:lnTo>
                          <a:lnTo>
                            <a:pt x="86" y="170"/>
                          </a:lnTo>
                          <a:lnTo>
                            <a:pt x="97" y="166"/>
                          </a:lnTo>
                          <a:lnTo>
                            <a:pt x="109" y="167"/>
                          </a:lnTo>
                          <a:lnTo>
                            <a:pt x="122" y="170"/>
                          </a:lnTo>
                          <a:lnTo>
                            <a:pt x="133" y="169"/>
                          </a:lnTo>
                          <a:lnTo>
                            <a:pt x="141" y="159"/>
                          </a:lnTo>
                          <a:lnTo>
                            <a:pt x="139" y="150"/>
                          </a:lnTo>
                          <a:lnTo>
                            <a:pt x="142" y="137"/>
                          </a:lnTo>
                          <a:lnTo>
                            <a:pt x="143" y="121"/>
                          </a:lnTo>
                          <a:lnTo>
                            <a:pt x="149" y="107"/>
                          </a:lnTo>
                          <a:lnTo>
                            <a:pt x="153" y="87"/>
                          </a:lnTo>
                          <a:lnTo>
                            <a:pt x="152" y="65"/>
                          </a:lnTo>
                          <a:lnTo>
                            <a:pt x="152" y="46"/>
                          </a:lnTo>
                          <a:lnTo>
                            <a:pt x="150" y="33"/>
                          </a:lnTo>
                          <a:lnTo>
                            <a:pt x="149" y="27"/>
                          </a:lnTo>
                          <a:lnTo>
                            <a:pt x="141" y="23"/>
                          </a:lnTo>
                          <a:lnTo>
                            <a:pt x="133" y="14"/>
                          </a:lnTo>
                          <a:lnTo>
                            <a:pt x="124" y="10"/>
                          </a:lnTo>
                        </a:path>
                      </a:pathLst>
                    </a:custGeom>
                    <a:noFill/>
                    <a:ln w="12700" cap="rnd" cmpd="sng">
                      <a:solidFill>
                        <a:srgbClr val="000000"/>
                      </a:solidFill>
                      <a:prstDash val="solid"/>
                      <a:round/>
                      <a:headEnd type="none" w="med" len="med"/>
                      <a:tailEnd type="none" w="med" len="me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sp>
                <p:nvSpPr>
                  <p:cNvPr id="51" name="Freeform 558"/>
                  <p:cNvSpPr>
                    <a:spLocks/>
                  </p:cNvSpPr>
                  <p:nvPr/>
                </p:nvSpPr>
                <p:spPr bwMode="auto">
                  <a:xfrm>
                    <a:off x="4979" y="3615"/>
                    <a:ext cx="84" cy="151"/>
                  </a:xfrm>
                  <a:custGeom>
                    <a:avLst/>
                    <a:gdLst/>
                    <a:ahLst/>
                    <a:cxnLst>
                      <a:cxn ang="0">
                        <a:pos x="12" y="124"/>
                      </a:cxn>
                      <a:cxn ang="0">
                        <a:pos x="31" y="122"/>
                      </a:cxn>
                      <a:cxn ang="0">
                        <a:pos x="48" y="117"/>
                      </a:cxn>
                      <a:cxn ang="0">
                        <a:pos x="55" y="104"/>
                      </a:cxn>
                      <a:cxn ang="0">
                        <a:pos x="53" y="95"/>
                      </a:cxn>
                      <a:cxn ang="0">
                        <a:pos x="65" y="74"/>
                      </a:cxn>
                      <a:cxn ang="0">
                        <a:pos x="53" y="83"/>
                      </a:cxn>
                      <a:cxn ang="0">
                        <a:pos x="60" y="68"/>
                      </a:cxn>
                      <a:cxn ang="0">
                        <a:pos x="70" y="45"/>
                      </a:cxn>
                      <a:cxn ang="0">
                        <a:pos x="55" y="63"/>
                      </a:cxn>
                      <a:cxn ang="0">
                        <a:pos x="53" y="35"/>
                      </a:cxn>
                      <a:cxn ang="0">
                        <a:pos x="44" y="24"/>
                      </a:cxn>
                      <a:cxn ang="0">
                        <a:pos x="34" y="21"/>
                      </a:cxn>
                      <a:cxn ang="0">
                        <a:pos x="55" y="12"/>
                      </a:cxn>
                      <a:cxn ang="0">
                        <a:pos x="65" y="21"/>
                      </a:cxn>
                      <a:cxn ang="0">
                        <a:pos x="59" y="12"/>
                      </a:cxn>
                      <a:cxn ang="0">
                        <a:pos x="47" y="8"/>
                      </a:cxn>
                      <a:cxn ang="0">
                        <a:pos x="55" y="5"/>
                      </a:cxn>
                      <a:cxn ang="0">
                        <a:pos x="62" y="0"/>
                      </a:cxn>
                      <a:cxn ang="0">
                        <a:pos x="72" y="9"/>
                      </a:cxn>
                      <a:cxn ang="0">
                        <a:pos x="82" y="17"/>
                      </a:cxn>
                      <a:cxn ang="0">
                        <a:pos x="84" y="31"/>
                      </a:cxn>
                      <a:cxn ang="0">
                        <a:pos x="84" y="56"/>
                      </a:cxn>
                      <a:cxn ang="0">
                        <a:pos x="80" y="87"/>
                      </a:cxn>
                      <a:cxn ang="0">
                        <a:pos x="76" y="118"/>
                      </a:cxn>
                      <a:cxn ang="0">
                        <a:pos x="73" y="137"/>
                      </a:cxn>
                      <a:cxn ang="0">
                        <a:pos x="70" y="146"/>
                      </a:cxn>
                      <a:cxn ang="0">
                        <a:pos x="58" y="150"/>
                      </a:cxn>
                      <a:cxn ang="0">
                        <a:pos x="50" y="149"/>
                      </a:cxn>
                      <a:cxn ang="0">
                        <a:pos x="44" y="140"/>
                      </a:cxn>
                      <a:cxn ang="0">
                        <a:pos x="42" y="137"/>
                      </a:cxn>
                      <a:cxn ang="0">
                        <a:pos x="35" y="145"/>
                      </a:cxn>
                      <a:cxn ang="0">
                        <a:pos x="23" y="149"/>
                      </a:cxn>
                      <a:cxn ang="0">
                        <a:pos x="14" y="146"/>
                      </a:cxn>
                      <a:cxn ang="0">
                        <a:pos x="22" y="141"/>
                      </a:cxn>
                      <a:cxn ang="0">
                        <a:pos x="30" y="129"/>
                      </a:cxn>
                      <a:cxn ang="0">
                        <a:pos x="14" y="138"/>
                      </a:cxn>
                      <a:cxn ang="0">
                        <a:pos x="4" y="144"/>
                      </a:cxn>
                      <a:cxn ang="0">
                        <a:pos x="0" y="137"/>
                      </a:cxn>
                    </a:cxnLst>
                    <a:rect l="0" t="0" r="r" b="b"/>
                    <a:pathLst>
                      <a:path w="85" h="151">
                        <a:moveTo>
                          <a:pt x="0" y="126"/>
                        </a:moveTo>
                        <a:lnTo>
                          <a:pt x="12" y="124"/>
                        </a:lnTo>
                        <a:lnTo>
                          <a:pt x="22" y="124"/>
                        </a:lnTo>
                        <a:lnTo>
                          <a:pt x="31" y="122"/>
                        </a:lnTo>
                        <a:lnTo>
                          <a:pt x="42" y="121"/>
                        </a:lnTo>
                        <a:lnTo>
                          <a:pt x="48" y="117"/>
                        </a:lnTo>
                        <a:lnTo>
                          <a:pt x="62" y="97"/>
                        </a:lnTo>
                        <a:lnTo>
                          <a:pt x="55" y="104"/>
                        </a:lnTo>
                        <a:lnTo>
                          <a:pt x="49" y="108"/>
                        </a:lnTo>
                        <a:lnTo>
                          <a:pt x="53" y="95"/>
                        </a:lnTo>
                        <a:lnTo>
                          <a:pt x="58" y="90"/>
                        </a:lnTo>
                        <a:lnTo>
                          <a:pt x="65" y="74"/>
                        </a:lnTo>
                        <a:lnTo>
                          <a:pt x="58" y="82"/>
                        </a:lnTo>
                        <a:lnTo>
                          <a:pt x="53" y="83"/>
                        </a:lnTo>
                        <a:lnTo>
                          <a:pt x="55" y="74"/>
                        </a:lnTo>
                        <a:lnTo>
                          <a:pt x="60" y="68"/>
                        </a:lnTo>
                        <a:lnTo>
                          <a:pt x="65" y="60"/>
                        </a:lnTo>
                        <a:lnTo>
                          <a:pt x="70" y="45"/>
                        </a:lnTo>
                        <a:lnTo>
                          <a:pt x="60" y="59"/>
                        </a:lnTo>
                        <a:lnTo>
                          <a:pt x="55" y="63"/>
                        </a:lnTo>
                        <a:lnTo>
                          <a:pt x="54" y="42"/>
                        </a:lnTo>
                        <a:lnTo>
                          <a:pt x="53" y="35"/>
                        </a:lnTo>
                        <a:lnTo>
                          <a:pt x="48" y="31"/>
                        </a:lnTo>
                        <a:lnTo>
                          <a:pt x="44" y="24"/>
                        </a:lnTo>
                        <a:lnTo>
                          <a:pt x="38" y="22"/>
                        </a:lnTo>
                        <a:lnTo>
                          <a:pt x="34" y="21"/>
                        </a:lnTo>
                        <a:lnTo>
                          <a:pt x="44" y="9"/>
                        </a:lnTo>
                        <a:lnTo>
                          <a:pt x="55" y="12"/>
                        </a:lnTo>
                        <a:lnTo>
                          <a:pt x="62" y="15"/>
                        </a:lnTo>
                        <a:lnTo>
                          <a:pt x="65" y="21"/>
                        </a:lnTo>
                        <a:lnTo>
                          <a:pt x="62" y="14"/>
                        </a:lnTo>
                        <a:lnTo>
                          <a:pt x="59" y="12"/>
                        </a:lnTo>
                        <a:lnTo>
                          <a:pt x="52" y="9"/>
                        </a:lnTo>
                        <a:lnTo>
                          <a:pt x="47" y="8"/>
                        </a:lnTo>
                        <a:lnTo>
                          <a:pt x="49" y="6"/>
                        </a:lnTo>
                        <a:lnTo>
                          <a:pt x="55" y="5"/>
                        </a:lnTo>
                        <a:lnTo>
                          <a:pt x="60" y="3"/>
                        </a:lnTo>
                        <a:lnTo>
                          <a:pt x="62" y="0"/>
                        </a:lnTo>
                        <a:lnTo>
                          <a:pt x="70" y="5"/>
                        </a:lnTo>
                        <a:lnTo>
                          <a:pt x="72" y="9"/>
                        </a:lnTo>
                        <a:lnTo>
                          <a:pt x="76" y="14"/>
                        </a:lnTo>
                        <a:lnTo>
                          <a:pt x="82" y="17"/>
                        </a:lnTo>
                        <a:lnTo>
                          <a:pt x="82" y="22"/>
                        </a:lnTo>
                        <a:lnTo>
                          <a:pt x="84" y="31"/>
                        </a:lnTo>
                        <a:lnTo>
                          <a:pt x="84" y="44"/>
                        </a:lnTo>
                        <a:lnTo>
                          <a:pt x="84" y="56"/>
                        </a:lnTo>
                        <a:lnTo>
                          <a:pt x="83" y="72"/>
                        </a:lnTo>
                        <a:lnTo>
                          <a:pt x="80" y="87"/>
                        </a:lnTo>
                        <a:lnTo>
                          <a:pt x="78" y="104"/>
                        </a:lnTo>
                        <a:lnTo>
                          <a:pt x="76" y="118"/>
                        </a:lnTo>
                        <a:lnTo>
                          <a:pt x="73" y="128"/>
                        </a:lnTo>
                        <a:lnTo>
                          <a:pt x="73" y="137"/>
                        </a:lnTo>
                        <a:lnTo>
                          <a:pt x="73" y="142"/>
                        </a:lnTo>
                        <a:lnTo>
                          <a:pt x="70" y="146"/>
                        </a:lnTo>
                        <a:lnTo>
                          <a:pt x="65" y="150"/>
                        </a:lnTo>
                        <a:lnTo>
                          <a:pt x="58" y="150"/>
                        </a:lnTo>
                        <a:lnTo>
                          <a:pt x="55" y="149"/>
                        </a:lnTo>
                        <a:lnTo>
                          <a:pt x="50" y="149"/>
                        </a:lnTo>
                        <a:lnTo>
                          <a:pt x="42" y="145"/>
                        </a:lnTo>
                        <a:lnTo>
                          <a:pt x="44" y="140"/>
                        </a:lnTo>
                        <a:lnTo>
                          <a:pt x="49" y="132"/>
                        </a:lnTo>
                        <a:lnTo>
                          <a:pt x="42" y="137"/>
                        </a:lnTo>
                        <a:lnTo>
                          <a:pt x="38" y="144"/>
                        </a:lnTo>
                        <a:lnTo>
                          <a:pt x="35" y="145"/>
                        </a:lnTo>
                        <a:lnTo>
                          <a:pt x="30" y="149"/>
                        </a:lnTo>
                        <a:lnTo>
                          <a:pt x="23" y="149"/>
                        </a:lnTo>
                        <a:lnTo>
                          <a:pt x="18" y="149"/>
                        </a:lnTo>
                        <a:lnTo>
                          <a:pt x="14" y="146"/>
                        </a:lnTo>
                        <a:lnTo>
                          <a:pt x="13" y="145"/>
                        </a:lnTo>
                        <a:lnTo>
                          <a:pt x="22" y="141"/>
                        </a:lnTo>
                        <a:lnTo>
                          <a:pt x="28" y="133"/>
                        </a:lnTo>
                        <a:lnTo>
                          <a:pt x="30" y="129"/>
                        </a:lnTo>
                        <a:lnTo>
                          <a:pt x="24" y="131"/>
                        </a:lnTo>
                        <a:lnTo>
                          <a:pt x="14" y="138"/>
                        </a:lnTo>
                        <a:lnTo>
                          <a:pt x="12" y="142"/>
                        </a:lnTo>
                        <a:lnTo>
                          <a:pt x="4" y="144"/>
                        </a:lnTo>
                        <a:lnTo>
                          <a:pt x="0" y="141"/>
                        </a:lnTo>
                        <a:lnTo>
                          <a:pt x="0" y="137"/>
                        </a:lnTo>
                        <a:lnTo>
                          <a:pt x="0" y="126"/>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52" name="Freeform 559"/>
                  <p:cNvSpPr>
                    <a:spLocks/>
                  </p:cNvSpPr>
                  <p:nvPr/>
                </p:nvSpPr>
                <p:spPr bwMode="auto">
                  <a:xfrm>
                    <a:off x="5041" y="3694"/>
                    <a:ext cx="16" cy="64"/>
                  </a:xfrm>
                  <a:custGeom>
                    <a:avLst/>
                    <a:gdLst/>
                    <a:ahLst/>
                    <a:cxnLst>
                      <a:cxn ang="0">
                        <a:pos x="0" y="63"/>
                      </a:cxn>
                      <a:cxn ang="0">
                        <a:pos x="2" y="62"/>
                      </a:cxn>
                      <a:cxn ang="0">
                        <a:pos x="5" y="56"/>
                      </a:cxn>
                      <a:cxn ang="0">
                        <a:pos x="8" y="47"/>
                      </a:cxn>
                      <a:cxn ang="0">
                        <a:pos x="10" y="39"/>
                      </a:cxn>
                      <a:cxn ang="0">
                        <a:pos x="11" y="30"/>
                      </a:cxn>
                      <a:cxn ang="0">
                        <a:pos x="12" y="22"/>
                      </a:cxn>
                      <a:cxn ang="0">
                        <a:pos x="14" y="9"/>
                      </a:cxn>
                      <a:cxn ang="0">
                        <a:pos x="15" y="0"/>
                      </a:cxn>
                      <a:cxn ang="0">
                        <a:pos x="12" y="19"/>
                      </a:cxn>
                      <a:cxn ang="0">
                        <a:pos x="10" y="33"/>
                      </a:cxn>
                      <a:cxn ang="0">
                        <a:pos x="6" y="43"/>
                      </a:cxn>
                      <a:cxn ang="0">
                        <a:pos x="2" y="54"/>
                      </a:cxn>
                      <a:cxn ang="0">
                        <a:pos x="0" y="63"/>
                      </a:cxn>
                    </a:cxnLst>
                    <a:rect l="0" t="0" r="r" b="b"/>
                    <a:pathLst>
                      <a:path w="16" h="64">
                        <a:moveTo>
                          <a:pt x="0" y="63"/>
                        </a:moveTo>
                        <a:lnTo>
                          <a:pt x="2" y="62"/>
                        </a:lnTo>
                        <a:lnTo>
                          <a:pt x="5" y="56"/>
                        </a:lnTo>
                        <a:lnTo>
                          <a:pt x="8" y="47"/>
                        </a:lnTo>
                        <a:lnTo>
                          <a:pt x="10" y="39"/>
                        </a:lnTo>
                        <a:lnTo>
                          <a:pt x="11" y="30"/>
                        </a:lnTo>
                        <a:lnTo>
                          <a:pt x="12" y="22"/>
                        </a:lnTo>
                        <a:lnTo>
                          <a:pt x="14" y="9"/>
                        </a:lnTo>
                        <a:lnTo>
                          <a:pt x="15" y="0"/>
                        </a:lnTo>
                        <a:lnTo>
                          <a:pt x="12" y="19"/>
                        </a:lnTo>
                        <a:lnTo>
                          <a:pt x="10" y="33"/>
                        </a:lnTo>
                        <a:lnTo>
                          <a:pt x="6" y="43"/>
                        </a:lnTo>
                        <a:lnTo>
                          <a:pt x="2" y="54"/>
                        </a:lnTo>
                        <a:lnTo>
                          <a:pt x="0" y="63"/>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53" name="Freeform 560"/>
                  <p:cNvSpPr>
                    <a:spLocks/>
                  </p:cNvSpPr>
                  <p:nvPr/>
                </p:nvSpPr>
                <p:spPr bwMode="auto">
                  <a:xfrm>
                    <a:off x="4927" y="3636"/>
                    <a:ext cx="102" cy="99"/>
                  </a:xfrm>
                  <a:custGeom>
                    <a:avLst/>
                    <a:gdLst/>
                    <a:ahLst/>
                    <a:cxnLst>
                      <a:cxn ang="0">
                        <a:pos x="70" y="4"/>
                      </a:cxn>
                      <a:cxn ang="0">
                        <a:pos x="61" y="19"/>
                      </a:cxn>
                      <a:cxn ang="0">
                        <a:pos x="64" y="32"/>
                      </a:cxn>
                      <a:cxn ang="0">
                        <a:pos x="62" y="48"/>
                      </a:cxn>
                      <a:cxn ang="0">
                        <a:pos x="62" y="53"/>
                      </a:cxn>
                      <a:cxn ang="0">
                        <a:pos x="64" y="59"/>
                      </a:cxn>
                      <a:cxn ang="0">
                        <a:pos x="60" y="62"/>
                      </a:cxn>
                      <a:cxn ang="0">
                        <a:pos x="55" y="68"/>
                      </a:cxn>
                      <a:cxn ang="0">
                        <a:pos x="49" y="68"/>
                      </a:cxn>
                      <a:cxn ang="0">
                        <a:pos x="25" y="68"/>
                      </a:cxn>
                      <a:cxn ang="0">
                        <a:pos x="14" y="72"/>
                      </a:cxn>
                      <a:cxn ang="0">
                        <a:pos x="0" y="75"/>
                      </a:cxn>
                      <a:cxn ang="0">
                        <a:pos x="0" y="86"/>
                      </a:cxn>
                      <a:cxn ang="0">
                        <a:pos x="9" y="84"/>
                      </a:cxn>
                      <a:cxn ang="0">
                        <a:pos x="11" y="79"/>
                      </a:cxn>
                      <a:cxn ang="0">
                        <a:pos x="11" y="89"/>
                      </a:cxn>
                      <a:cxn ang="0">
                        <a:pos x="17" y="96"/>
                      </a:cxn>
                      <a:cxn ang="0">
                        <a:pos x="34" y="99"/>
                      </a:cxn>
                      <a:cxn ang="0">
                        <a:pos x="31" y="94"/>
                      </a:cxn>
                      <a:cxn ang="0">
                        <a:pos x="24" y="84"/>
                      </a:cxn>
                      <a:cxn ang="0">
                        <a:pos x="31" y="80"/>
                      </a:cxn>
                      <a:cxn ang="0">
                        <a:pos x="34" y="90"/>
                      </a:cxn>
                      <a:cxn ang="0">
                        <a:pos x="46" y="99"/>
                      </a:cxn>
                      <a:cxn ang="0">
                        <a:pos x="61" y="99"/>
                      </a:cxn>
                      <a:cxn ang="0">
                        <a:pos x="44" y="88"/>
                      </a:cxn>
                      <a:cxn ang="0">
                        <a:pos x="37" y="80"/>
                      </a:cxn>
                      <a:cxn ang="0">
                        <a:pos x="41" y="75"/>
                      </a:cxn>
                      <a:cxn ang="0">
                        <a:pos x="46" y="83"/>
                      </a:cxn>
                      <a:cxn ang="0">
                        <a:pos x="57" y="93"/>
                      </a:cxn>
                      <a:cxn ang="0">
                        <a:pos x="67" y="96"/>
                      </a:cxn>
                      <a:cxn ang="0">
                        <a:pos x="79" y="98"/>
                      </a:cxn>
                      <a:cxn ang="0">
                        <a:pos x="71" y="93"/>
                      </a:cxn>
                      <a:cxn ang="0">
                        <a:pos x="62" y="84"/>
                      </a:cxn>
                      <a:cxn ang="0">
                        <a:pos x="65" y="80"/>
                      </a:cxn>
                      <a:cxn ang="0">
                        <a:pos x="69" y="88"/>
                      </a:cxn>
                      <a:cxn ang="0">
                        <a:pos x="79" y="94"/>
                      </a:cxn>
                      <a:cxn ang="0">
                        <a:pos x="90" y="94"/>
                      </a:cxn>
                      <a:cxn ang="0">
                        <a:pos x="96" y="85"/>
                      </a:cxn>
                      <a:cxn ang="0">
                        <a:pos x="75" y="83"/>
                      </a:cxn>
                      <a:cxn ang="0">
                        <a:pos x="62" y="74"/>
                      </a:cxn>
                      <a:cxn ang="0">
                        <a:pos x="60" y="68"/>
                      </a:cxn>
                      <a:cxn ang="0">
                        <a:pos x="66" y="72"/>
                      </a:cxn>
                      <a:cxn ang="0">
                        <a:pos x="80" y="80"/>
                      </a:cxn>
                      <a:cxn ang="0">
                        <a:pos x="96" y="85"/>
                      </a:cxn>
                      <a:cxn ang="0">
                        <a:pos x="99" y="65"/>
                      </a:cxn>
                      <a:cxn ang="0">
                        <a:pos x="90" y="64"/>
                      </a:cxn>
                      <a:cxn ang="0">
                        <a:pos x="70" y="65"/>
                      </a:cxn>
                      <a:cxn ang="0">
                        <a:pos x="67" y="62"/>
                      </a:cxn>
                      <a:cxn ang="0">
                        <a:pos x="77" y="63"/>
                      </a:cxn>
                      <a:cxn ang="0">
                        <a:pos x="99" y="59"/>
                      </a:cxn>
                      <a:cxn ang="0">
                        <a:pos x="101" y="42"/>
                      </a:cxn>
                      <a:cxn ang="0">
                        <a:pos x="100" y="22"/>
                      </a:cxn>
                      <a:cxn ang="0">
                        <a:pos x="90" y="14"/>
                      </a:cxn>
                      <a:cxn ang="0">
                        <a:pos x="100" y="17"/>
                      </a:cxn>
                      <a:cxn ang="0">
                        <a:pos x="95" y="6"/>
                      </a:cxn>
                      <a:cxn ang="0">
                        <a:pos x="82" y="0"/>
                      </a:cxn>
                    </a:cxnLst>
                    <a:rect l="0" t="0" r="r" b="b"/>
                    <a:pathLst>
                      <a:path w="102" h="101">
                        <a:moveTo>
                          <a:pt x="82" y="0"/>
                        </a:moveTo>
                        <a:lnTo>
                          <a:pt x="70" y="4"/>
                        </a:lnTo>
                        <a:lnTo>
                          <a:pt x="65" y="9"/>
                        </a:lnTo>
                        <a:lnTo>
                          <a:pt x="61" y="19"/>
                        </a:lnTo>
                        <a:lnTo>
                          <a:pt x="61" y="27"/>
                        </a:lnTo>
                        <a:lnTo>
                          <a:pt x="64" y="32"/>
                        </a:lnTo>
                        <a:lnTo>
                          <a:pt x="62" y="42"/>
                        </a:lnTo>
                        <a:lnTo>
                          <a:pt x="62" y="48"/>
                        </a:lnTo>
                        <a:lnTo>
                          <a:pt x="64" y="51"/>
                        </a:lnTo>
                        <a:lnTo>
                          <a:pt x="62" y="53"/>
                        </a:lnTo>
                        <a:lnTo>
                          <a:pt x="61" y="56"/>
                        </a:lnTo>
                        <a:lnTo>
                          <a:pt x="64" y="59"/>
                        </a:lnTo>
                        <a:lnTo>
                          <a:pt x="64" y="62"/>
                        </a:lnTo>
                        <a:lnTo>
                          <a:pt x="60" y="62"/>
                        </a:lnTo>
                        <a:lnTo>
                          <a:pt x="60" y="65"/>
                        </a:lnTo>
                        <a:lnTo>
                          <a:pt x="55" y="68"/>
                        </a:lnTo>
                        <a:lnTo>
                          <a:pt x="51" y="65"/>
                        </a:lnTo>
                        <a:lnTo>
                          <a:pt x="49" y="68"/>
                        </a:lnTo>
                        <a:lnTo>
                          <a:pt x="36" y="68"/>
                        </a:lnTo>
                        <a:lnTo>
                          <a:pt x="25" y="68"/>
                        </a:lnTo>
                        <a:lnTo>
                          <a:pt x="17" y="68"/>
                        </a:lnTo>
                        <a:lnTo>
                          <a:pt x="14" y="72"/>
                        </a:lnTo>
                        <a:lnTo>
                          <a:pt x="2" y="72"/>
                        </a:lnTo>
                        <a:lnTo>
                          <a:pt x="0" y="75"/>
                        </a:lnTo>
                        <a:lnTo>
                          <a:pt x="0" y="79"/>
                        </a:lnTo>
                        <a:lnTo>
                          <a:pt x="0" y="86"/>
                        </a:lnTo>
                        <a:lnTo>
                          <a:pt x="9" y="89"/>
                        </a:lnTo>
                        <a:lnTo>
                          <a:pt x="9" y="84"/>
                        </a:lnTo>
                        <a:lnTo>
                          <a:pt x="9" y="80"/>
                        </a:lnTo>
                        <a:lnTo>
                          <a:pt x="11" y="79"/>
                        </a:lnTo>
                        <a:lnTo>
                          <a:pt x="11" y="83"/>
                        </a:lnTo>
                        <a:lnTo>
                          <a:pt x="11" y="89"/>
                        </a:lnTo>
                        <a:lnTo>
                          <a:pt x="14" y="93"/>
                        </a:lnTo>
                        <a:lnTo>
                          <a:pt x="17" y="96"/>
                        </a:lnTo>
                        <a:lnTo>
                          <a:pt x="26" y="98"/>
                        </a:lnTo>
                        <a:lnTo>
                          <a:pt x="34" y="99"/>
                        </a:lnTo>
                        <a:lnTo>
                          <a:pt x="42" y="100"/>
                        </a:lnTo>
                        <a:lnTo>
                          <a:pt x="31" y="94"/>
                        </a:lnTo>
                        <a:lnTo>
                          <a:pt x="25" y="89"/>
                        </a:lnTo>
                        <a:lnTo>
                          <a:pt x="24" y="84"/>
                        </a:lnTo>
                        <a:lnTo>
                          <a:pt x="25" y="80"/>
                        </a:lnTo>
                        <a:lnTo>
                          <a:pt x="31" y="80"/>
                        </a:lnTo>
                        <a:lnTo>
                          <a:pt x="32" y="84"/>
                        </a:lnTo>
                        <a:lnTo>
                          <a:pt x="34" y="90"/>
                        </a:lnTo>
                        <a:lnTo>
                          <a:pt x="40" y="94"/>
                        </a:lnTo>
                        <a:lnTo>
                          <a:pt x="46" y="99"/>
                        </a:lnTo>
                        <a:lnTo>
                          <a:pt x="52" y="99"/>
                        </a:lnTo>
                        <a:lnTo>
                          <a:pt x="61" y="99"/>
                        </a:lnTo>
                        <a:lnTo>
                          <a:pt x="51" y="91"/>
                        </a:lnTo>
                        <a:lnTo>
                          <a:pt x="44" y="88"/>
                        </a:lnTo>
                        <a:lnTo>
                          <a:pt x="39" y="83"/>
                        </a:lnTo>
                        <a:lnTo>
                          <a:pt x="37" y="80"/>
                        </a:lnTo>
                        <a:lnTo>
                          <a:pt x="37" y="77"/>
                        </a:lnTo>
                        <a:lnTo>
                          <a:pt x="41" y="75"/>
                        </a:lnTo>
                        <a:lnTo>
                          <a:pt x="45" y="79"/>
                        </a:lnTo>
                        <a:lnTo>
                          <a:pt x="46" y="83"/>
                        </a:lnTo>
                        <a:lnTo>
                          <a:pt x="52" y="90"/>
                        </a:lnTo>
                        <a:lnTo>
                          <a:pt x="57" y="93"/>
                        </a:lnTo>
                        <a:lnTo>
                          <a:pt x="62" y="94"/>
                        </a:lnTo>
                        <a:lnTo>
                          <a:pt x="67" y="96"/>
                        </a:lnTo>
                        <a:lnTo>
                          <a:pt x="72" y="98"/>
                        </a:lnTo>
                        <a:lnTo>
                          <a:pt x="79" y="98"/>
                        </a:lnTo>
                        <a:lnTo>
                          <a:pt x="86" y="96"/>
                        </a:lnTo>
                        <a:lnTo>
                          <a:pt x="71" y="93"/>
                        </a:lnTo>
                        <a:lnTo>
                          <a:pt x="66" y="90"/>
                        </a:lnTo>
                        <a:lnTo>
                          <a:pt x="62" y="84"/>
                        </a:lnTo>
                        <a:lnTo>
                          <a:pt x="61" y="80"/>
                        </a:lnTo>
                        <a:lnTo>
                          <a:pt x="65" y="80"/>
                        </a:lnTo>
                        <a:lnTo>
                          <a:pt x="67" y="83"/>
                        </a:lnTo>
                        <a:lnTo>
                          <a:pt x="69" y="88"/>
                        </a:lnTo>
                        <a:lnTo>
                          <a:pt x="75" y="90"/>
                        </a:lnTo>
                        <a:lnTo>
                          <a:pt x="79" y="94"/>
                        </a:lnTo>
                        <a:lnTo>
                          <a:pt x="85" y="96"/>
                        </a:lnTo>
                        <a:lnTo>
                          <a:pt x="90" y="94"/>
                        </a:lnTo>
                        <a:lnTo>
                          <a:pt x="92" y="93"/>
                        </a:lnTo>
                        <a:lnTo>
                          <a:pt x="96" y="85"/>
                        </a:lnTo>
                        <a:lnTo>
                          <a:pt x="90" y="83"/>
                        </a:lnTo>
                        <a:lnTo>
                          <a:pt x="75" y="83"/>
                        </a:lnTo>
                        <a:lnTo>
                          <a:pt x="67" y="78"/>
                        </a:lnTo>
                        <a:lnTo>
                          <a:pt x="62" y="74"/>
                        </a:lnTo>
                        <a:lnTo>
                          <a:pt x="61" y="70"/>
                        </a:lnTo>
                        <a:lnTo>
                          <a:pt x="60" y="68"/>
                        </a:lnTo>
                        <a:lnTo>
                          <a:pt x="62" y="68"/>
                        </a:lnTo>
                        <a:lnTo>
                          <a:pt x="66" y="72"/>
                        </a:lnTo>
                        <a:lnTo>
                          <a:pt x="70" y="77"/>
                        </a:lnTo>
                        <a:lnTo>
                          <a:pt x="80" y="80"/>
                        </a:lnTo>
                        <a:lnTo>
                          <a:pt x="90" y="83"/>
                        </a:lnTo>
                        <a:lnTo>
                          <a:pt x="96" y="85"/>
                        </a:lnTo>
                        <a:lnTo>
                          <a:pt x="99" y="74"/>
                        </a:lnTo>
                        <a:lnTo>
                          <a:pt x="99" y="65"/>
                        </a:lnTo>
                        <a:lnTo>
                          <a:pt x="99" y="59"/>
                        </a:lnTo>
                        <a:lnTo>
                          <a:pt x="90" y="64"/>
                        </a:lnTo>
                        <a:lnTo>
                          <a:pt x="79" y="65"/>
                        </a:lnTo>
                        <a:lnTo>
                          <a:pt x="70" y="65"/>
                        </a:lnTo>
                        <a:lnTo>
                          <a:pt x="69" y="64"/>
                        </a:lnTo>
                        <a:lnTo>
                          <a:pt x="67" y="62"/>
                        </a:lnTo>
                        <a:lnTo>
                          <a:pt x="72" y="62"/>
                        </a:lnTo>
                        <a:lnTo>
                          <a:pt x="77" y="63"/>
                        </a:lnTo>
                        <a:lnTo>
                          <a:pt x="90" y="64"/>
                        </a:lnTo>
                        <a:lnTo>
                          <a:pt x="99" y="59"/>
                        </a:lnTo>
                        <a:lnTo>
                          <a:pt x="100" y="48"/>
                        </a:lnTo>
                        <a:lnTo>
                          <a:pt x="101" y="42"/>
                        </a:lnTo>
                        <a:lnTo>
                          <a:pt x="101" y="35"/>
                        </a:lnTo>
                        <a:lnTo>
                          <a:pt x="100" y="22"/>
                        </a:lnTo>
                        <a:lnTo>
                          <a:pt x="96" y="19"/>
                        </a:lnTo>
                        <a:lnTo>
                          <a:pt x="90" y="14"/>
                        </a:lnTo>
                        <a:lnTo>
                          <a:pt x="92" y="14"/>
                        </a:lnTo>
                        <a:lnTo>
                          <a:pt x="100" y="17"/>
                        </a:lnTo>
                        <a:lnTo>
                          <a:pt x="96" y="10"/>
                        </a:lnTo>
                        <a:lnTo>
                          <a:pt x="95" y="6"/>
                        </a:lnTo>
                        <a:lnTo>
                          <a:pt x="92" y="4"/>
                        </a:lnTo>
                        <a:lnTo>
                          <a:pt x="82" y="0"/>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54" name="Freeform 561"/>
                  <p:cNvSpPr>
                    <a:spLocks/>
                  </p:cNvSpPr>
                  <p:nvPr/>
                </p:nvSpPr>
                <p:spPr bwMode="auto">
                  <a:xfrm>
                    <a:off x="5003" y="3678"/>
                    <a:ext cx="19" cy="14"/>
                  </a:xfrm>
                  <a:custGeom>
                    <a:avLst/>
                    <a:gdLst/>
                    <a:ahLst/>
                    <a:cxnLst>
                      <a:cxn ang="0">
                        <a:pos x="0" y="0"/>
                      </a:cxn>
                      <a:cxn ang="0">
                        <a:pos x="3" y="3"/>
                      </a:cxn>
                      <a:cxn ang="0">
                        <a:pos x="5" y="5"/>
                      </a:cxn>
                      <a:cxn ang="0">
                        <a:pos x="9" y="8"/>
                      </a:cxn>
                      <a:cxn ang="0">
                        <a:pos x="11" y="9"/>
                      </a:cxn>
                      <a:cxn ang="0">
                        <a:pos x="15" y="12"/>
                      </a:cxn>
                      <a:cxn ang="0">
                        <a:pos x="10" y="11"/>
                      </a:cxn>
                      <a:cxn ang="0">
                        <a:pos x="6" y="9"/>
                      </a:cxn>
                      <a:cxn ang="0">
                        <a:pos x="1" y="9"/>
                      </a:cxn>
                      <a:cxn ang="0">
                        <a:pos x="2" y="11"/>
                      </a:cxn>
                      <a:cxn ang="0">
                        <a:pos x="9" y="11"/>
                      </a:cxn>
                      <a:cxn ang="0">
                        <a:pos x="13" y="13"/>
                      </a:cxn>
                      <a:cxn ang="0">
                        <a:pos x="15" y="13"/>
                      </a:cxn>
                      <a:cxn ang="0">
                        <a:pos x="18" y="13"/>
                      </a:cxn>
                      <a:cxn ang="0">
                        <a:pos x="18" y="11"/>
                      </a:cxn>
                      <a:cxn ang="0">
                        <a:pos x="16" y="10"/>
                      </a:cxn>
                      <a:cxn ang="0">
                        <a:pos x="14" y="8"/>
                      </a:cxn>
                      <a:cxn ang="0">
                        <a:pos x="11" y="5"/>
                      </a:cxn>
                      <a:cxn ang="0">
                        <a:pos x="9" y="2"/>
                      </a:cxn>
                      <a:cxn ang="0">
                        <a:pos x="6" y="0"/>
                      </a:cxn>
                      <a:cxn ang="0">
                        <a:pos x="3" y="0"/>
                      </a:cxn>
                      <a:cxn ang="0">
                        <a:pos x="0" y="0"/>
                      </a:cxn>
                    </a:cxnLst>
                    <a:rect l="0" t="0" r="r" b="b"/>
                    <a:pathLst>
                      <a:path w="19" h="14">
                        <a:moveTo>
                          <a:pt x="0" y="0"/>
                        </a:moveTo>
                        <a:lnTo>
                          <a:pt x="3" y="3"/>
                        </a:lnTo>
                        <a:lnTo>
                          <a:pt x="5" y="5"/>
                        </a:lnTo>
                        <a:lnTo>
                          <a:pt x="9" y="8"/>
                        </a:lnTo>
                        <a:lnTo>
                          <a:pt x="11" y="9"/>
                        </a:lnTo>
                        <a:lnTo>
                          <a:pt x="15" y="12"/>
                        </a:lnTo>
                        <a:lnTo>
                          <a:pt x="10" y="11"/>
                        </a:lnTo>
                        <a:lnTo>
                          <a:pt x="6" y="9"/>
                        </a:lnTo>
                        <a:lnTo>
                          <a:pt x="1" y="9"/>
                        </a:lnTo>
                        <a:lnTo>
                          <a:pt x="2" y="11"/>
                        </a:lnTo>
                        <a:lnTo>
                          <a:pt x="9" y="11"/>
                        </a:lnTo>
                        <a:lnTo>
                          <a:pt x="13" y="13"/>
                        </a:lnTo>
                        <a:lnTo>
                          <a:pt x="15" y="13"/>
                        </a:lnTo>
                        <a:lnTo>
                          <a:pt x="18" y="13"/>
                        </a:lnTo>
                        <a:lnTo>
                          <a:pt x="18" y="11"/>
                        </a:lnTo>
                        <a:lnTo>
                          <a:pt x="16" y="10"/>
                        </a:lnTo>
                        <a:lnTo>
                          <a:pt x="14" y="8"/>
                        </a:lnTo>
                        <a:lnTo>
                          <a:pt x="11" y="5"/>
                        </a:lnTo>
                        <a:lnTo>
                          <a:pt x="9" y="2"/>
                        </a:lnTo>
                        <a:lnTo>
                          <a:pt x="6" y="0"/>
                        </a:lnTo>
                        <a:lnTo>
                          <a:pt x="3" y="0"/>
                        </a:lnTo>
                        <a:lnTo>
                          <a:pt x="0" y="0"/>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55" name="Freeform 562"/>
                  <p:cNvSpPr>
                    <a:spLocks/>
                  </p:cNvSpPr>
                  <p:nvPr/>
                </p:nvSpPr>
                <p:spPr bwMode="auto">
                  <a:xfrm>
                    <a:off x="5006" y="3657"/>
                    <a:ext cx="16" cy="22"/>
                  </a:xfrm>
                  <a:custGeom>
                    <a:avLst/>
                    <a:gdLst/>
                    <a:ahLst/>
                    <a:cxnLst>
                      <a:cxn ang="0">
                        <a:pos x="3" y="0"/>
                      </a:cxn>
                      <a:cxn ang="0">
                        <a:pos x="1" y="0"/>
                      </a:cxn>
                      <a:cxn ang="0">
                        <a:pos x="0" y="3"/>
                      </a:cxn>
                      <a:cxn ang="0">
                        <a:pos x="0" y="4"/>
                      </a:cxn>
                      <a:cxn ang="0">
                        <a:pos x="2" y="6"/>
                      </a:cxn>
                      <a:cxn ang="0">
                        <a:pos x="3" y="7"/>
                      </a:cxn>
                      <a:cxn ang="0">
                        <a:pos x="6" y="9"/>
                      </a:cxn>
                      <a:cxn ang="0">
                        <a:pos x="10" y="12"/>
                      </a:cxn>
                      <a:cxn ang="0">
                        <a:pos x="12" y="15"/>
                      </a:cxn>
                      <a:cxn ang="0">
                        <a:pos x="14" y="20"/>
                      </a:cxn>
                      <a:cxn ang="0">
                        <a:pos x="15" y="21"/>
                      </a:cxn>
                      <a:cxn ang="0">
                        <a:pos x="14" y="16"/>
                      </a:cxn>
                      <a:cxn ang="0">
                        <a:pos x="14" y="12"/>
                      </a:cxn>
                      <a:cxn ang="0">
                        <a:pos x="12" y="9"/>
                      </a:cxn>
                      <a:cxn ang="0">
                        <a:pos x="11" y="4"/>
                      </a:cxn>
                      <a:cxn ang="0">
                        <a:pos x="5" y="0"/>
                      </a:cxn>
                      <a:cxn ang="0">
                        <a:pos x="3" y="0"/>
                      </a:cxn>
                    </a:cxnLst>
                    <a:rect l="0" t="0" r="r" b="b"/>
                    <a:pathLst>
                      <a:path w="16" h="22">
                        <a:moveTo>
                          <a:pt x="3" y="0"/>
                        </a:moveTo>
                        <a:lnTo>
                          <a:pt x="1" y="0"/>
                        </a:lnTo>
                        <a:lnTo>
                          <a:pt x="0" y="3"/>
                        </a:lnTo>
                        <a:lnTo>
                          <a:pt x="0" y="4"/>
                        </a:lnTo>
                        <a:lnTo>
                          <a:pt x="2" y="6"/>
                        </a:lnTo>
                        <a:lnTo>
                          <a:pt x="3" y="7"/>
                        </a:lnTo>
                        <a:lnTo>
                          <a:pt x="6" y="9"/>
                        </a:lnTo>
                        <a:lnTo>
                          <a:pt x="10" y="12"/>
                        </a:lnTo>
                        <a:lnTo>
                          <a:pt x="12" y="15"/>
                        </a:lnTo>
                        <a:lnTo>
                          <a:pt x="14" y="20"/>
                        </a:lnTo>
                        <a:lnTo>
                          <a:pt x="15" y="21"/>
                        </a:lnTo>
                        <a:lnTo>
                          <a:pt x="14" y="16"/>
                        </a:lnTo>
                        <a:lnTo>
                          <a:pt x="14" y="12"/>
                        </a:lnTo>
                        <a:lnTo>
                          <a:pt x="12" y="9"/>
                        </a:lnTo>
                        <a:lnTo>
                          <a:pt x="11" y="4"/>
                        </a:lnTo>
                        <a:lnTo>
                          <a:pt x="5" y="0"/>
                        </a:lnTo>
                        <a:lnTo>
                          <a:pt x="3" y="0"/>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56" name="Freeform 563"/>
                  <p:cNvSpPr>
                    <a:spLocks/>
                  </p:cNvSpPr>
                  <p:nvPr/>
                </p:nvSpPr>
                <p:spPr bwMode="auto">
                  <a:xfrm>
                    <a:off x="5001" y="3624"/>
                    <a:ext cx="16" cy="9"/>
                  </a:xfrm>
                  <a:custGeom>
                    <a:avLst/>
                    <a:gdLst/>
                    <a:ahLst/>
                    <a:cxnLst>
                      <a:cxn ang="0">
                        <a:pos x="0" y="9"/>
                      </a:cxn>
                      <a:cxn ang="0">
                        <a:pos x="2" y="7"/>
                      </a:cxn>
                      <a:cxn ang="0">
                        <a:pos x="7" y="6"/>
                      </a:cxn>
                      <a:cxn ang="0">
                        <a:pos x="11" y="5"/>
                      </a:cxn>
                      <a:cxn ang="0">
                        <a:pos x="15" y="0"/>
                      </a:cxn>
                      <a:cxn ang="0">
                        <a:pos x="11" y="2"/>
                      </a:cxn>
                      <a:cxn ang="0">
                        <a:pos x="8" y="3"/>
                      </a:cxn>
                      <a:cxn ang="0">
                        <a:pos x="5" y="5"/>
                      </a:cxn>
                      <a:cxn ang="0">
                        <a:pos x="4" y="6"/>
                      </a:cxn>
                      <a:cxn ang="0">
                        <a:pos x="0" y="9"/>
                      </a:cxn>
                    </a:cxnLst>
                    <a:rect l="0" t="0" r="r" b="b"/>
                    <a:pathLst>
                      <a:path w="16" h="10">
                        <a:moveTo>
                          <a:pt x="0" y="9"/>
                        </a:moveTo>
                        <a:lnTo>
                          <a:pt x="2" y="7"/>
                        </a:lnTo>
                        <a:lnTo>
                          <a:pt x="7" y="6"/>
                        </a:lnTo>
                        <a:lnTo>
                          <a:pt x="11" y="5"/>
                        </a:lnTo>
                        <a:lnTo>
                          <a:pt x="15" y="0"/>
                        </a:lnTo>
                        <a:lnTo>
                          <a:pt x="11" y="2"/>
                        </a:lnTo>
                        <a:lnTo>
                          <a:pt x="8" y="3"/>
                        </a:lnTo>
                        <a:lnTo>
                          <a:pt x="5" y="5"/>
                        </a:lnTo>
                        <a:lnTo>
                          <a:pt x="4" y="6"/>
                        </a:lnTo>
                        <a:lnTo>
                          <a:pt x="0" y="9"/>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57" name="Freeform 564"/>
                  <p:cNvSpPr>
                    <a:spLocks/>
                  </p:cNvSpPr>
                  <p:nvPr/>
                </p:nvSpPr>
                <p:spPr bwMode="auto">
                  <a:xfrm>
                    <a:off x="4979" y="3659"/>
                    <a:ext cx="6" cy="39"/>
                  </a:xfrm>
                  <a:custGeom>
                    <a:avLst/>
                    <a:gdLst/>
                    <a:ahLst/>
                    <a:cxnLst>
                      <a:cxn ang="0">
                        <a:pos x="0" y="37"/>
                      </a:cxn>
                      <a:cxn ang="0">
                        <a:pos x="3" y="37"/>
                      </a:cxn>
                      <a:cxn ang="0">
                        <a:pos x="3" y="35"/>
                      </a:cxn>
                      <a:cxn ang="0">
                        <a:pos x="4" y="34"/>
                      </a:cxn>
                      <a:cxn ang="0">
                        <a:pos x="5" y="33"/>
                      </a:cxn>
                      <a:cxn ang="0">
                        <a:pos x="5" y="32"/>
                      </a:cxn>
                      <a:cxn ang="0">
                        <a:pos x="5" y="30"/>
                      </a:cxn>
                      <a:cxn ang="0">
                        <a:pos x="5" y="27"/>
                      </a:cxn>
                      <a:cxn ang="0">
                        <a:pos x="5" y="25"/>
                      </a:cxn>
                      <a:cxn ang="0">
                        <a:pos x="5" y="22"/>
                      </a:cxn>
                      <a:cxn ang="0">
                        <a:pos x="5" y="16"/>
                      </a:cxn>
                      <a:cxn ang="0">
                        <a:pos x="5" y="11"/>
                      </a:cxn>
                      <a:cxn ang="0">
                        <a:pos x="5" y="7"/>
                      </a:cxn>
                      <a:cxn ang="0">
                        <a:pos x="5" y="0"/>
                      </a:cxn>
                      <a:cxn ang="0">
                        <a:pos x="3" y="10"/>
                      </a:cxn>
                      <a:cxn ang="0">
                        <a:pos x="2" y="20"/>
                      </a:cxn>
                      <a:cxn ang="0">
                        <a:pos x="1" y="31"/>
                      </a:cxn>
                      <a:cxn ang="0">
                        <a:pos x="0" y="37"/>
                      </a:cxn>
                    </a:cxnLst>
                    <a:rect l="0" t="0" r="r" b="b"/>
                    <a:pathLst>
                      <a:path w="6" h="38">
                        <a:moveTo>
                          <a:pt x="0" y="37"/>
                        </a:moveTo>
                        <a:lnTo>
                          <a:pt x="3" y="37"/>
                        </a:lnTo>
                        <a:lnTo>
                          <a:pt x="3" y="35"/>
                        </a:lnTo>
                        <a:lnTo>
                          <a:pt x="4" y="34"/>
                        </a:lnTo>
                        <a:lnTo>
                          <a:pt x="5" y="33"/>
                        </a:lnTo>
                        <a:lnTo>
                          <a:pt x="5" y="32"/>
                        </a:lnTo>
                        <a:lnTo>
                          <a:pt x="5" y="30"/>
                        </a:lnTo>
                        <a:lnTo>
                          <a:pt x="5" y="27"/>
                        </a:lnTo>
                        <a:lnTo>
                          <a:pt x="5" y="25"/>
                        </a:lnTo>
                        <a:lnTo>
                          <a:pt x="5" y="22"/>
                        </a:lnTo>
                        <a:lnTo>
                          <a:pt x="5" y="16"/>
                        </a:lnTo>
                        <a:lnTo>
                          <a:pt x="5" y="11"/>
                        </a:lnTo>
                        <a:lnTo>
                          <a:pt x="5" y="7"/>
                        </a:lnTo>
                        <a:lnTo>
                          <a:pt x="5" y="0"/>
                        </a:lnTo>
                        <a:lnTo>
                          <a:pt x="3" y="10"/>
                        </a:lnTo>
                        <a:lnTo>
                          <a:pt x="2" y="20"/>
                        </a:lnTo>
                        <a:lnTo>
                          <a:pt x="1" y="31"/>
                        </a:lnTo>
                        <a:lnTo>
                          <a:pt x="0" y="37"/>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58" name="Freeform 565"/>
                  <p:cNvSpPr>
                    <a:spLocks/>
                  </p:cNvSpPr>
                  <p:nvPr/>
                </p:nvSpPr>
                <p:spPr bwMode="auto">
                  <a:xfrm>
                    <a:off x="5003" y="3710"/>
                    <a:ext cx="16" cy="2"/>
                  </a:xfrm>
                  <a:custGeom>
                    <a:avLst/>
                    <a:gdLst/>
                    <a:ahLst/>
                    <a:cxnLst>
                      <a:cxn ang="0">
                        <a:pos x="12" y="0"/>
                      </a:cxn>
                      <a:cxn ang="0">
                        <a:pos x="9" y="1"/>
                      </a:cxn>
                      <a:cxn ang="0">
                        <a:pos x="6" y="1"/>
                      </a:cxn>
                      <a:cxn ang="0">
                        <a:pos x="2" y="1"/>
                      </a:cxn>
                      <a:cxn ang="0">
                        <a:pos x="0" y="1"/>
                      </a:cxn>
                      <a:cxn ang="0">
                        <a:pos x="1" y="1"/>
                      </a:cxn>
                      <a:cxn ang="0">
                        <a:pos x="2" y="0"/>
                      </a:cxn>
                      <a:cxn ang="0">
                        <a:pos x="6" y="0"/>
                      </a:cxn>
                      <a:cxn ang="0">
                        <a:pos x="12" y="0"/>
                      </a:cxn>
                      <a:cxn ang="0">
                        <a:pos x="15" y="0"/>
                      </a:cxn>
                      <a:cxn ang="0">
                        <a:pos x="12" y="0"/>
                      </a:cxn>
                    </a:cxnLst>
                    <a:rect l="0" t="0" r="r" b="b"/>
                    <a:pathLst>
                      <a:path w="16" h="2">
                        <a:moveTo>
                          <a:pt x="12" y="0"/>
                        </a:moveTo>
                        <a:lnTo>
                          <a:pt x="9" y="1"/>
                        </a:lnTo>
                        <a:lnTo>
                          <a:pt x="6" y="1"/>
                        </a:lnTo>
                        <a:lnTo>
                          <a:pt x="2" y="1"/>
                        </a:lnTo>
                        <a:lnTo>
                          <a:pt x="0" y="1"/>
                        </a:lnTo>
                        <a:lnTo>
                          <a:pt x="1" y="1"/>
                        </a:lnTo>
                        <a:lnTo>
                          <a:pt x="2" y="0"/>
                        </a:lnTo>
                        <a:lnTo>
                          <a:pt x="6" y="0"/>
                        </a:lnTo>
                        <a:lnTo>
                          <a:pt x="12" y="0"/>
                        </a:lnTo>
                        <a:lnTo>
                          <a:pt x="15" y="0"/>
                        </a:lnTo>
                        <a:lnTo>
                          <a:pt x="12" y="0"/>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59" name="Freeform 566"/>
                  <p:cNvSpPr>
                    <a:spLocks/>
                  </p:cNvSpPr>
                  <p:nvPr/>
                </p:nvSpPr>
                <p:spPr bwMode="auto">
                  <a:xfrm>
                    <a:off x="4979" y="3715"/>
                    <a:ext cx="8" cy="12"/>
                  </a:xfrm>
                  <a:custGeom>
                    <a:avLst/>
                    <a:gdLst/>
                    <a:ahLst/>
                    <a:cxnLst>
                      <a:cxn ang="0">
                        <a:pos x="3" y="3"/>
                      </a:cxn>
                      <a:cxn ang="0">
                        <a:pos x="3" y="1"/>
                      </a:cxn>
                      <a:cxn ang="0">
                        <a:pos x="1" y="0"/>
                      </a:cxn>
                      <a:cxn ang="0">
                        <a:pos x="1" y="1"/>
                      </a:cxn>
                      <a:cxn ang="0">
                        <a:pos x="0" y="1"/>
                      </a:cxn>
                      <a:cxn ang="0">
                        <a:pos x="1" y="4"/>
                      </a:cxn>
                      <a:cxn ang="0">
                        <a:pos x="2" y="6"/>
                      </a:cxn>
                      <a:cxn ang="0">
                        <a:pos x="3" y="7"/>
                      </a:cxn>
                      <a:cxn ang="0">
                        <a:pos x="5" y="10"/>
                      </a:cxn>
                      <a:cxn ang="0">
                        <a:pos x="7" y="11"/>
                      </a:cxn>
                      <a:cxn ang="0">
                        <a:pos x="5" y="7"/>
                      </a:cxn>
                      <a:cxn ang="0">
                        <a:pos x="4" y="6"/>
                      </a:cxn>
                      <a:cxn ang="0">
                        <a:pos x="3" y="3"/>
                      </a:cxn>
                    </a:cxnLst>
                    <a:rect l="0" t="0" r="r" b="b"/>
                    <a:pathLst>
                      <a:path w="8" h="12">
                        <a:moveTo>
                          <a:pt x="3" y="3"/>
                        </a:moveTo>
                        <a:lnTo>
                          <a:pt x="3" y="1"/>
                        </a:lnTo>
                        <a:lnTo>
                          <a:pt x="1" y="0"/>
                        </a:lnTo>
                        <a:lnTo>
                          <a:pt x="1" y="1"/>
                        </a:lnTo>
                        <a:lnTo>
                          <a:pt x="0" y="1"/>
                        </a:lnTo>
                        <a:lnTo>
                          <a:pt x="1" y="4"/>
                        </a:lnTo>
                        <a:lnTo>
                          <a:pt x="2" y="6"/>
                        </a:lnTo>
                        <a:lnTo>
                          <a:pt x="3" y="7"/>
                        </a:lnTo>
                        <a:lnTo>
                          <a:pt x="5" y="10"/>
                        </a:lnTo>
                        <a:lnTo>
                          <a:pt x="7" y="11"/>
                        </a:lnTo>
                        <a:lnTo>
                          <a:pt x="5" y="7"/>
                        </a:lnTo>
                        <a:lnTo>
                          <a:pt x="4" y="6"/>
                        </a:lnTo>
                        <a:lnTo>
                          <a:pt x="3" y="3"/>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60" name="Freeform 567"/>
                  <p:cNvSpPr>
                    <a:spLocks/>
                  </p:cNvSpPr>
                  <p:nvPr/>
                </p:nvSpPr>
                <p:spPr bwMode="auto">
                  <a:xfrm>
                    <a:off x="5007" y="3607"/>
                    <a:ext cx="30" cy="15"/>
                  </a:xfrm>
                  <a:custGeom>
                    <a:avLst/>
                    <a:gdLst/>
                    <a:ahLst/>
                    <a:cxnLst>
                      <a:cxn ang="0">
                        <a:pos x="0" y="14"/>
                      </a:cxn>
                      <a:cxn ang="0">
                        <a:pos x="1" y="8"/>
                      </a:cxn>
                      <a:cxn ang="0">
                        <a:pos x="7" y="7"/>
                      </a:cxn>
                      <a:cxn ang="0">
                        <a:pos x="15" y="3"/>
                      </a:cxn>
                      <a:cxn ang="0">
                        <a:pos x="21" y="2"/>
                      </a:cxn>
                      <a:cxn ang="0">
                        <a:pos x="26" y="0"/>
                      </a:cxn>
                      <a:cxn ang="0">
                        <a:pos x="29" y="4"/>
                      </a:cxn>
                      <a:cxn ang="0">
                        <a:pos x="23" y="7"/>
                      </a:cxn>
                      <a:cxn ang="0">
                        <a:pos x="17" y="8"/>
                      </a:cxn>
                      <a:cxn ang="0">
                        <a:pos x="12" y="9"/>
                      </a:cxn>
                      <a:cxn ang="0">
                        <a:pos x="7" y="12"/>
                      </a:cxn>
                      <a:cxn ang="0">
                        <a:pos x="0" y="14"/>
                      </a:cxn>
                    </a:cxnLst>
                    <a:rect l="0" t="0" r="r" b="b"/>
                    <a:pathLst>
                      <a:path w="30" h="15">
                        <a:moveTo>
                          <a:pt x="0" y="14"/>
                        </a:moveTo>
                        <a:lnTo>
                          <a:pt x="1" y="8"/>
                        </a:lnTo>
                        <a:lnTo>
                          <a:pt x="7" y="7"/>
                        </a:lnTo>
                        <a:lnTo>
                          <a:pt x="15" y="3"/>
                        </a:lnTo>
                        <a:lnTo>
                          <a:pt x="21" y="2"/>
                        </a:lnTo>
                        <a:lnTo>
                          <a:pt x="26" y="0"/>
                        </a:lnTo>
                        <a:lnTo>
                          <a:pt x="29" y="4"/>
                        </a:lnTo>
                        <a:lnTo>
                          <a:pt x="23" y="7"/>
                        </a:lnTo>
                        <a:lnTo>
                          <a:pt x="17" y="8"/>
                        </a:lnTo>
                        <a:lnTo>
                          <a:pt x="12" y="9"/>
                        </a:lnTo>
                        <a:lnTo>
                          <a:pt x="7" y="12"/>
                        </a:lnTo>
                        <a:lnTo>
                          <a:pt x="0" y="14"/>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grpSp>
              <p:nvGrpSpPr>
                <p:cNvPr id="34" name="Group 568"/>
                <p:cNvGrpSpPr>
                  <a:grpSpLocks/>
                </p:cNvGrpSpPr>
                <p:nvPr/>
              </p:nvGrpSpPr>
              <p:grpSpPr bwMode="auto">
                <a:xfrm>
                  <a:off x="5007" y="3721"/>
                  <a:ext cx="82" cy="110"/>
                  <a:chOff x="5007" y="3721"/>
                  <a:chExt cx="82" cy="110"/>
                </a:xfrm>
              </p:grpSpPr>
              <p:grpSp>
                <p:nvGrpSpPr>
                  <p:cNvPr id="43" name="Group 569"/>
                  <p:cNvGrpSpPr>
                    <a:grpSpLocks/>
                  </p:cNvGrpSpPr>
                  <p:nvPr/>
                </p:nvGrpSpPr>
                <p:grpSpPr bwMode="auto">
                  <a:xfrm>
                    <a:off x="5007" y="3721"/>
                    <a:ext cx="82" cy="110"/>
                    <a:chOff x="5007" y="3721"/>
                    <a:chExt cx="82" cy="110"/>
                  </a:xfrm>
                </p:grpSpPr>
                <p:sp>
                  <p:nvSpPr>
                    <p:cNvPr id="45" name="Freeform 570"/>
                    <p:cNvSpPr>
                      <a:spLocks/>
                    </p:cNvSpPr>
                    <p:nvPr/>
                  </p:nvSpPr>
                  <p:spPr bwMode="auto">
                    <a:xfrm>
                      <a:off x="5011" y="3723"/>
                      <a:ext cx="71" cy="100"/>
                    </a:xfrm>
                    <a:custGeom>
                      <a:avLst/>
                      <a:gdLst/>
                      <a:ahLst/>
                      <a:cxnLst>
                        <a:cxn ang="0">
                          <a:pos x="32" y="15"/>
                        </a:cxn>
                        <a:cxn ang="0">
                          <a:pos x="44" y="13"/>
                        </a:cxn>
                        <a:cxn ang="0">
                          <a:pos x="52" y="11"/>
                        </a:cxn>
                        <a:cxn ang="0">
                          <a:pos x="55" y="9"/>
                        </a:cxn>
                        <a:cxn ang="0">
                          <a:pos x="55" y="4"/>
                        </a:cxn>
                        <a:cxn ang="0">
                          <a:pos x="57" y="2"/>
                        </a:cxn>
                        <a:cxn ang="0">
                          <a:pos x="64" y="0"/>
                        </a:cxn>
                        <a:cxn ang="0">
                          <a:pos x="70" y="1"/>
                        </a:cxn>
                        <a:cxn ang="0">
                          <a:pos x="62" y="77"/>
                        </a:cxn>
                        <a:cxn ang="0">
                          <a:pos x="57" y="84"/>
                        </a:cxn>
                        <a:cxn ang="0">
                          <a:pos x="50" y="90"/>
                        </a:cxn>
                        <a:cxn ang="0">
                          <a:pos x="39" y="97"/>
                        </a:cxn>
                        <a:cxn ang="0">
                          <a:pos x="28" y="99"/>
                        </a:cxn>
                        <a:cxn ang="0">
                          <a:pos x="12" y="99"/>
                        </a:cxn>
                        <a:cxn ang="0">
                          <a:pos x="2" y="99"/>
                        </a:cxn>
                        <a:cxn ang="0">
                          <a:pos x="0" y="92"/>
                        </a:cxn>
                        <a:cxn ang="0">
                          <a:pos x="1" y="86"/>
                        </a:cxn>
                        <a:cxn ang="0">
                          <a:pos x="8" y="64"/>
                        </a:cxn>
                        <a:cxn ang="0">
                          <a:pos x="14" y="43"/>
                        </a:cxn>
                        <a:cxn ang="0">
                          <a:pos x="17" y="26"/>
                        </a:cxn>
                        <a:cxn ang="0">
                          <a:pos x="17" y="22"/>
                        </a:cxn>
                        <a:cxn ang="0">
                          <a:pos x="20" y="17"/>
                        </a:cxn>
                        <a:cxn ang="0">
                          <a:pos x="25" y="15"/>
                        </a:cxn>
                        <a:cxn ang="0">
                          <a:pos x="32" y="15"/>
                        </a:cxn>
                      </a:cxnLst>
                      <a:rect l="0" t="0" r="r" b="b"/>
                      <a:pathLst>
                        <a:path w="71" h="100">
                          <a:moveTo>
                            <a:pt x="32" y="15"/>
                          </a:moveTo>
                          <a:lnTo>
                            <a:pt x="44" y="13"/>
                          </a:lnTo>
                          <a:lnTo>
                            <a:pt x="52" y="11"/>
                          </a:lnTo>
                          <a:lnTo>
                            <a:pt x="55" y="9"/>
                          </a:lnTo>
                          <a:lnTo>
                            <a:pt x="55" y="4"/>
                          </a:lnTo>
                          <a:lnTo>
                            <a:pt x="57" y="2"/>
                          </a:lnTo>
                          <a:lnTo>
                            <a:pt x="64" y="0"/>
                          </a:lnTo>
                          <a:lnTo>
                            <a:pt x="70" y="1"/>
                          </a:lnTo>
                          <a:lnTo>
                            <a:pt x="62" y="77"/>
                          </a:lnTo>
                          <a:lnTo>
                            <a:pt x="57" y="84"/>
                          </a:lnTo>
                          <a:lnTo>
                            <a:pt x="50" y="90"/>
                          </a:lnTo>
                          <a:lnTo>
                            <a:pt x="39" y="97"/>
                          </a:lnTo>
                          <a:lnTo>
                            <a:pt x="28" y="99"/>
                          </a:lnTo>
                          <a:lnTo>
                            <a:pt x="12" y="99"/>
                          </a:lnTo>
                          <a:lnTo>
                            <a:pt x="2" y="99"/>
                          </a:lnTo>
                          <a:lnTo>
                            <a:pt x="0" y="92"/>
                          </a:lnTo>
                          <a:lnTo>
                            <a:pt x="1" y="86"/>
                          </a:lnTo>
                          <a:lnTo>
                            <a:pt x="8" y="64"/>
                          </a:lnTo>
                          <a:lnTo>
                            <a:pt x="14" y="43"/>
                          </a:lnTo>
                          <a:lnTo>
                            <a:pt x="17" y="26"/>
                          </a:lnTo>
                          <a:lnTo>
                            <a:pt x="17" y="22"/>
                          </a:lnTo>
                          <a:lnTo>
                            <a:pt x="20" y="17"/>
                          </a:lnTo>
                          <a:lnTo>
                            <a:pt x="25" y="15"/>
                          </a:lnTo>
                          <a:lnTo>
                            <a:pt x="32" y="15"/>
                          </a:lnTo>
                        </a:path>
                      </a:pathLst>
                    </a:custGeom>
                    <a:solidFill>
                      <a:srgbClr val="40404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46" name="Freeform 571"/>
                    <p:cNvSpPr>
                      <a:spLocks/>
                    </p:cNvSpPr>
                    <p:nvPr/>
                  </p:nvSpPr>
                  <p:spPr bwMode="auto">
                    <a:xfrm>
                      <a:off x="5007" y="3721"/>
                      <a:ext cx="82" cy="110"/>
                    </a:xfrm>
                    <a:custGeom>
                      <a:avLst/>
                      <a:gdLst/>
                      <a:ahLst/>
                      <a:cxnLst>
                        <a:cxn ang="0">
                          <a:pos x="36" y="16"/>
                        </a:cxn>
                        <a:cxn ang="0">
                          <a:pos x="51" y="15"/>
                        </a:cxn>
                        <a:cxn ang="0">
                          <a:pos x="60" y="12"/>
                        </a:cxn>
                        <a:cxn ang="0">
                          <a:pos x="63" y="8"/>
                        </a:cxn>
                        <a:cxn ang="0">
                          <a:pos x="63" y="4"/>
                        </a:cxn>
                        <a:cxn ang="0">
                          <a:pos x="65" y="1"/>
                        </a:cxn>
                        <a:cxn ang="0">
                          <a:pos x="73" y="0"/>
                        </a:cxn>
                        <a:cxn ang="0">
                          <a:pos x="81" y="0"/>
                        </a:cxn>
                        <a:cxn ang="0">
                          <a:pos x="71" y="85"/>
                        </a:cxn>
                        <a:cxn ang="0">
                          <a:pos x="65" y="93"/>
                        </a:cxn>
                        <a:cxn ang="0">
                          <a:pos x="56" y="100"/>
                        </a:cxn>
                        <a:cxn ang="0">
                          <a:pos x="45" y="106"/>
                        </a:cxn>
                        <a:cxn ang="0">
                          <a:pos x="32" y="108"/>
                        </a:cxn>
                        <a:cxn ang="0">
                          <a:pos x="12" y="109"/>
                        </a:cxn>
                        <a:cxn ang="0">
                          <a:pos x="1" y="108"/>
                        </a:cxn>
                        <a:cxn ang="0">
                          <a:pos x="0" y="101"/>
                        </a:cxn>
                        <a:cxn ang="0">
                          <a:pos x="0" y="93"/>
                        </a:cxn>
                        <a:cxn ang="0">
                          <a:pos x="8" y="69"/>
                        </a:cxn>
                        <a:cxn ang="0">
                          <a:pos x="15" y="46"/>
                        </a:cxn>
                        <a:cxn ang="0">
                          <a:pos x="18" y="28"/>
                        </a:cxn>
                        <a:cxn ang="0">
                          <a:pos x="18" y="24"/>
                        </a:cxn>
                        <a:cxn ang="0">
                          <a:pos x="22" y="17"/>
                        </a:cxn>
                        <a:cxn ang="0">
                          <a:pos x="27" y="16"/>
                        </a:cxn>
                        <a:cxn ang="0">
                          <a:pos x="36" y="16"/>
                        </a:cxn>
                      </a:cxnLst>
                      <a:rect l="0" t="0" r="r" b="b"/>
                      <a:pathLst>
                        <a:path w="82" h="110">
                          <a:moveTo>
                            <a:pt x="36" y="16"/>
                          </a:moveTo>
                          <a:lnTo>
                            <a:pt x="51" y="15"/>
                          </a:lnTo>
                          <a:lnTo>
                            <a:pt x="60" y="12"/>
                          </a:lnTo>
                          <a:lnTo>
                            <a:pt x="63" y="8"/>
                          </a:lnTo>
                          <a:lnTo>
                            <a:pt x="63" y="4"/>
                          </a:lnTo>
                          <a:lnTo>
                            <a:pt x="65" y="1"/>
                          </a:lnTo>
                          <a:lnTo>
                            <a:pt x="73" y="0"/>
                          </a:lnTo>
                          <a:lnTo>
                            <a:pt x="81" y="0"/>
                          </a:lnTo>
                          <a:lnTo>
                            <a:pt x="71" y="85"/>
                          </a:lnTo>
                          <a:lnTo>
                            <a:pt x="65" y="93"/>
                          </a:lnTo>
                          <a:lnTo>
                            <a:pt x="56" y="100"/>
                          </a:lnTo>
                          <a:lnTo>
                            <a:pt x="45" y="106"/>
                          </a:lnTo>
                          <a:lnTo>
                            <a:pt x="32" y="108"/>
                          </a:lnTo>
                          <a:lnTo>
                            <a:pt x="12" y="109"/>
                          </a:lnTo>
                          <a:lnTo>
                            <a:pt x="1" y="108"/>
                          </a:lnTo>
                          <a:lnTo>
                            <a:pt x="0" y="101"/>
                          </a:lnTo>
                          <a:lnTo>
                            <a:pt x="0" y="93"/>
                          </a:lnTo>
                          <a:lnTo>
                            <a:pt x="8" y="69"/>
                          </a:lnTo>
                          <a:lnTo>
                            <a:pt x="15" y="46"/>
                          </a:lnTo>
                          <a:lnTo>
                            <a:pt x="18" y="28"/>
                          </a:lnTo>
                          <a:lnTo>
                            <a:pt x="18" y="24"/>
                          </a:lnTo>
                          <a:lnTo>
                            <a:pt x="22" y="17"/>
                          </a:lnTo>
                          <a:lnTo>
                            <a:pt x="27" y="16"/>
                          </a:lnTo>
                          <a:lnTo>
                            <a:pt x="36" y="16"/>
                          </a:lnTo>
                        </a:path>
                      </a:pathLst>
                    </a:custGeom>
                    <a:noFill/>
                    <a:ln w="12700" cap="rnd" cmpd="sng">
                      <a:solidFill>
                        <a:srgbClr val="000000"/>
                      </a:solidFill>
                      <a:prstDash val="solid"/>
                      <a:round/>
                      <a:headEnd type="none" w="med" len="med"/>
                      <a:tailEnd type="none" w="med" len="me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sp>
                <p:nvSpPr>
                  <p:cNvPr id="44" name="Freeform 572"/>
                  <p:cNvSpPr>
                    <a:spLocks/>
                  </p:cNvSpPr>
                  <p:nvPr/>
                </p:nvSpPr>
                <p:spPr bwMode="auto">
                  <a:xfrm>
                    <a:off x="5021" y="3728"/>
                    <a:ext cx="61" cy="93"/>
                  </a:xfrm>
                  <a:custGeom>
                    <a:avLst/>
                    <a:gdLst/>
                    <a:ahLst/>
                    <a:cxnLst>
                      <a:cxn ang="0">
                        <a:pos x="20" y="18"/>
                      </a:cxn>
                      <a:cxn ang="0">
                        <a:pos x="32" y="18"/>
                      </a:cxn>
                      <a:cxn ang="0">
                        <a:pos x="44" y="16"/>
                      </a:cxn>
                      <a:cxn ang="0">
                        <a:pos x="51" y="12"/>
                      </a:cxn>
                      <a:cxn ang="0">
                        <a:pos x="54" y="9"/>
                      </a:cxn>
                      <a:cxn ang="0">
                        <a:pos x="60" y="0"/>
                      </a:cxn>
                      <a:cxn ang="0">
                        <a:pos x="52" y="70"/>
                      </a:cxn>
                      <a:cxn ang="0">
                        <a:pos x="47" y="77"/>
                      </a:cxn>
                      <a:cxn ang="0">
                        <a:pos x="42" y="83"/>
                      </a:cxn>
                      <a:cxn ang="0">
                        <a:pos x="35" y="87"/>
                      </a:cxn>
                      <a:cxn ang="0">
                        <a:pos x="28" y="90"/>
                      </a:cxn>
                      <a:cxn ang="0">
                        <a:pos x="20" y="90"/>
                      </a:cxn>
                      <a:cxn ang="0">
                        <a:pos x="13" y="92"/>
                      </a:cxn>
                      <a:cxn ang="0">
                        <a:pos x="6" y="92"/>
                      </a:cxn>
                      <a:cxn ang="0">
                        <a:pos x="2" y="90"/>
                      </a:cxn>
                      <a:cxn ang="0">
                        <a:pos x="0" y="87"/>
                      </a:cxn>
                      <a:cxn ang="0">
                        <a:pos x="0" y="81"/>
                      </a:cxn>
                      <a:cxn ang="0">
                        <a:pos x="6" y="70"/>
                      </a:cxn>
                      <a:cxn ang="0">
                        <a:pos x="14" y="28"/>
                      </a:cxn>
                      <a:cxn ang="0">
                        <a:pos x="16" y="21"/>
                      </a:cxn>
                      <a:cxn ang="0">
                        <a:pos x="20" y="18"/>
                      </a:cxn>
                    </a:cxnLst>
                    <a:rect l="0" t="0" r="r" b="b"/>
                    <a:pathLst>
                      <a:path w="61" h="93">
                        <a:moveTo>
                          <a:pt x="20" y="18"/>
                        </a:moveTo>
                        <a:lnTo>
                          <a:pt x="32" y="18"/>
                        </a:lnTo>
                        <a:lnTo>
                          <a:pt x="44" y="16"/>
                        </a:lnTo>
                        <a:lnTo>
                          <a:pt x="51" y="12"/>
                        </a:lnTo>
                        <a:lnTo>
                          <a:pt x="54" y="9"/>
                        </a:lnTo>
                        <a:lnTo>
                          <a:pt x="60" y="0"/>
                        </a:lnTo>
                        <a:lnTo>
                          <a:pt x="52" y="70"/>
                        </a:lnTo>
                        <a:lnTo>
                          <a:pt x="47" y="77"/>
                        </a:lnTo>
                        <a:lnTo>
                          <a:pt x="42" y="83"/>
                        </a:lnTo>
                        <a:lnTo>
                          <a:pt x="35" y="87"/>
                        </a:lnTo>
                        <a:lnTo>
                          <a:pt x="28" y="90"/>
                        </a:lnTo>
                        <a:lnTo>
                          <a:pt x="20" y="90"/>
                        </a:lnTo>
                        <a:lnTo>
                          <a:pt x="13" y="92"/>
                        </a:lnTo>
                        <a:lnTo>
                          <a:pt x="6" y="92"/>
                        </a:lnTo>
                        <a:lnTo>
                          <a:pt x="2" y="90"/>
                        </a:lnTo>
                        <a:lnTo>
                          <a:pt x="0" y="87"/>
                        </a:lnTo>
                        <a:lnTo>
                          <a:pt x="0" y="81"/>
                        </a:lnTo>
                        <a:lnTo>
                          <a:pt x="6" y="70"/>
                        </a:lnTo>
                        <a:lnTo>
                          <a:pt x="14" y="28"/>
                        </a:lnTo>
                        <a:lnTo>
                          <a:pt x="16" y="21"/>
                        </a:lnTo>
                        <a:lnTo>
                          <a:pt x="20" y="18"/>
                        </a:lnTo>
                      </a:path>
                    </a:pathLst>
                  </a:custGeom>
                  <a:solidFill>
                    <a:srgbClr val="60606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sp>
              <p:nvSpPr>
                <p:cNvPr id="35" name="Freeform 573"/>
                <p:cNvSpPr>
                  <a:spLocks/>
                </p:cNvSpPr>
                <p:nvPr/>
              </p:nvSpPr>
              <p:spPr bwMode="auto">
                <a:xfrm>
                  <a:off x="5014" y="3668"/>
                  <a:ext cx="48" cy="52"/>
                </a:xfrm>
                <a:custGeom>
                  <a:avLst/>
                  <a:gdLst/>
                  <a:ahLst/>
                  <a:cxnLst>
                    <a:cxn ang="0">
                      <a:pos x="47" y="0"/>
                    </a:cxn>
                    <a:cxn ang="0">
                      <a:pos x="25" y="9"/>
                    </a:cxn>
                    <a:cxn ang="0">
                      <a:pos x="19" y="23"/>
                    </a:cxn>
                    <a:cxn ang="0">
                      <a:pos x="0" y="39"/>
                    </a:cxn>
                    <a:cxn ang="0">
                      <a:pos x="10" y="51"/>
                    </a:cxn>
                    <a:cxn ang="0">
                      <a:pos x="35" y="39"/>
                    </a:cxn>
                    <a:cxn ang="0">
                      <a:pos x="44" y="49"/>
                    </a:cxn>
                    <a:cxn ang="0">
                      <a:pos x="47" y="23"/>
                    </a:cxn>
                    <a:cxn ang="0">
                      <a:pos x="47" y="0"/>
                    </a:cxn>
                  </a:cxnLst>
                  <a:rect l="0" t="0" r="r" b="b"/>
                  <a:pathLst>
                    <a:path w="48" h="52">
                      <a:moveTo>
                        <a:pt x="47" y="0"/>
                      </a:moveTo>
                      <a:lnTo>
                        <a:pt x="25" y="9"/>
                      </a:lnTo>
                      <a:lnTo>
                        <a:pt x="19" y="23"/>
                      </a:lnTo>
                      <a:lnTo>
                        <a:pt x="0" y="39"/>
                      </a:lnTo>
                      <a:lnTo>
                        <a:pt x="10" y="51"/>
                      </a:lnTo>
                      <a:lnTo>
                        <a:pt x="35" y="39"/>
                      </a:lnTo>
                      <a:lnTo>
                        <a:pt x="44" y="49"/>
                      </a:lnTo>
                      <a:lnTo>
                        <a:pt x="47" y="23"/>
                      </a:lnTo>
                      <a:lnTo>
                        <a:pt x="47" y="0"/>
                      </a:lnTo>
                    </a:path>
                  </a:pathLst>
                </a:custGeom>
                <a:solidFill>
                  <a:srgbClr val="978712"/>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36" name="Freeform 574"/>
                <p:cNvSpPr>
                  <a:spLocks/>
                </p:cNvSpPr>
                <p:nvPr/>
              </p:nvSpPr>
              <p:spPr bwMode="auto">
                <a:xfrm>
                  <a:off x="4892" y="3810"/>
                  <a:ext cx="43" cy="33"/>
                </a:xfrm>
                <a:custGeom>
                  <a:avLst/>
                  <a:gdLst/>
                  <a:ahLst/>
                  <a:cxnLst>
                    <a:cxn ang="0">
                      <a:pos x="39" y="0"/>
                    </a:cxn>
                    <a:cxn ang="0">
                      <a:pos x="22" y="4"/>
                    </a:cxn>
                    <a:cxn ang="0">
                      <a:pos x="17" y="4"/>
                    </a:cxn>
                    <a:cxn ang="0">
                      <a:pos x="0" y="23"/>
                    </a:cxn>
                    <a:cxn ang="0">
                      <a:pos x="8" y="32"/>
                    </a:cxn>
                    <a:cxn ang="0">
                      <a:pos x="31" y="23"/>
                    </a:cxn>
                    <a:cxn ang="0">
                      <a:pos x="39" y="30"/>
                    </a:cxn>
                    <a:cxn ang="0">
                      <a:pos x="42" y="12"/>
                    </a:cxn>
                    <a:cxn ang="0">
                      <a:pos x="39" y="0"/>
                    </a:cxn>
                  </a:cxnLst>
                  <a:rect l="0" t="0" r="r" b="b"/>
                  <a:pathLst>
                    <a:path w="43" h="33">
                      <a:moveTo>
                        <a:pt x="39" y="0"/>
                      </a:moveTo>
                      <a:lnTo>
                        <a:pt x="22" y="4"/>
                      </a:lnTo>
                      <a:lnTo>
                        <a:pt x="17" y="4"/>
                      </a:lnTo>
                      <a:lnTo>
                        <a:pt x="0" y="23"/>
                      </a:lnTo>
                      <a:lnTo>
                        <a:pt x="8" y="32"/>
                      </a:lnTo>
                      <a:lnTo>
                        <a:pt x="31" y="23"/>
                      </a:lnTo>
                      <a:lnTo>
                        <a:pt x="39" y="30"/>
                      </a:lnTo>
                      <a:lnTo>
                        <a:pt x="42" y="12"/>
                      </a:lnTo>
                      <a:lnTo>
                        <a:pt x="39" y="0"/>
                      </a:lnTo>
                    </a:path>
                  </a:pathLst>
                </a:custGeom>
                <a:solidFill>
                  <a:srgbClr val="978712"/>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37" name="Freeform 575"/>
                <p:cNvSpPr>
                  <a:spLocks/>
                </p:cNvSpPr>
                <p:nvPr/>
              </p:nvSpPr>
              <p:spPr bwMode="auto">
                <a:xfrm>
                  <a:off x="4996" y="3627"/>
                  <a:ext cx="42" cy="52"/>
                </a:xfrm>
                <a:custGeom>
                  <a:avLst/>
                  <a:gdLst/>
                  <a:ahLst/>
                  <a:cxnLst>
                    <a:cxn ang="0">
                      <a:pos x="41" y="0"/>
                    </a:cxn>
                    <a:cxn ang="0">
                      <a:pos x="19" y="10"/>
                    </a:cxn>
                    <a:cxn ang="0">
                      <a:pos x="13" y="10"/>
                    </a:cxn>
                    <a:cxn ang="0">
                      <a:pos x="0" y="48"/>
                    </a:cxn>
                    <a:cxn ang="0">
                      <a:pos x="3" y="51"/>
                    </a:cxn>
                    <a:cxn ang="0">
                      <a:pos x="29" y="38"/>
                    </a:cxn>
                    <a:cxn ang="0">
                      <a:pos x="38" y="48"/>
                    </a:cxn>
                    <a:cxn ang="0">
                      <a:pos x="41" y="22"/>
                    </a:cxn>
                    <a:cxn ang="0">
                      <a:pos x="41" y="0"/>
                    </a:cxn>
                  </a:cxnLst>
                  <a:rect l="0" t="0" r="r" b="b"/>
                  <a:pathLst>
                    <a:path w="42" h="52">
                      <a:moveTo>
                        <a:pt x="41" y="0"/>
                      </a:moveTo>
                      <a:lnTo>
                        <a:pt x="19" y="10"/>
                      </a:lnTo>
                      <a:lnTo>
                        <a:pt x="13" y="10"/>
                      </a:lnTo>
                      <a:lnTo>
                        <a:pt x="0" y="48"/>
                      </a:lnTo>
                      <a:lnTo>
                        <a:pt x="3" y="51"/>
                      </a:lnTo>
                      <a:lnTo>
                        <a:pt x="29" y="38"/>
                      </a:lnTo>
                      <a:lnTo>
                        <a:pt x="38" y="48"/>
                      </a:lnTo>
                      <a:lnTo>
                        <a:pt x="41" y="22"/>
                      </a:lnTo>
                      <a:lnTo>
                        <a:pt x="41" y="0"/>
                      </a:lnTo>
                    </a:path>
                  </a:pathLst>
                </a:custGeom>
                <a:solidFill>
                  <a:srgbClr val="7144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38" name="Freeform 576"/>
                <p:cNvSpPr>
                  <a:spLocks/>
                </p:cNvSpPr>
                <p:nvPr/>
              </p:nvSpPr>
              <p:spPr bwMode="auto">
                <a:xfrm>
                  <a:off x="4962" y="3785"/>
                  <a:ext cx="34" cy="39"/>
                </a:xfrm>
                <a:custGeom>
                  <a:avLst/>
                  <a:gdLst/>
                  <a:ahLst/>
                  <a:cxnLst>
                    <a:cxn ang="0">
                      <a:pos x="34" y="34"/>
                    </a:cxn>
                    <a:cxn ang="0">
                      <a:pos x="30" y="20"/>
                    </a:cxn>
                    <a:cxn ang="0">
                      <a:pos x="30" y="14"/>
                    </a:cxn>
                    <a:cxn ang="0">
                      <a:pos x="9" y="0"/>
                    </a:cxn>
                    <a:cxn ang="0">
                      <a:pos x="0" y="7"/>
                    </a:cxn>
                    <a:cxn ang="0">
                      <a:pos x="9" y="27"/>
                    </a:cxn>
                    <a:cxn ang="0">
                      <a:pos x="2" y="34"/>
                    </a:cxn>
                    <a:cxn ang="0">
                      <a:pos x="21" y="37"/>
                    </a:cxn>
                    <a:cxn ang="0">
                      <a:pos x="34" y="34"/>
                    </a:cxn>
                  </a:cxnLst>
                  <a:rect l="0" t="0" r="r" b="b"/>
                  <a:pathLst>
                    <a:path w="35" h="38">
                      <a:moveTo>
                        <a:pt x="34" y="34"/>
                      </a:moveTo>
                      <a:lnTo>
                        <a:pt x="30" y="20"/>
                      </a:lnTo>
                      <a:lnTo>
                        <a:pt x="30" y="14"/>
                      </a:lnTo>
                      <a:lnTo>
                        <a:pt x="9" y="0"/>
                      </a:lnTo>
                      <a:lnTo>
                        <a:pt x="0" y="7"/>
                      </a:lnTo>
                      <a:lnTo>
                        <a:pt x="9" y="27"/>
                      </a:lnTo>
                      <a:lnTo>
                        <a:pt x="2" y="34"/>
                      </a:lnTo>
                      <a:lnTo>
                        <a:pt x="21" y="37"/>
                      </a:lnTo>
                      <a:lnTo>
                        <a:pt x="34" y="34"/>
                      </a:lnTo>
                    </a:path>
                  </a:pathLst>
                </a:custGeom>
                <a:solidFill>
                  <a:srgbClr val="7144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39" name="Freeform 577"/>
                <p:cNvSpPr>
                  <a:spLocks/>
                </p:cNvSpPr>
                <p:nvPr/>
              </p:nvSpPr>
              <p:spPr bwMode="auto">
                <a:xfrm>
                  <a:off x="4952" y="3710"/>
                  <a:ext cx="39" cy="34"/>
                </a:xfrm>
                <a:custGeom>
                  <a:avLst/>
                  <a:gdLst/>
                  <a:ahLst/>
                  <a:cxnLst>
                    <a:cxn ang="0">
                      <a:pos x="3" y="33"/>
                    </a:cxn>
                    <a:cxn ang="0">
                      <a:pos x="18" y="29"/>
                    </a:cxn>
                    <a:cxn ang="0">
                      <a:pos x="23" y="29"/>
                    </a:cxn>
                    <a:cxn ang="0">
                      <a:pos x="38" y="9"/>
                    </a:cxn>
                    <a:cxn ang="0">
                      <a:pos x="31" y="0"/>
                    </a:cxn>
                    <a:cxn ang="0">
                      <a:pos x="11" y="9"/>
                    </a:cxn>
                    <a:cxn ang="0">
                      <a:pos x="3" y="2"/>
                    </a:cxn>
                    <a:cxn ang="0">
                      <a:pos x="0" y="20"/>
                    </a:cxn>
                    <a:cxn ang="0">
                      <a:pos x="3" y="33"/>
                    </a:cxn>
                  </a:cxnLst>
                  <a:rect l="0" t="0" r="r" b="b"/>
                  <a:pathLst>
                    <a:path w="39" h="34">
                      <a:moveTo>
                        <a:pt x="3" y="33"/>
                      </a:moveTo>
                      <a:lnTo>
                        <a:pt x="18" y="29"/>
                      </a:lnTo>
                      <a:lnTo>
                        <a:pt x="23" y="29"/>
                      </a:lnTo>
                      <a:lnTo>
                        <a:pt x="38" y="9"/>
                      </a:lnTo>
                      <a:lnTo>
                        <a:pt x="31" y="0"/>
                      </a:lnTo>
                      <a:lnTo>
                        <a:pt x="11" y="9"/>
                      </a:lnTo>
                      <a:lnTo>
                        <a:pt x="3" y="2"/>
                      </a:lnTo>
                      <a:lnTo>
                        <a:pt x="0" y="20"/>
                      </a:lnTo>
                      <a:lnTo>
                        <a:pt x="3" y="33"/>
                      </a:lnTo>
                    </a:path>
                  </a:pathLst>
                </a:custGeom>
                <a:solidFill>
                  <a:srgbClr val="714400"/>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nvGrpSpPr>
                <p:cNvPr id="40" name="Group 578"/>
                <p:cNvGrpSpPr>
                  <a:grpSpLocks/>
                </p:cNvGrpSpPr>
                <p:nvPr/>
              </p:nvGrpSpPr>
              <p:grpSpPr bwMode="auto">
                <a:xfrm>
                  <a:off x="4966" y="3525"/>
                  <a:ext cx="88" cy="28"/>
                  <a:chOff x="4966" y="3525"/>
                  <a:chExt cx="88" cy="28"/>
                </a:xfrm>
              </p:grpSpPr>
              <p:sp>
                <p:nvSpPr>
                  <p:cNvPr id="41" name="Freeform 579"/>
                  <p:cNvSpPr>
                    <a:spLocks/>
                  </p:cNvSpPr>
                  <p:nvPr/>
                </p:nvSpPr>
                <p:spPr bwMode="auto">
                  <a:xfrm>
                    <a:off x="4969" y="3529"/>
                    <a:ext cx="79" cy="17"/>
                  </a:xfrm>
                  <a:custGeom>
                    <a:avLst/>
                    <a:gdLst/>
                    <a:ahLst/>
                    <a:cxnLst>
                      <a:cxn ang="0">
                        <a:pos x="0" y="14"/>
                      </a:cxn>
                      <a:cxn ang="0">
                        <a:pos x="74" y="16"/>
                      </a:cxn>
                      <a:cxn ang="0">
                        <a:pos x="76" y="0"/>
                      </a:cxn>
                      <a:cxn ang="0">
                        <a:pos x="24" y="0"/>
                      </a:cxn>
                      <a:cxn ang="0">
                        <a:pos x="24" y="14"/>
                      </a:cxn>
                      <a:cxn ang="0">
                        <a:pos x="0" y="14"/>
                      </a:cxn>
                    </a:cxnLst>
                    <a:rect l="0" t="0" r="r" b="b"/>
                    <a:pathLst>
                      <a:path w="77" h="17">
                        <a:moveTo>
                          <a:pt x="0" y="14"/>
                        </a:moveTo>
                        <a:lnTo>
                          <a:pt x="74" y="16"/>
                        </a:lnTo>
                        <a:lnTo>
                          <a:pt x="76" y="0"/>
                        </a:lnTo>
                        <a:lnTo>
                          <a:pt x="24" y="0"/>
                        </a:lnTo>
                        <a:lnTo>
                          <a:pt x="24" y="14"/>
                        </a:lnTo>
                        <a:lnTo>
                          <a:pt x="0" y="14"/>
                        </a:lnTo>
                      </a:path>
                    </a:pathLst>
                  </a:custGeom>
                  <a:solidFill>
                    <a:srgbClr val="B89F5C"/>
                  </a:solidFill>
                  <a:ln w="12700" cap="rnd">
                    <a:noFill/>
                    <a:round/>
                    <a:headEnd/>
                    <a:tailEn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sp>
                <p:nvSpPr>
                  <p:cNvPr id="42" name="Freeform 580"/>
                  <p:cNvSpPr>
                    <a:spLocks/>
                  </p:cNvSpPr>
                  <p:nvPr/>
                </p:nvSpPr>
                <p:spPr bwMode="auto">
                  <a:xfrm>
                    <a:off x="4966" y="3525"/>
                    <a:ext cx="88" cy="28"/>
                  </a:xfrm>
                  <a:custGeom>
                    <a:avLst/>
                    <a:gdLst/>
                    <a:ahLst/>
                    <a:cxnLst>
                      <a:cxn ang="0">
                        <a:pos x="0" y="24"/>
                      </a:cxn>
                      <a:cxn ang="0">
                        <a:pos x="83" y="27"/>
                      </a:cxn>
                      <a:cxn ang="0">
                        <a:pos x="87" y="0"/>
                      </a:cxn>
                      <a:cxn ang="0">
                        <a:pos x="29" y="0"/>
                      </a:cxn>
                      <a:cxn ang="0">
                        <a:pos x="29" y="24"/>
                      </a:cxn>
                    </a:cxnLst>
                    <a:rect l="0" t="0" r="r" b="b"/>
                    <a:pathLst>
                      <a:path w="88" h="28">
                        <a:moveTo>
                          <a:pt x="0" y="24"/>
                        </a:moveTo>
                        <a:lnTo>
                          <a:pt x="83" y="27"/>
                        </a:lnTo>
                        <a:lnTo>
                          <a:pt x="87" y="0"/>
                        </a:lnTo>
                        <a:lnTo>
                          <a:pt x="29" y="0"/>
                        </a:lnTo>
                        <a:lnTo>
                          <a:pt x="29" y="24"/>
                        </a:lnTo>
                      </a:path>
                    </a:pathLst>
                  </a:custGeom>
                  <a:noFill/>
                  <a:ln w="12700" cap="rnd" cmpd="sng">
                    <a:solidFill>
                      <a:srgbClr val="000000"/>
                    </a:solidFill>
                    <a:prstDash val="solid"/>
                    <a:round/>
                    <a:headEnd type="none" w="med" len="med"/>
                    <a:tailEnd type="none" w="med" len="med"/>
                  </a:ln>
                  <a:effectLst/>
                </p:spPr>
                <p:txBody>
                  <a:bodyPr/>
                  <a:lstStyle/>
                  <a:p>
                    <a:pPr algn="ctr" fontAlgn="base">
                      <a:spcBef>
                        <a:spcPct val="0"/>
                      </a:spcBef>
                      <a:spcAft>
                        <a:spcPct val="0"/>
                      </a:spcAft>
                      <a:defRPr/>
                    </a:pPr>
                    <a:endParaRPr lang="en-US" sz="1400">
                      <a:solidFill>
                        <a:srgbClr val="000000"/>
                      </a:solidFill>
                      <a:effectLst>
                        <a:outerShdw blurRad="38100" dist="38100" dir="2700000" algn="tl">
                          <a:srgbClr val="000000">
                            <a:alpha val="43137"/>
                          </a:srgbClr>
                        </a:outerShdw>
                      </a:effectLst>
                      <a:cs typeface="Arial" charset="0"/>
                    </a:endParaRPr>
                  </a:p>
                </p:txBody>
              </p:sp>
            </p:grpSp>
          </p:grpSp>
        </p:grpSp>
      </p:grpSp>
      <p:grpSp>
        <p:nvGrpSpPr>
          <p:cNvPr id="356" name="Group 355"/>
          <p:cNvGrpSpPr/>
          <p:nvPr/>
        </p:nvGrpSpPr>
        <p:grpSpPr>
          <a:xfrm>
            <a:off x="829188" y="1681690"/>
            <a:ext cx="2215198" cy="3810092"/>
            <a:chOff x="4358084" y="2000622"/>
            <a:chExt cx="2215198" cy="3810092"/>
          </a:xfrm>
        </p:grpSpPr>
        <p:sp>
          <p:nvSpPr>
            <p:cNvPr id="357" name="Oval 356"/>
            <p:cNvSpPr/>
            <p:nvPr/>
          </p:nvSpPr>
          <p:spPr bwMode="auto">
            <a:xfrm>
              <a:off x="4358084" y="2000622"/>
              <a:ext cx="2215198" cy="3810092"/>
            </a:xfrm>
            <a:prstGeom prst="ellipse">
              <a:avLst/>
            </a:prstGeom>
            <a:blipFill>
              <a:blip r:embed="rId4"/>
              <a:tile tx="0" ty="0" sx="100000" sy="100000" flip="none" algn="tl"/>
            </a:blipFill>
            <a:ln w="12700"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pic>
          <p:nvPicPr>
            <p:cNvPr id="358" name="Picture 357"/>
            <p:cNvPicPr>
              <a:picLocks noChangeAspect="1"/>
            </p:cNvPicPr>
            <p:nvPr/>
          </p:nvPicPr>
          <p:blipFill rotWithShape="1">
            <a:blip r:embed="rId5" cstate="print">
              <a:extLst>
                <a:ext uri="{28A0092B-C50C-407E-A947-70E740481C1C}">
                  <a14:useLocalDpi xmlns:a14="http://schemas.microsoft.com/office/drawing/2010/main" val="0"/>
                </a:ext>
              </a:extLst>
            </a:blip>
            <a:srcRect b="6774"/>
            <a:stretch/>
          </p:blipFill>
          <p:spPr>
            <a:xfrm>
              <a:off x="4564074" y="3167080"/>
              <a:ext cx="1906157" cy="1457172"/>
            </a:xfrm>
            <a:prstGeom prst="rect">
              <a:avLst/>
            </a:prstGeom>
          </p:spPr>
        </p:pic>
        <p:sp>
          <p:nvSpPr>
            <p:cNvPr id="359" name="TextBox 358"/>
            <p:cNvSpPr txBox="1"/>
            <p:nvPr/>
          </p:nvSpPr>
          <p:spPr>
            <a:xfrm>
              <a:off x="4420724" y="2347952"/>
              <a:ext cx="2131159" cy="830997"/>
            </a:xfrm>
            <a:prstGeom prst="rect">
              <a:avLst/>
            </a:prstGeom>
            <a:noFill/>
          </p:spPr>
          <p:txBody>
            <a:bodyPr wrap="square" rtlCol="0">
              <a:spAutoFit/>
            </a:bodyPr>
            <a:lstStyle/>
            <a:p>
              <a:pPr algn="ctr"/>
              <a:r>
                <a:rPr lang="en-US" sz="1600" b="1" dirty="0" smtClean="0">
                  <a:solidFill>
                    <a:srgbClr val="FFFF00"/>
                  </a:solidFill>
                </a:rPr>
                <a:t>CURRENT</a:t>
              </a:r>
            </a:p>
            <a:p>
              <a:pPr algn="ctr"/>
              <a:r>
                <a:rPr lang="en-US" sz="1600" b="1" u="sng" dirty="0" smtClean="0">
                  <a:solidFill>
                    <a:srgbClr val="FFFF00"/>
                  </a:solidFill>
                </a:rPr>
                <a:t>OPERATIONS</a:t>
              </a:r>
            </a:p>
            <a:p>
              <a:pPr algn="ctr"/>
              <a:endParaRPr lang="en-US" sz="1600" b="1" dirty="0">
                <a:solidFill>
                  <a:srgbClr val="FFFF00"/>
                </a:solidFill>
              </a:endParaRPr>
            </a:p>
          </p:txBody>
        </p:sp>
        <p:sp>
          <p:nvSpPr>
            <p:cNvPr id="360" name="TextBox 359"/>
            <p:cNvSpPr txBox="1"/>
            <p:nvPr/>
          </p:nvSpPr>
          <p:spPr>
            <a:xfrm>
              <a:off x="4748109" y="4706074"/>
              <a:ext cx="1438214" cy="830997"/>
            </a:xfrm>
            <a:prstGeom prst="rect">
              <a:avLst/>
            </a:prstGeom>
            <a:noFill/>
          </p:spPr>
          <p:txBody>
            <a:bodyPr wrap="none" rtlCol="0">
              <a:spAutoFit/>
            </a:bodyPr>
            <a:lstStyle/>
            <a:p>
              <a:pPr algn="ctr"/>
              <a:r>
                <a:rPr lang="en-US" sz="1600" b="1" dirty="0" smtClean="0">
                  <a:solidFill>
                    <a:srgbClr val="FFFF00"/>
                  </a:solidFill>
                </a:rPr>
                <a:t>Info Sharing</a:t>
              </a:r>
            </a:p>
            <a:p>
              <a:pPr algn="ctr"/>
              <a:r>
                <a:rPr lang="en-US" sz="1600" b="1" dirty="0" smtClean="0">
                  <a:solidFill>
                    <a:srgbClr val="FFFF00"/>
                  </a:solidFill>
                </a:rPr>
                <a:t>Security</a:t>
              </a:r>
            </a:p>
            <a:p>
              <a:pPr algn="ctr"/>
              <a:r>
                <a:rPr lang="en-US" sz="1600" b="1" dirty="0" smtClean="0">
                  <a:solidFill>
                    <a:srgbClr val="FFFF00"/>
                  </a:solidFill>
                </a:rPr>
                <a:t>Environment</a:t>
              </a:r>
            </a:p>
          </p:txBody>
        </p:sp>
      </p:grpSp>
      <p:sp>
        <p:nvSpPr>
          <p:cNvPr id="361" name="Oval 360"/>
          <p:cNvSpPr/>
          <p:nvPr/>
        </p:nvSpPr>
        <p:spPr bwMode="auto">
          <a:xfrm>
            <a:off x="428208" y="1727874"/>
            <a:ext cx="1044494" cy="583615"/>
          </a:xfrm>
          <a:prstGeom prst="ellipse">
            <a:avLst/>
          </a:prstGeom>
          <a:solidFill>
            <a:schemeClr val="accent2">
              <a:lumMod val="40000"/>
              <a:lumOff val="60000"/>
            </a:schemeClr>
          </a:solidFill>
          <a:ln w="127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613</a:t>
            </a:r>
            <a:r>
              <a:rPr kumimoji="0" lang="en-US" sz="1200" b="1" i="0" u="none" strike="noStrike" cap="none" normalizeH="0" baseline="30000" dirty="0" smtClean="0">
                <a:ln>
                  <a:noFill/>
                </a:ln>
                <a:solidFill>
                  <a:schemeClr val="tx1"/>
                </a:solidFill>
                <a:effectLst/>
                <a:latin typeface="Arial" charset="0"/>
              </a:rPr>
              <a:t>th</a:t>
            </a:r>
            <a:endParaRPr kumimoji="0" lang="en-US" sz="1200" b="1" i="0" u="none" strike="noStrike" cap="none" normalizeH="0" baseline="0" dirty="0" smtClean="0">
              <a:ln>
                <a:noFill/>
              </a:ln>
              <a:solidFill>
                <a:schemeClr val="tx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AOC</a:t>
            </a:r>
          </a:p>
        </p:txBody>
      </p:sp>
      <p:sp>
        <p:nvSpPr>
          <p:cNvPr id="362" name="Oval 361"/>
          <p:cNvSpPr/>
          <p:nvPr/>
        </p:nvSpPr>
        <p:spPr bwMode="auto">
          <a:xfrm>
            <a:off x="970526" y="1226394"/>
            <a:ext cx="929484" cy="583615"/>
          </a:xfrm>
          <a:prstGeom prst="ellipse">
            <a:avLst/>
          </a:prstGeom>
          <a:solidFill>
            <a:schemeClr val="accent2">
              <a:lumMod val="40000"/>
              <a:lumOff val="60000"/>
            </a:schemeClr>
          </a:solidFill>
          <a:ln w="127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rPr>
              <a:t>609th</a:t>
            </a:r>
          </a:p>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t>AOC</a:t>
            </a:r>
            <a:endParaRPr kumimoji="0" lang="en-US" sz="1200" b="1" i="0" u="none" strike="noStrike" cap="none" normalizeH="0" baseline="0" dirty="0" smtClean="0">
              <a:ln>
                <a:noFill/>
              </a:ln>
              <a:solidFill>
                <a:schemeClr val="tx1"/>
              </a:solidFill>
              <a:effectLst/>
            </a:endParaRPr>
          </a:p>
        </p:txBody>
      </p:sp>
      <p:sp>
        <p:nvSpPr>
          <p:cNvPr id="363" name="Oval 362"/>
          <p:cNvSpPr/>
          <p:nvPr/>
        </p:nvSpPr>
        <p:spPr bwMode="auto">
          <a:xfrm>
            <a:off x="1893227" y="1239569"/>
            <a:ext cx="1044494" cy="583615"/>
          </a:xfrm>
          <a:prstGeom prst="ellipse">
            <a:avLst/>
          </a:prstGeom>
          <a:solidFill>
            <a:schemeClr val="accent2">
              <a:lumMod val="40000"/>
              <a:lumOff val="60000"/>
            </a:schemeClr>
          </a:solidFill>
          <a:ln w="127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rPr>
              <a:t>607th</a:t>
            </a:r>
          </a:p>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t>AOC</a:t>
            </a:r>
            <a:endParaRPr kumimoji="0" lang="en-US" sz="1200" b="1" i="0" u="none" strike="noStrike" cap="none" normalizeH="0" baseline="0" dirty="0" smtClean="0">
              <a:ln>
                <a:noFill/>
              </a:ln>
              <a:solidFill>
                <a:schemeClr val="tx1"/>
              </a:solidFill>
              <a:effectLst/>
            </a:endParaRPr>
          </a:p>
        </p:txBody>
      </p:sp>
      <p:sp>
        <p:nvSpPr>
          <p:cNvPr id="364" name="Oval 363"/>
          <p:cNvSpPr/>
          <p:nvPr/>
        </p:nvSpPr>
        <p:spPr bwMode="auto">
          <a:xfrm>
            <a:off x="2627085" y="2293238"/>
            <a:ext cx="1044494" cy="583615"/>
          </a:xfrm>
          <a:prstGeom prst="ellipse">
            <a:avLst/>
          </a:prstGeom>
          <a:solidFill>
            <a:schemeClr val="accent2">
              <a:lumMod val="40000"/>
              <a:lumOff val="60000"/>
            </a:schemeClr>
          </a:solidFill>
          <a:ln w="127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rPr>
              <a:t>603rd</a:t>
            </a:r>
          </a:p>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t>AOC</a:t>
            </a:r>
            <a:endParaRPr kumimoji="0" lang="en-US" sz="1200" b="1" i="0" u="none" strike="noStrike" cap="none" normalizeH="0" baseline="0" dirty="0" smtClean="0">
              <a:ln>
                <a:noFill/>
              </a:ln>
              <a:solidFill>
                <a:schemeClr val="tx1"/>
              </a:solidFill>
              <a:effectLst/>
            </a:endParaRPr>
          </a:p>
        </p:txBody>
      </p:sp>
      <p:sp>
        <p:nvSpPr>
          <p:cNvPr id="369" name="Oval 368"/>
          <p:cNvSpPr/>
          <p:nvPr/>
        </p:nvSpPr>
        <p:spPr bwMode="auto">
          <a:xfrm>
            <a:off x="2530592" y="1714983"/>
            <a:ext cx="979010" cy="583615"/>
          </a:xfrm>
          <a:prstGeom prst="ellipse">
            <a:avLst/>
          </a:prstGeom>
          <a:solidFill>
            <a:schemeClr val="accent2">
              <a:lumMod val="40000"/>
              <a:lumOff val="60000"/>
            </a:schemeClr>
          </a:solidFill>
          <a:ln w="127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624</a:t>
            </a:r>
            <a:r>
              <a:rPr kumimoji="0" lang="en-US" sz="1200" b="1" i="0" u="none" strike="noStrike" cap="none" normalizeH="0" baseline="30000" dirty="0" smtClean="0">
                <a:ln>
                  <a:noFill/>
                </a:ln>
                <a:solidFill>
                  <a:schemeClr val="tx1"/>
                </a:solidFill>
                <a:effectLst/>
                <a:latin typeface="Arial" charset="0"/>
              </a:rPr>
              <a:t>th</a:t>
            </a:r>
            <a:r>
              <a:rPr kumimoji="0" lang="en-US" sz="1200" b="1" i="0" u="none" strike="noStrike" cap="none" normalizeH="0" baseline="0" dirty="0" smtClean="0">
                <a:ln>
                  <a:noFill/>
                </a:ln>
                <a:solidFill>
                  <a:schemeClr val="tx1"/>
                </a:solidFill>
                <a:effectLst/>
                <a:latin typeface="Arial" charset="0"/>
              </a:rPr>
              <a:t> Cyber</a:t>
            </a:r>
          </a:p>
        </p:txBody>
      </p:sp>
      <p:sp>
        <p:nvSpPr>
          <p:cNvPr id="372" name="Oval 371"/>
          <p:cNvSpPr/>
          <p:nvPr/>
        </p:nvSpPr>
        <p:spPr bwMode="auto">
          <a:xfrm>
            <a:off x="93511" y="2282697"/>
            <a:ext cx="1232955" cy="583615"/>
          </a:xfrm>
          <a:prstGeom prst="ellipse">
            <a:avLst/>
          </a:prstGeom>
          <a:solidFill>
            <a:schemeClr val="accent2">
              <a:lumMod val="40000"/>
              <a:lumOff val="60000"/>
            </a:schemeClr>
          </a:solidFill>
          <a:ln w="127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614</a:t>
            </a:r>
            <a:r>
              <a:rPr kumimoji="0" lang="en-US" sz="1200" b="1" i="0" u="none" strike="noStrike" cap="none" normalizeH="0" baseline="30000" dirty="0" smtClean="0">
                <a:ln>
                  <a:noFill/>
                </a:ln>
                <a:solidFill>
                  <a:schemeClr val="tx1"/>
                </a:solidFill>
                <a:effectLst/>
                <a:latin typeface="Arial" charset="0"/>
              </a:rPr>
              <a:t>th</a:t>
            </a:r>
            <a:endParaRPr kumimoji="0" lang="en-US" sz="1200" b="1" i="0" u="none" strike="noStrike" cap="none" normalizeH="0" baseline="0" dirty="0" smtClean="0">
              <a:ln>
                <a:noFill/>
              </a:ln>
              <a:solidFill>
                <a:schemeClr val="tx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t>AOC</a:t>
            </a:r>
            <a:endParaRPr kumimoji="0" lang="en-US" sz="1200" b="1" i="0" u="none" strike="noStrike" cap="none" normalizeH="0" baseline="0" dirty="0" smtClean="0">
              <a:ln>
                <a:noFill/>
              </a:ln>
              <a:solidFill>
                <a:schemeClr val="tx1"/>
              </a:solidFill>
              <a:effectLst/>
              <a:latin typeface="Arial" charset="0"/>
            </a:endParaRPr>
          </a:p>
        </p:txBody>
      </p:sp>
      <p:sp>
        <p:nvSpPr>
          <p:cNvPr id="375" name="TextBox 374"/>
          <p:cNvSpPr txBox="1"/>
          <p:nvPr/>
        </p:nvSpPr>
        <p:spPr>
          <a:xfrm>
            <a:off x="9262344" y="2233103"/>
            <a:ext cx="2822237" cy="938719"/>
          </a:xfrm>
          <a:prstGeom prst="rect">
            <a:avLst/>
          </a:prstGeom>
          <a:noFill/>
        </p:spPr>
        <p:txBody>
          <a:bodyPr wrap="square" rtlCol="0">
            <a:spAutoFit/>
          </a:bodyPr>
          <a:lstStyle/>
          <a:p>
            <a:pPr marL="173038" indent="-173038">
              <a:buFont typeface="Arial" panose="020B0604020202020204" pitchFamily="34" charset="0"/>
              <a:buChar char="•"/>
            </a:pPr>
            <a:r>
              <a:rPr lang="en-US" sz="1100" b="1" i="1" dirty="0" smtClean="0"/>
              <a:t>Rapid Tech Development</a:t>
            </a:r>
          </a:p>
          <a:p>
            <a:pPr marL="173038" indent="-173038">
              <a:buFont typeface="Arial" panose="020B0604020202020204" pitchFamily="34" charset="0"/>
              <a:buChar char="•"/>
            </a:pPr>
            <a:r>
              <a:rPr lang="en-US" sz="1100" b="1" i="1" dirty="0" smtClean="0"/>
              <a:t>Design to Test methods</a:t>
            </a:r>
          </a:p>
          <a:p>
            <a:pPr marL="173038" indent="-173038">
              <a:buFont typeface="Arial" panose="020B0604020202020204" pitchFamily="34" charset="0"/>
              <a:buChar char="•"/>
            </a:pPr>
            <a:r>
              <a:rPr lang="en-US" sz="1100" b="1" i="1" dirty="0" smtClean="0"/>
              <a:t>Supercomputer AI, Analytics</a:t>
            </a:r>
          </a:p>
          <a:p>
            <a:pPr marL="173038" indent="-173038">
              <a:buFont typeface="Arial" panose="020B0604020202020204" pitchFamily="34" charset="0"/>
              <a:buChar char="•"/>
            </a:pPr>
            <a:r>
              <a:rPr lang="en-US" sz="1100" b="1" i="1" dirty="0" smtClean="0"/>
              <a:t>Visualization, Gaming Interfaces</a:t>
            </a:r>
          </a:p>
          <a:p>
            <a:pPr marL="173038" indent="-173038">
              <a:buFont typeface="Arial" panose="020B0604020202020204" pitchFamily="34" charset="0"/>
              <a:buChar char="•"/>
            </a:pPr>
            <a:r>
              <a:rPr lang="en-US" sz="1100" b="1" i="1" dirty="0" smtClean="0"/>
              <a:t>Distributed Planning Tools</a:t>
            </a:r>
          </a:p>
        </p:txBody>
      </p:sp>
      <p:grpSp>
        <p:nvGrpSpPr>
          <p:cNvPr id="733" name="Group 732"/>
          <p:cNvGrpSpPr/>
          <p:nvPr/>
        </p:nvGrpSpPr>
        <p:grpSpPr>
          <a:xfrm>
            <a:off x="8437931" y="4681601"/>
            <a:ext cx="3537929" cy="1533306"/>
            <a:chOff x="5617896" y="4592052"/>
            <a:chExt cx="3537929" cy="1533306"/>
          </a:xfrm>
        </p:grpSpPr>
        <p:sp>
          <p:nvSpPr>
            <p:cNvPr id="380" name="Oval 379"/>
            <p:cNvSpPr/>
            <p:nvPr/>
          </p:nvSpPr>
          <p:spPr bwMode="auto">
            <a:xfrm>
              <a:off x="5617896" y="4592052"/>
              <a:ext cx="3537929" cy="1533306"/>
            </a:xfrm>
            <a:prstGeom prst="ellipse">
              <a:avLst/>
            </a:prstGeom>
            <a:solidFill>
              <a:srgbClr val="CCFFFF"/>
            </a:solidFill>
            <a:ln w="127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383" name="TextBox 382"/>
            <p:cNvSpPr txBox="1"/>
            <p:nvPr/>
          </p:nvSpPr>
          <p:spPr>
            <a:xfrm>
              <a:off x="6228530" y="4633546"/>
              <a:ext cx="2316660" cy="492443"/>
            </a:xfrm>
            <a:prstGeom prst="rect">
              <a:avLst/>
            </a:prstGeom>
            <a:noFill/>
          </p:spPr>
          <p:txBody>
            <a:bodyPr wrap="none" rtlCol="0">
              <a:spAutoFit/>
            </a:bodyPr>
            <a:lstStyle/>
            <a:p>
              <a:pPr algn="ctr"/>
              <a:r>
                <a:rPr lang="en-US" b="1" dirty="0" smtClean="0">
                  <a:solidFill>
                    <a:schemeClr val="accent2"/>
                  </a:solidFill>
                </a:rPr>
                <a:t>CACOPS</a:t>
              </a:r>
            </a:p>
            <a:p>
              <a:pPr algn="ctr"/>
              <a:r>
                <a:rPr lang="en-US" sz="1200" b="1" dirty="0" smtClean="0">
                  <a:solidFill>
                    <a:schemeClr val="accent2"/>
                  </a:solidFill>
                </a:rPr>
                <a:t>Training, Education, TTP Dev</a:t>
              </a:r>
              <a:endParaRPr lang="en-US" sz="1200" b="1" dirty="0">
                <a:solidFill>
                  <a:schemeClr val="accent2"/>
                </a:solidFill>
              </a:endParaRPr>
            </a:p>
          </p:txBody>
        </p:sp>
        <p:pic>
          <p:nvPicPr>
            <p:cNvPr id="730" name="Picture 7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881177" y="5125989"/>
              <a:ext cx="961813" cy="541020"/>
            </a:xfrm>
            <a:prstGeom prst="rect">
              <a:avLst/>
            </a:prstGeom>
          </p:spPr>
        </p:pic>
        <p:pic>
          <p:nvPicPr>
            <p:cNvPr id="732" name="Picture 7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04737" y="5103539"/>
              <a:ext cx="972053" cy="650853"/>
            </a:xfrm>
            <a:prstGeom prst="rect">
              <a:avLst/>
            </a:prstGeom>
          </p:spPr>
        </p:pic>
        <p:pic>
          <p:nvPicPr>
            <p:cNvPr id="731" name="Picture 730"/>
            <p:cNvPicPr>
              <a:picLocks noChangeAspect="1"/>
            </p:cNvPicPr>
            <p:nvPr/>
          </p:nvPicPr>
          <p:blipFill rotWithShape="1">
            <a:blip r:embed="rId8">
              <a:extLst>
                <a:ext uri="{28A0092B-C50C-407E-A947-70E740481C1C}">
                  <a14:useLocalDpi xmlns:a14="http://schemas.microsoft.com/office/drawing/2010/main" val="0"/>
                </a:ext>
              </a:extLst>
            </a:blip>
            <a:srcRect l="20915" t="31932" r="4164"/>
            <a:stretch/>
          </p:blipFill>
          <p:spPr>
            <a:xfrm>
              <a:off x="6675375" y="5259226"/>
              <a:ext cx="1230134" cy="798290"/>
            </a:xfrm>
            <a:prstGeom prst="rect">
              <a:avLst/>
            </a:prstGeom>
          </p:spPr>
        </p:pic>
      </p:grpSp>
      <p:grpSp>
        <p:nvGrpSpPr>
          <p:cNvPr id="743" name="Group 742"/>
          <p:cNvGrpSpPr/>
          <p:nvPr/>
        </p:nvGrpSpPr>
        <p:grpSpPr>
          <a:xfrm>
            <a:off x="3265432" y="4882844"/>
            <a:ext cx="3537929" cy="1533306"/>
            <a:chOff x="4301664" y="4870710"/>
            <a:chExt cx="3537929" cy="1533306"/>
          </a:xfrm>
        </p:grpSpPr>
        <p:sp>
          <p:nvSpPr>
            <p:cNvPr id="735" name="Oval 734"/>
            <p:cNvSpPr/>
            <p:nvPr/>
          </p:nvSpPr>
          <p:spPr bwMode="auto">
            <a:xfrm>
              <a:off x="4301664" y="4870710"/>
              <a:ext cx="3537929" cy="1533306"/>
            </a:xfrm>
            <a:prstGeom prst="ellipse">
              <a:avLst/>
            </a:prstGeom>
            <a:solidFill>
              <a:srgbClr val="CCFFFF"/>
            </a:solidFill>
            <a:ln w="127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736" name="TextBox 735"/>
            <p:cNvSpPr txBox="1"/>
            <p:nvPr/>
          </p:nvSpPr>
          <p:spPr>
            <a:xfrm>
              <a:off x="5264546" y="4912204"/>
              <a:ext cx="1612173" cy="492443"/>
            </a:xfrm>
            <a:prstGeom prst="rect">
              <a:avLst/>
            </a:prstGeom>
            <a:noFill/>
          </p:spPr>
          <p:txBody>
            <a:bodyPr wrap="none" rtlCol="0">
              <a:spAutoFit/>
            </a:bodyPr>
            <a:lstStyle/>
            <a:p>
              <a:pPr algn="ctr"/>
              <a:r>
                <a:rPr lang="en-US" b="1" dirty="0" smtClean="0">
                  <a:solidFill>
                    <a:schemeClr val="accent2"/>
                  </a:solidFill>
                </a:rPr>
                <a:t>Test &amp; Validation</a:t>
              </a:r>
            </a:p>
            <a:p>
              <a:pPr algn="ctr"/>
              <a:r>
                <a:rPr lang="en-US" sz="1200" b="1" dirty="0" smtClean="0">
                  <a:solidFill>
                    <a:schemeClr val="accent2"/>
                  </a:solidFill>
                </a:rPr>
                <a:t>Live-fly, Test, </a:t>
              </a:r>
              <a:r>
                <a:rPr lang="en-US" sz="1200" b="1" dirty="0" err="1" smtClean="0">
                  <a:solidFill>
                    <a:schemeClr val="accent2"/>
                  </a:solidFill>
                </a:rPr>
                <a:t>Exp</a:t>
              </a:r>
              <a:endParaRPr lang="en-US" sz="1200" b="1" dirty="0">
                <a:solidFill>
                  <a:schemeClr val="accent2"/>
                </a:solidFill>
              </a:endParaRPr>
            </a:p>
          </p:txBody>
        </p:sp>
        <p:pic>
          <p:nvPicPr>
            <p:cNvPr id="740" name="Picture 7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69506" y="5412266"/>
              <a:ext cx="1062760" cy="707218"/>
            </a:xfrm>
            <a:prstGeom prst="rect">
              <a:avLst/>
            </a:prstGeom>
          </p:spPr>
        </p:pic>
        <p:pic>
          <p:nvPicPr>
            <p:cNvPr id="741" name="Picture 740"/>
            <p:cNvPicPr>
              <a:picLocks noChangeAspect="1"/>
            </p:cNvPicPr>
            <p:nvPr/>
          </p:nvPicPr>
          <p:blipFill rotWithShape="1">
            <a:blip r:embed="rId10">
              <a:extLst>
                <a:ext uri="{28A0092B-C50C-407E-A947-70E740481C1C}">
                  <a14:useLocalDpi xmlns:a14="http://schemas.microsoft.com/office/drawing/2010/main" val="0"/>
                </a:ext>
              </a:extLst>
            </a:blip>
            <a:srcRect l="14933" t="10233" r="19799" b="12623"/>
            <a:stretch/>
          </p:blipFill>
          <p:spPr>
            <a:xfrm>
              <a:off x="4540870" y="5387936"/>
              <a:ext cx="877097" cy="652052"/>
            </a:xfrm>
            <a:prstGeom prst="rect">
              <a:avLst/>
            </a:prstGeom>
          </p:spPr>
        </p:pic>
        <p:pic>
          <p:nvPicPr>
            <p:cNvPr id="742" name="Picture 74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85818" y="5394632"/>
              <a:ext cx="1353803" cy="900894"/>
            </a:xfrm>
            <a:prstGeom prst="rect">
              <a:avLst/>
            </a:prstGeom>
          </p:spPr>
        </p:pic>
      </p:grpSp>
      <p:sp>
        <p:nvSpPr>
          <p:cNvPr id="751" name="TextBox 750"/>
          <p:cNvSpPr txBox="1"/>
          <p:nvPr/>
        </p:nvSpPr>
        <p:spPr>
          <a:xfrm>
            <a:off x="10471062" y="3795796"/>
            <a:ext cx="1890035" cy="938719"/>
          </a:xfrm>
          <a:prstGeom prst="rect">
            <a:avLst/>
          </a:prstGeom>
          <a:noFill/>
        </p:spPr>
        <p:txBody>
          <a:bodyPr wrap="square" rtlCol="0">
            <a:spAutoFit/>
          </a:bodyPr>
          <a:lstStyle/>
          <a:p>
            <a:pPr marL="173038" indent="-173038">
              <a:buFont typeface="Arial" panose="020B0604020202020204" pitchFamily="34" charset="0"/>
              <a:buChar char="•"/>
            </a:pPr>
            <a:r>
              <a:rPr lang="en-US" sz="1100" b="1" i="1" dirty="0" smtClean="0"/>
              <a:t>C2 Cadre</a:t>
            </a:r>
          </a:p>
          <a:p>
            <a:pPr marL="173038" indent="-173038">
              <a:buFont typeface="Arial" panose="020B0604020202020204" pitchFamily="34" charset="0"/>
              <a:buChar char="•"/>
            </a:pPr>
            <a:r>
              <a:rPr lang="en-US" sz="1100" b="1" i="1" dirty="0" smtClean="0"/>
              <a:t>IQT &amp; FTUs</a:t>
            </a:r>
          </a:p>
          <a:p>
            <a:pPr marL="173038" indent="-173038">
              <a:buFont typeface="Arial" panose="020B0604020202020204" pitchFamily="34" charset="0"/>
              <a:buChar char="•"/>
            </a:pPr>
            <a:r>
              <a:rPr lang="en-US" sz="1100" b="1" i="1" dirty="0" smtClean="0"/>
              <a:t>C2WAC</a:t>
            </a:r>
          </a:p>
          <a:p>
            <a:pPr marL="173038" indent="-173038">
              <a:buFont typeface="Arial" panose="020B0604020202020204" pitchFamily="34" charset="0"/>
              <a:buChar char="•"/>
            </a:pPr>
            <a:r>
              <a:rPr lang="en-US" sz="1100" b="1" i="1" dirty="0" smtClean="0"/>
              <a:t>C2 WEPTAC (OTTPs)</a:t>
            </a:r>
          </a:p>
          <a:p>
            <a:pPr marL="173038" indent="-173038">
              <a:buFont typeface="Arial" panose="020B0604020202020204" pitchFamily="34" charset="0"/>
              <a:buChar char="•"/>
            </a:pPr>
            <a:r>
              <a:rPr lang="en-US" sz="1100" b="1" i="1" dirty="0" smtClean="0"/>
              <a:t>AI WIC</a:t>
            </a:r>
          </a:p>
        </p:txBody>
      </p:sp>
      <p:sp>
        <p:nvSpPr>
          <p:cNvPr id="752" name="TextBox 751"/>
          <p:cNvSpPr txBox="1"/>
          <p:nvPr/>
        </p:nvSpPr>
        <p:spPr>
          <a:xfrm>
            <a:off x="6635424" y="5823392"/>
            <a:ext cx="1890035" cy="600164"/>
          </a:xfrm>
          <a:prstGeom prst="rect">
            <a:avLst/>
          </a:prstGeom>
          <a:noFill/>
        </p:spPr>
        <p:txBody>
          <a:bodyPr wrap="square" rtlCol="0">
            <a:spAutoFit/>
          </a:bodyPr>
          <a:lstStyle/>
          <a:p>
            <a:pPr marL="173038" indent="-173038">
              <a:buFont typeface="Arial" panose="020B0604020202020204" pitchFamily="34" charset="0"/>
              <a:buChar char="•"/>
            </a:pPr>
            <a:r>
              <a:rPr lang="en-US" sz="1100" b="1" i="1" dirty="0" smtClean="0"/>
              <a:t>53</a:t>
            </a:r>
            <a:r>
              <a:rPr lang="en-US" sz="1100" b="1" i="1" baseline="30000" dirty="0" smtClean="0"/>
              <a:t>rd</a:t>
            </a:r>
            <a:r>
              <a:rPr lang="en-US" sz="1100" b="1" i="1" dirty="0" smtClean="0"/>
              <a:t> Wing</a:t>
            </a:r>
          </a:p>
          <a:p>
            <a:pPr marL="173038" indent="-173038">
              <a:buFont typeface="Arial" panose="020B0604020202020204" pitchFamily="34" charset="0"/>
              <a:buChar char="•"/>
            </a:pPr>
            <a:r>
              <a:rPr lang="en-US" sz="1100" b="1" i="1" dirty="0" smtClean="0"/>
              <a:t>57</a:t>
            </a:r>
            <a:r>
              <a:rPr lang="en-US" sz="1100" b="1" i="1" baseline="30000" dirty="0" smtClean="0"/>
              <a:t>th</a:t>
            </a:r>
            <a:r>
              <a:rPr lang="en-US" sz="1100" b="1" i="1" dirty="0" smtClean="0"/>
              <a:t> Wing</a:t>
            </a:r>
          </a:p>
          <a:p>
            <a:pPr marL="173038" indent="-173038">
              <a:buFont typeface="Arial" panose="020B0604020202020204" pitchFamily="34" charset="0"/>
              <a:buChar char="•"/>
            </a:pPr>
            <a:r>
              <a:rPr lang="en-US" sz="1100" b="1" i="1" dirty="0" smtClean="0"/>
              <a:t>USAFWC/Flags</a:t>
            </a:r>
          </a:p>
        </p:txBody>
      </p:sp>
      <p:sp>
        <p:nvSpPr>
          <p:cNvPr id="754" name="Curved Left Arrow 753"/>
          <p:cNvSpPr/>
          <p:nvPr/>
        </p:nvSpPr>
        <p:spPr bwMode="auto">
          <a:xfrm>
            <a:off x="7669419" y="3359776"/>
            <a:ext cx="1193600" cy="2274406"/>
          </a:xfrm>
          <a:prstGeom prst="curvedLeftArrow">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endParaRPr lang="en-US" sz="1100" i="1">
              <a:solidFill>
                <a:srgbClr val="FFFF00"/>
              </a:solidFill>
            </a:endParaRPr>
          </a:p>
        </p:txBody>
      </p:sp>
      <p:sp>
        <p:nvSpPr>
          <p:cNvPr id="755" name="Curved Left Arrow 754"/>
          <p:cNvSpPr/>
          <p:nvPr/>
        </p:nvSpPr>
        <p:spPr bwMode="auto">
          <a:xfrm flipH="1" flipV="1">
            <a:off x="6182082" y="3242686"/>
            <a:ext cx="1193600" cy="2274406"/>
          </a:xfrm>
          <a:prstGeom prst="curvedLeftArrow">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endParaRPr lang="en-US" sz="1100" i="1">
              <a:solidFill>
                <a:srgbClr val="FFFF00"/>
              </a:solidFill>
            </a:endParaRPr>
          </a:p>
        </p:txBody>
      </p:sp>
      <p:sp>
        <p:nvSpPr>
          <p:cNvPr id="756" name="TextBox 755"/>
          <p:cNvSpPr txBox="1"/>
          <p:nvPr/>
        </p:nvSpPr>
        <p:spPr>
          <a:xfrm>
            <a:off x="3317516" y="2838777"/>
            <a:ext cx="2561091" cy="830997"/>
          </a:xfrm>
          <a:prstGeom prst="rect">
            <a:avLst/>
          </a:prstGeom>
          <a:noFill/>
        </p:spPr>
        <p:txBody>
          <a:bodyPr wrap="square" rtlCol="0">
            <a:spAutoFit/>
          </a:bodyPr>
          <a:lstStyle/>
          <a:p>
            <a:pPr algn="ctr" eaLnBrk="0" hangingPunct="0"/>
            <a:r>
              <a:rPr lang="en-US" sz="2000" b="1" dirty="0" smtClean="0"/>
              <a:t>Virtualized Data</a:t>
            </a:r>
            <a:endParaRPr lang="en-US" sz="2000" b="1" dirty="0"/>
          </a:p>
          <a:p>
            <a:pPr algn="ctr" eaLnBrk="0" hangingPunct="0"/>
            <a:r>
              <a:rPr lang="en-US" b="1" dirty="0"/>
              <a:t>(Storage/Processing)</a:t>
            </a:r>
          </a:p>
          <a:p>
            <a:endParaRPr lang="en-US" dirty="0"/>
          </a:p>
        </p:txBody>
      </p:sp>
      <p:sp>
        <p:nvSpPr>
          <p:cNvPr id="757" name="TextBox 756"/>
          <p:cNvSpPr txBox="1"/>
          <p:nvPr/>
        </p:nvSpPr>
        <p:spPr>
          <a:xfrm>
            <a:off x="6832725" y="3938157"/>
            <a:ext cx="1428596" cy="1200329"/>
          </a:xfrm>
          <a:prstGeom prst="rect">
            <a:avLst/>
          </a:prstGeom>
          <a:noFill/>
        </p:spPr>
        <p:txBody>
          <a:bodyPr wrap="none" rtlCol="0">
            <a:spAutoFit/>
          </a:bodyPr>
          <a:lstStyle/>
          <a:p>
            <a:pPr algn="ctr"/>
            <a:r>
              <a:rPr lang="en-US" sz="1800" b="1" dirty="0">
                <a:solidFill>
                  <a:schemeClr val="accent2"/>
                </a:solidFill>
              </a:rPr>
              <a:t>Perpetually</a:t>
            </a:r>
          </a:p>
          <a:p>
            <a:pPr algn="ctr"/>
            <a:r>
              <a:rPr lang="en-US" sz="1800" b="1" dirty="0">
                <a:solidFill>
                  <a:schemeClr val="accent2"/>
                </a:solidFill>
              </a:rPr>
              <a:t>Enhanced</a:t>
            </a:r>
          </a:p>
          <a:p>
            <a:pPr algn="ctr"/>
            <a:r>
              <a:rPr lang="en-US" sz="1800" b="1" dirty="0" smtClean="0">
                <a:solidFill>
                  <a:schemeClr val="accent2"/>
                </a:solidFill>
              </a:rPr>
              <a:t>MDC2</a:t>
            </a:r>
            <a:endParaRPr lang="en-US" sz="1800" b="1" dirty="0">
              <a:solidFill>
                <a:schemeClr val="accent2"/>
              </a:solidFill>
            </a:endParaRPr>
          </a:p>
          <a:p>
            <a:endParaRPr lang="en-US" sz="1800" dirty="0">
              <a:solidFill>
                <a:schemeClr val="accent2"/>
              </a:solidFill>
            </a:endParaRPr>
          </a:p>
        </p:txBody>
      </p:sp>
      <p:sp>
        <p:nvSpPr>
          <p:cNvPr id="759" name="Right Arrow 758"/>
          <p:cNvSpPr/>
          <p:nvPr/>
        </p:nvSpPr>
        <p:spPr bwMode="auto">
          <a:xfrm rot="3026929">
            <a:off x="5333224" y="1848520"/>
            <a:ext cx="701868" cy="290774"/>
          </a:xfrm>
          <a:prstGeom prst="rightArrow">
            <a:avLst/>
          </a:prstGeom>
          <a:solidFill>
            <a:srgbClr val="92D050"/>
          </a:solidFill>
          <a:ln w="127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378" name="Oval 377"/>
          <p:cNvSpPr/>
          <p:nvPr/>
        </p:nvSpPr>
        <p:spPr bwMode="auto">
          <a:xfrm>
            <a:off x="3362336" y="1333712"/>
            <a:ext cx="2543208" cy="465910"/>
          </a:xfrm>
          <a:prstGeom prst="ellipse">
            <a:avLst/>
          </a:prstGeom>
          <a:solidFill>
            <a:srgbClr val="92D050"/>
          </a:solidFill>
          <a:ln w="12700"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en-US" sz="1200" b="1" dirty="0" err="1" smtClean="0"/>
              <a:t>AFWorks</a:t>
            </a:r>
            <a:endParaRPr lang="en-US" sz="1200" b="1" dirty="0"/>
          </a:p>
          <a:p>
            <a:pPr algn="ctr" eaLnBrk="0" hangingPunct="0"/>
            <a:r>
              <a:rPr lang="en-US" sz="1200" b="1" dirty="0"/>
              <a:t>(Innovation Gateway)</a:t>
            </a:r>
          </a:p>
        </p:txBody>
      </p:sp>
      <p:sp>
        <p:nvSpPr>
          <p:cNvPr id="760" name="Right Arrow 759"/>
          <p:cNvSpPr/>
          <p:nvPr/>
        </p:nvSpPr>
        <p:spPr bwMode="auto">
          <a:xfrm rot="9767099">
            <a:off x="9177248" y="1925174"/>
            <a:ext cx="1020330" cy="308975"/>
          </a:xfrm>
          <a:prstGeom prst="rightArrow">
            <a:avLst/>
          </a:prstGeom>
          <a:solidFill>
            <a:srgbClr val="92D050"/>
          </a:solidFill>
          <a:ln w="127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373" name="Oval 372"/>
          <p:cNvSpPr/>
          <p:nvPr/>
        </p:nvSpPr>
        <p:spPr bwMode="auto">
          <a:xfrm>
            <a:off x="9837232" y="1374292"/>
            <a:ext cx="2138628" cy="765742"/>
          </a:xfrm>
          <a:prstGeom prst="ellipse">
            <a:avLst/>
          </a:prstGeom>
          <a:solidFill>
            <a:srgbClr val="92D050"/>
          </a:solidFill>
          <a:ln w="12700"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rPr>
              <a:t>Commercial Tech</a:t>
            </a:r>
          </a:p>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t>(IRAD, Non-</a:t>
            </a:r>
            <a:r>
              <a:rPr lang="en-US" sz="1200" b="1" dirty="0" err="1" smtClean="0"/>
              <a:t>Traditionals</a:t>
            </a:r>
            <a:r>
              <a:rPr lang="en-US" sz="1200" b="1" dirty="0" smtClean="0"/>
              <a:t>)</a:t>
            </a:r>
            <a:endParaRPr kumimoji="0" lang="en-US" sz="1200" b="1" i="0" u="none" strike="noStrike" cap="none" normalizeH="0" baseline="0" dirty="0" smtClean="0">
              <a:ln>
                <a:noFill/>
              </a:ln>
              <a:solidFill>
                <a:schemeClr val="tx1"/>
              </a:solidFill>
              <a:effectLst/>
            </a:endParaRPr>
          </a:p>
        </p:txBody>
      </p:sp>
      <p:sp>
        <p:nvSpPr>
          <p:cNvPr id="761" name="Right Arrow 760"/>
          <p:cNvSpPr/>
          <p:nvPr/>
        </p:nvSpPr>
        <p:spPr bwMode="auto">
          <a:xfrm rot="7246248">
            <a:off x="8750612" y="1673036"/>
            <a:ext cx="501617" cy="292012"/>
          </a:xfrm>
          <a:prstGeom prst="rightArrow">
            <a:avLst/>
          </a:prstGeom>
          <a:solidFill>
            <a:srgbClr val="92D050"/>
          </a:solidFill>
          <a:ln w="127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374" name="Oval 373"/>
          <p:cNvSpPr/>
          <p:nvPr/>
        </p:nvSpPr>
        <p:spPr bwMode="auto">
          <a:xfrm>
            <a:off x="7581258" y="1292839"/>
            <a:ext cx="1934726" cy="465910"/>
          </a:xfrm>
          <a:prstGeom prst="ellipse">
            <a:avLst/>
          </a:prstGeom>
          <a:solidFill>
            <a:srgbClr val="92D050"/>
          </a:solidFill>
          <a:ln w="12700"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rPr>
              <a:t>New S&amp;T</a:t>
            </a:r>
          </a:p>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t>(AFRL, DARPA)</a:t>
            </a:r>
            <a:endParaRPr kumimoji="0" lang="en-US" sz="1200" b="1" i="0" u="none" strike="noStrike" cap="none" normalizeH="0" baseline="0" dirty="0" smtClean="0">
              <a:ln>
                <a:noFill/>
              </a:ln>
              <a:solidFill>
                <a:schemeClr val="tx1"/>
              </a:solidFill>
              <a:effectLst/>
            </a:endParaRPr>
          </a:p>
        </p:txBody>
      </p:sp>
      <p:sp>
        <p:nvSpPr>
          <p:cNvPr id="765" name="TextBox 764"/>
          <p:cNvSpPr txBox="1"/>
          <p:nvPr/>
        </p:nvSpPr>
        <p:spPr>
          <a:xfrm>
            <a:off x="48567" y="6003237"/>
            <a:ext cx="3331068" cy="830997"/>
          </a:xfrm>
          <a:prstGeom prst="rect">
            <a:avLst/>
          </a:prstGeom>
          <a:solidFill>
            <a:schemeClr val="bg1"/>
          </a:solidFill>
          <a:ln>
            <a:solidFill>
              <a:schemeClr val="tx1"/>
            </a:solidFill>
          </a:ln>
          <a:scene3d>
            <a:camera prst="orthographicFront"/>
            <a:lightRig rig="threePt" dir="t"/>
          </a:scene3d>
          <a:sp3d>
            <a:bevelT/>
          </a:sp3d>
        </p:spPr>
        <p:txBody>
          <a:bodyPr wrap="square" rtlCol="0">
            <a:spAutoFit/>
          </a:bodyPr>
          <a:lstStyle/>
          <a:p>
            <a:pPr algn="ctr"/>
            <a:r>
              <a:rPr lang="en-US" sz="1600" b="1" dirty="0" smtClean="0"/>
              <a:t>Functions not locations</a:t>
            </a:r>
          </a:p>
          <a:p>
            <a:pPr algn="ctr"/>
            <a:r>
              <a:rPr lang="en-US" sz="1600" b="1" dirty="0" smtClean="0"/>
              <a:t>Multi-node concept</a:t>
            </a:r>
          </a:p>
          <a:p>
            <a:pPr algn="ctr"/>
            <a:r>
              <a:rPr lang="en-US" sz="1600" b="1" dirty="0" smtClean="0"/>
              <a:t>Net-enabled, Web delivered</a:t>
            </a:r>
            <a:endParaRPr lang="en-US" sz="1600" b="1" dirty="0"/>
          </a:p>
        </p:txBody>
      </p:sp>
      <p:sp>
        <p:nvSpPr>
          <p:cNvPr id="766" name="Oval 765"/>
          <p:cNvSpPr/>
          <p:nvPr/>
        </p:nvSpPr>
        <p:spPr bwMode="auto">
          <a:xfrm>
            <a:off x="59314" y="3694897"/>
            <a:ext cx="1044494" cy="583615"/>
          </a:xfrm>
          <a:prstGeom prst="ellipse">
            <a:avLst/>
          </a:prstGeom>
          <a:solidFill>
            <a:schemeClr val="accent2">
              <a:lumMod val="40000"/>
              <a:lumOff val="60000"/>
            </a:schemeClr>
          </a:solidFill>
          <a:ln w="127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rPr>
              <a:t>OA-DCGS</a:t>
            </a:r>
          </a:p>
        </p:txBody>
      </p:sp>
      <p:sp>
        <p:nvSpPr>
          <p:cNvPr id="767" name="Oval 766"/>
          <p:cNvSpPr/>
          <p:nvPr/>
        </p:nvSpPr>
        <p:spPr bwMode="auto">
          <a:xfrm>
            <a:off x="62203" y="3047536"/>
            <a:ext cx="1044494" cy="583615"/>
          </a:xfrm>
          <a:prstGeom prst="ellipse">
            <a:avLst/>
          </a:prstGeom>
          <a:solidFill>
            <a:schemeClr val="accent2">
              <a:lumMod val="40000"/>
              <a:lumOff val="60000"/>
            </a:schemeClr>
          </a:solidFill>
          <a:ln w="127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rPr>
              <a:t>CMCC</a:t>
            </a:r>
          </a:p>
        </p:txBody>
      </p:sp>
      <p:sp>
        <p:nvSpPr>
          <p:cNvPr id="768" name="Oval 767"/>
          <p:cNvSpPr/>
          <p:nvPr/>
        </p:nvSpPr>
        <p:spPr bwMode="auto">
          <a:xfrm>
            <a:off x="201992" y="4357538"/>
            <a:ext cx="1044494" cy="459238"/>
          </a:xfrm>
          <a:prstGeom prst="ellipse">
            <a:avLst/>
          </a:prstGeom>
          <a:solidFill>
            <a:schemeClr val="accent2">
              <a:lumMod val="40000"/>
              <a:lumOff val="60000"/>
            </a:schemeClr>
          </a:solidFill>
          <a:ln w="127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rPr>
              <a:t>NSDC</a:t>
            </a:r>
          </a:p>
        </p:txBody>
      </p:sp>
      <p:sp>
        <p:nvSpPr>
          <p:cNvPr id="769" name="Oval 768"/>
          <p:cNvSpPr/>
          <p:nvPr/>
        </p:nvSpPr>
        <p:spPr bwMode="auto">
          <a:xfrm>
            <a:off x="249686" y="4856462"/>
            <a:ext cx="1044494" cy="430085"/>
          </a:xfrm>
          <a:prstGeom prst="ellipse">
            <a:avLst/>
          </a:prstGeom>
          <a:solidFill>
            <a:schemeClr val="accent2">
              <a:lumMod val="40000"/>
              <a:lumOff val="60000"/>
            </a:schemeClr>
          </a:solidFill>
          <a:ln w="127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rPr>
              <a:t>TACC</a:t>
            </a:r>
          </a:p>
        </p:txBody>
      </p:sp>
      <p:sp>
        <p:nvSpPr>
          <p:cNvPr id="770" name="TextBox 769"/>
          <p:cNvSpPr txBox="1"/>
          <p:nvPr/>
        </p:nvSpPr>
        <p:spPr>
          <a:xfrm>
            <a:off x="3016885" y="3396230"/>
            <a:ext cx="3952499" cy="430887"/>
          </a:xfrm>
          <a:prstGeom prst="rect">
            <a:avLst/>
          </a:prstGeom>
          <a:noFill/>
        </p:spPr>
        <p:txBody>
          <a:bodyPr wrap="square" rtlCol="0">
            <a:spAutoFit/>
          </a:bodyPr>
          <a:lstStyle/>
          <a:p>
            <a:pPr marL="171450" indent="-171450">
              <a:buFont typeface="Arial" panose="020B0604020202020204" pitchFamily="34" charset="0"/>
              <a:buChar char="•"/>
            </a:pPr>
            <a:r>
              <a:rPr lang="en-US" sz="1100" i="1" dirty="0" smtClean="0"/>
              <a:t>Data sharing on a common platform between all OC’s</a:t>
            </a:r>
          </a:p>
          <a:p>
            <a:endParaRPr lang="en-US" sz="1100" i="1" dirty="0" smtClean="0"/>
          </a:p>
        </p:txBody>
      </p:sp>
      <p:grpSp>
        <p:nvGrpSpPr>
          <p:cNvPr id="775" name="Group 774"/>
          <p:cNvGrpSpPr/>
          <p:nvPr/>
        </p:nvGrpSpPr>
        <p:grpSpPr>
          <a:xfrm>
            <a:off x="3104528" y="3915311"/>
            <a:ext cx="3032750" cy="460394"/>
            <a:chOff x="3149332" y="3626163"/>
            <a:chExt cx="3032750" cy="460394"/>
          </a:xfrm>
        </p:grpSpPr>
        <p:sp>
          <p:nvSpPr>
            <p:cNvPr id="774" name="Right Arrow 773"/>
            <p:cNvSpPr/>
            <p:nvPr/>
          </p:nvSpPr>
          <p:spPr bwMode="auto">
            <a:xfrm>
              <a:off x="3149332" y="3626163"/>
              <a:ext cx="3032750" cy="460394"/>
            </a:xfrm>
            <a:prstGeom prst="rightArrow">
              <a:avLst/>
            </a:prstGeom>
            <a:solidFill>
              <a:srgbClr val="7030A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762" name="TextBox 761"/>
            <p:cNvSpPr txBox="1"/>
            <p:nvPr/>
          </p:nvSpPr>
          <p:spPr>
            <a:xfrm>
              <a:off x="3990268" y="3690609"/>
              <a:ext cx="1620957" cy="338554"/>
            </a:xfrm>
            <a:prstGeom prst="rect">
              <a:avLst/>
            </a:prstGeom>
            <a:noFill/>
          </p:spPr>
          <p:txBody>
            <a:bodyPr wrap="none" rtlCol="0">
              <a:spAutoFit/>
            </a:bodyPr>
            <a:lstStyle/>
            <a:p>
              <a:r>
                <a:rPr lang="en-US" sz="1600" b="1" dirty="0" smtClean="0">
                  <a:solidFill>
                    <a:srgbClr val="FFFF00"/>
                  </a:solidFill>
                </a:rPr>
                <a:t>Mission Needs</a:t>
              </a:r>
              <a:endParaRPr lang="en-US" sz="1600" b="1" dirty="0">
                <a:solidFill>
                  <a:srgbClr val="FFFF00"/>
                </a:solidFill>
              </a:endParaRPr>
            </a:p>
          </p:txBody>
        </p:sp>
      </p:grpSp>
      <p:sp>
        <p:nvSpPr>
          <p:cNvPr id="776" name="Left Arrow 775"/>
          <p:cNvSpPr/>
          <p:nvPr/>
        </p:nvSpPr>
        <p:spPr bwMode="auto">
          <a:xfrm>
            <a:off x="2937721" y="4386730"/>
            <a:ext cx="3199557" cy="469732"/>
          </a:xfrm>
          <a:prstGeom prst="leftArrow">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763" name="TextBox 762"/>
          <p:cNvSpPr txBox="1"/>
          <p:nvPr/>
        </p:nvSpPr>
        <p:spPr>
          <a:xfrm>
            <a:off x="3406437" y="4469138"/>
            <a:ext cx="2687595" cy="338554"/>
          </a:xfrm>
          <a:prstGeom prst="rect">
            <a:avLst/>
          </a:prstGeom>
          <a:noFill/>
        </p:spPr>
        <p:txBody>
          <a:bodyPr wrap="none" rtlCol="0">
            <a:spAutoFit/>
          </a:bodyPr>
          <a:lstStyle/>
          <a:p>
            <a:r>
              <a:rPr lang="en-US" sz="1600" b="1" dirty="0" smtClean="0">
                <a:solidFill>
                  <a:schemeClr val="bg1"/>
                </a:solidFill>
              </a:rPr>
              <a:t>Validated C2 Tech &amp; TTPs</a:t>
            </a:r>
            <a:endParaRPr lang="en-US" sz="1600" b="1" dirty="0">
              <a:solidFill>
                <a:schemeClr val="bg1"/>
              </a:solidFill>
            </a:endParaRPr>
          </a:p>
        </p:txBody>
      </p:sp>
      <p:sp>
        <p:nvSpPr>
          <p:cNvPr id="402" name="Oval 401"/>
          <p:cNvSpPr/>
          <p:nvPr/>
        </p:nvSpPr>
        <p:spPr bwMode="auto">
          <a:xfrm>
            <a:off x="5975968" y="1267780"/>
            <a:ext cx="1433823" cy="465910"/>
          </a:xfrm>
          <a:prstGeom prst="ellipse">
            <a:avLst/>
          </a:prstGeom>
          <a:solidFill>
            <a:srgbClr val="92D050"/>
          </a:solidFill>
          <a:ln w="12700"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en-US" sz="1200" b="1" dirty="0" smtClean="0"/>
              <a:t>SPOs</a:t>
            </a:r>
            <a:endParaRPr lang="en-US" sz="1200" b="1" dirty="0"/>
          </a:p>
          <a:p>
            <a:pPr algn="ctr" eaLnBrk="0" hangingPunct="0"/>
            <a:r>
              <a:rPr lang="en-US" sz="1200" b="1" dirty="0" smtClean="0"/>
              <a:t>(Hardware)</a:t>
            </a:r>
            <a:endParaRPr lang="en-US" sz="1200" b="1" dirty="0"/>
          </a:p>
        </p:txBody>
      </p:sp>
    </p:spTree>
    <p:extLst>
      <p:ext uri="{BB962C8B-B14F-4D97-AF65-F5344CB8AC3E}">
        <p14:creationId xmlns:p14="http://schemas.microsoft.com/office/powerpoint/2010/main" val="125212890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15</a:t>
            </a:fld>
            <a:endParaRPr lang="en-US" dirty="0">
              <a:solidFill>
                <a:srgbClr val="808080"/>
              </a:solidFill>
            </a:endParaRPr>
          </a:p>
        </p:txBody>
      </p:sp>
      <p:sp>
        <p:nvSpPr>
          <p:cNvPr id="371" name="Title 370"/>
          <p:cNvSpPr>
            <a:spLocks noGrp="1"/>
          </p:cNvSpPr>
          <p:nvPr>
            <p:ph type="title"/>
          </p:nvPr>
        </p:nvSpPr>
        <p:spPr/>
        <p:txBody>
          <a:bodyPr/>
          <a:lstStyle/>
          <a:p>
            <a:r>
              <a:rPr lang="en-US" dirty="0"/>
              <a:t> </a:t>
            </a:r>
            <a:r>
              <a:rPr lang="en-US" dirty="0" smtClean="0"/>
              <a:t>DevOps Guiding Principles</a:t>
            </a:r>
            <a:endParaRPr lang="en-US" dirty="0"/>
          </a:p>
        </p:txBody>
      </p:sp>
      <p:sp>
        <p:nvSpPr>
          <p:cNvPr id="376" name="TextBox 375"/>
          <p:cNvSpPr txBox="1"/>
          <p:nvPr/>
        </p:nvSpPr>
        <p:spPr>
          <a:xfrm>
            <a:off x="740780" y="1421517"/>
            <a:ext cx="10341357" cy="4893647"/>
          </a:xfrm>
          <a:prstGeom prst="rect">
            <a:avLst/>
          </a:prstGeom>
          <a:noFill/>
        </p:spPr>
        <p:txBody>
          <a:bodyPr wrap="none" rtlCol="0">
            <a:spAutoFit/>
          </a:bodyPr>
          <a:lstStyle/>
          <a:p>
            <a:pPr marL="342900" indent="-342900" eaLnBrk="0" hangingPunct="0">
              <a:buClr>
                <a:srgbClr val="151C77"/>
              </a:buClr>
              <a:buSzPct val="80000"/>
              <a:buFont typeface="+mj-lt"/>
              <a:buAutoNum type="arabicPeriod"/>
            </a:pPr>
            <a:r>
              <a:rPr lang="en-US" sz="1800" b="1" dirty="0">
                <a:latin typeface="+mn-lt"/>
              </a:rPr>
              <a:t>Ensure real-world data (virtualized) is available to DevOps</a:t>
            </a:r>
          </a:p>
          <a:p>
            <a:pPr marL="342900" indent="-342900" eaLnBrk="0" hangingPunct="0">
              <a:buClr>
                <a:srgbClr val="151C77"/>
              </a:buClr>
              <a:buSzPct val="80000"/>
              <a:buFont typeface="+mj-lt"/>
              <a:buAutoNum type="arabicPeriod"/>
            </a:pPr>
            <a:r>
              <a:rPr lang="en-US" sz="1800" b="1" dirty="0">
                <a:latin typeface="+mn-lt"/>
              </a:rPr>
              <a:t>Architect the infrastructure to rapidly integrate all relevant data </a:t>
            </a:r>
            <a:r>
              <a:rPr lang="en-US" sz="1800" b="1" dirty="0" smtClean="0">
                <a:latin typeface="+mn-lt"/>
              </a:rPr>
              <a:t>sets (virtualize the data)</a:t>
            </a:r>
            <a:endParaRPr lang="en-US" sz="1800" b="1" dirty="0">
              <a:latin typeface="+mn-lt"/>
            </a:endParaRPr>
          </a:p>
          <a:p>
            <a:pPr marL="342900" indent="-342900" eaLnBrk="0" hangingPunct="0">
              <a:buClr>
                <a:srgbClr val="151C77"/>
              </a:buClr>
              <a:buSzPct val="80000"/>
              <a:buFont typeface="+mj-lt"/>
              <a:buAutoNum type="arabicPeriod"/>
            </a:pPr>
            <a:r>
              <a:rPr lang="en-US" sz="1800" b="1" dirty="0" smtClean="0">
                <a:latin typeface="+mn-lt"/>
              </a:rPr>
              <a:t>Develop/utilize Air </a:t>
            </a:r>
            <a:r>
              <a:rPr lang="en-US" sz="1800" b="1" dirty="0">
                <a:latin typeface="+mn-lt"/>
              </a:rPr>
              <a:t>Force </a:t>
            </a:r>
            <a:r>
              <a:rPr lang="en-US" sz="1800" b="1" dirty="0" smtClean="0">
                <a:latin typeface="+mn-lt"/>
              </a:rPr>
              <a:t>software coders/designers/engineers</a:t>
            </a:r>
          </a:p>
          <a:p>
            <a:pPr marL="800100" lvl="1" indent="-342900" eaLnBrk="0" hangingPunct="0">
              <a:buClr>
                <a:srgbClr val="151C77"/>
              </a:buClr>
              <a:buSzPct val="80000"/>
              <a:buFont typeface="Arial" panose="020B0604020202020204" pitchFamily="34" charset="0"/>
              <a:buChar char="•"/>
            </a:pPr>
            <a:r>
              <a:rPr lang="en-US" sz="1600" dirty="0" smtClean="0">
                <a:latin typeface="+mn-lt"/>
              </a:rPr>
              <a:t>Eliminate </a:t>
            </a:r>
            <a:r>
              <a:rPr lang="en-US" sz="1600" dirty="0" err="1" smtClean="0">
                <a:latin typeface="+mn-lt"/>
              </a:rPr>
              <a:t>stovepiped</a:t>
            </a:r>
            <a:r>
              <a:rPr lang="en-US" sz="1600" dirty="0" smtClean="0">
                <a:latin typeface="+mn-lt"/>
              </a:rPr>
              <a:t> proprietary systems, leverage COTS with gov’t mods</a:t>
            </a:r>
            <a:endParaRPr lang="en-US" sz="1600" dirty="0">
              <a:latin typeface="+mn-lt"/>
            </a:endParaRPr>
          </a:p>
          <a:p>
            <a:pPr marL="342900" indent="-342900" eaLnBrk="0" hangingPunct="0">
              <a:buClr>
                <a:srgbClr val="151C77"/>
              </a:buClr>
              <a:buSzPct val="80000"/>
              <a:buFont typeface="+mj-lt"/>
              <a:buAutoNum type="arabicPeriod"/>
            </a:pPr>
            <a:r>
              <a:rPr lang="en-US" sz="1800" b="1" dirty="0" smtClean="0">
                <a:latin typeface="+mn-lt"/>
              </a:rPr>
              <a:t>Ensure trained </a:t>
            </a:r>
            <a:r>
              <a:rPr lang="en-US" sz="1800" b="1" dirty="0">
                <a:latin typeface="+mn-lt"/>
              </a:rPr>
              <a:t>C2 Cadre </a:t>
            </a:r>
            <a:r>
              <a:rPr lang="en-US" sz="1800" b="1" dirty="0" smtClean="0">
                <a:latin typeface="+mn-lt"/>
              </a:rPr>
              <a:t>are “side-by-side</a:t>
            </a:r>
            <a:r>
              <a:rPr lang="en-US" sz="1800" b="1" dirty="0">
                <a:latin typeface="+mn-lt"/>
              </a:rPr>
              <a:t>” </a:t>
            </a:r>
            <a:r>
              <a:rPr lang="en-US" sz="1800" b="1" dirty="0" smtClean="0">
                <a:latin typeface="+mn-lt"/>
              </a:rPr>
              <a:t>teaming with </a:t>
            </a:r>
            <a:r>
              <a:rPr lang="en-US" sz="1800" b="1" dirty="0">
                <a:latin typeface="+mn-lt"/>
              </a:rPr>
              <a:t>software </a:t>
            </a:r>
            <a:r>
              <a:rPr lang="en-US" sz="1800" b="1" dirty="0" smtClean="0">
                <a:latin typeface="+mn-lt"/>
              </a:rPr>
              <a:t>developers</a:t>
            </a:r>
          </a:p>
          <a:p>
            <a:pPr marL="800100" lvl="1" indent="-342900" eaLnBrk="0" hangingPunct="0">
              <a:buClr>
                <a:srgbClr val="151C77"/>
              </a:buClr>
              <a:buSzPct val="80000"/>
              <a:buFont typeface="Arial" panose="020B0604020202020204" pitchFamily="34" charset="0"/>
              <a:buChar char="•"/>
            </a:pPr>
            <a:r>
              <a:rPr lang="en-US" sz="1600" dirty="0">
                <a:latin typeface="+mn-lt"/>
              </a:rPr>
              <a:t>DevOps environment enables direct, on-site collaboration</a:t>
            </a:r>
          </a:p>
          <a:p>
            <a:pPr marL="342900" indent="-342900" eaLnBrk="0" hangingPunct="0">
              <a:buClr>
                <a:srgbClr val="151C77"/>
              </a:buClr>
              <a:buSzPct val="80000"/>
              <a:buFont typeface="+mj-lt"/>
              <a:buAutoNum type="arabicPeriod"/>
            </a:pPr>
            <a:r>
              <a:rPr lang="en-US" sz="1800" b="1" dirty="0">
                <a:latin typeface="+mn-lt"/>
              </a:rPr>
              <a:t>Leverage Open Architecture and Code</a:t>
            </a:r>
          </a:p>
          <a:p>
            <a:pPr marL="342900" indent="-342900" eaLnBrk="0" hangingPunct="0">
              <a:buClr>
                <a:srgbClr val="151C77"/>
              </a:buClr>
              <a:buSzPct val="80000"/>
              <a:buFont typeface="+mj-lt"/>
              <a:buAutoNum type="arabicPeriod"/>
            </a:pPr>
            <a:r>
              <a:rPr lang="en-US" sz="1800" b="1" dirty="0" smtClean="0">
                <a:latin typeface="+mn-lt"/>
              </a:rPr>
              <a:t>Publish </a:t>
            </a:r>
            <a:r>
              <a:rPr lang="en-US" sz="1800" b="1" dirty="0">
                <a:latin typeface="+mn-lt"/>
              </a:rPr>
              <a:t>IT, data, interface and messaging standards for easy integration of new capability</a:t>
            </a:r>
          </a:p>
          <a:p>
            <a:pPr marL="342900" indent="-342900" eaLnBrk="0" hangingPunct="0">
              <a:buClr>
                <a:srgbClr val="151C77"/>
              </a:buClr>
              <a:buSzPct val="80000"/>
              <a:buFont typeface="+mj-lt"/>
              <a:buAutoNum type="arabicPeriod"/>
            </a:pPr>
            <a:r>
              <a:rPr lang="en-US" sz="1800" b="1" dirty="0">
                <a:latin typeface="+mn-lt"/>
              </a:rPr>
              <a:t>Employ “</a:t>
            </a:r>
            <a:r>
              <a:rPr lang="en-US" sz="1800" b="1" dirty="0" err="1">
                <a:latin typeface="+mn-lt"/>
              </a:rPr>
              <a:t>AppStore</a:t>
            </a:r>
            <a:r>
              <a:rPr lang="en-US" sz="1800" b="1" dirty="0">
                <a:latin typeface="+mn-lt"/>
              </a:rPr>
              <a:t>” model for mission application delivery</a:t>
            </a:r>
          </a:p>
          <a:p>
            <a:pPr marL="342900" indent="-342900" eaLnBrk="0" hangingPunct="0">
              <a:buClr>
                <a:srgbClr val="151C77"/>
              </a:buClr>
              <a:buSzPct val="80000"/>
              <a:buFont typeface="+mj-lt"/>
              <a:buAutoNum type="arabicPeriod"/>
            </a:pPr>
            <a:r>
              <a:rPr lang="en-US" sz="1800" b="1" dirty="0" smtClean="0">
                <a:latin typeface="+mn-lt"/>
              </a:rPr>
              <a:t>Establish/Maintain </a:t>
            </a:r>
            <a:r>
              <a:rPr lang="en-US" sz="1800" b="1" dirty="0">
                <a:latin typeface="+mn-lt"/>
              </a:rPr>
              <a:t>low entry threshold for commercial software </a:t>
            </a:r>
            <a:r>
              <a:rPr lang="en-US" sz="1800" b="1" dirty="0" smtClean="0">
                <a:latin typeface="+mn-lt"/>
              </a:rPr>
              <a:t>innovation</a:t>
            </a:r>
          </a:p>
          <a:p>
            <a:pPr marL="800100" lvl="1" indent="-342900" eaLnBrk="0" hangingPunct="0">
              <a:buClr>
                <a:srgbClr val="151C77"/>
              </a:buClr>
              <a:buSzPct val="80000"/>
              <a:buFont typeface="Arial" panose="020B0604020202020204" pitchFamily="34" charset="0"/>
              <a:buChar char="•"/>
            </a:pPr>
            <a:r>
              <a:rPr lang="en-US" sz="1600" dirty="0">
                <a:latin typeface="+mn-lt"/>
              </a:rPr>
              <a:t>Broad base of app developers due to published IT standards and integration </a:t>
            </a:r>
            <a:r>
              <a:rPr lang="en-US" sz="1600" dirty="0" err="1">
                <a:latin typeface="+mn-lt"/>
              </a:rPr>
              <a:t>reqmnts</a:t>
            </a:r>
            <a:endParaRPr lang="en-US" sz="1600" dirty="0">
              <a:latin typeface="+mn-lt"/>
            </a:endParaRPr>
          </a:p>
          <a:p>
            <a:pPr marL="342900" indent="-342900" eaLnBrk="0" hangingPunct="0">
              <a:buClr>
                <a:srgbClr val="151C77"/>
              </a:buClr>
              <a:buSzPct val="80000"/>
              <a:buFont typeface="+mj-lt"/>
              <a:buAutoNum type="arabicPeriod"/>
            </a:pPr>
            <a:r>
              <a:rPr lang="en-US" sz="1800" b="1" dirty="0" smtClean="0">
                <a:latin typeface="+mn-lt"/>
              </a:rPr>
              <a:t>Utilize ‘Design </a:t>
            </a:r>
            <a:r>
              <a:rPr lang="en-US" sz="1800" b="1" dirty="0">
                <a:latin typeface="+mn-lt"/>
              </a:rPr>
              <a:t>To </a:t>
            </a:r>
            <a:r>
              <a:rPr lang="en-US" sz="1800" b="1" dirty="0" smtClean="0">
                <a:latin typeface="+mn-lt"/>
              </a:rPr>
              <a:t>Test’ </a:t>
            </a:r>
            <a:r>
              <a:rPr lang="en-US" sz="1800" b="1" dirty="0">
                <a:latin typeface="+mn-lt"/>
              </a:rPr>
              <a:t>methods employed for rapid </a:t>
            </a:r>
            <a:r>
              <a:rPr lang="en-US" sz="1800" b="1" dirty="0" smtClean="0">
                <a:latin typeface="+mn-lt"/>
              </a:rPr>
              <a:t>fielding</a:t>
            </a:r>
          </a:p>
          <a:p>
            <a:pPr marL="800100" lvl="1" indent="-342900" eaLnBrk="0" hangingPunct="0">
              <a:buClr>
                <a:srgbClr val="151C77"/>
              </a:buClr>
              <a:buSzPct val="80000"/>
              <a:buFont typeface="Arial" panose="020B0604020202020204" pitchFamily="34" charset="0"/>
              <a:buChar char="•"/>
            </a:pPr>
            <a:r>
              <a:rPr lang="en-US" sz="1600" dirty="0">
                <a:latin typeface="+mn-lt"/>
              </a:rPr>
              <a:t>When coding is complete, so is testing (field ready)</a:t>
            </a:r>
          </a:p>
          <a:p>
            <a:pPr marL="342900" indent="-342900" eaLnBrk="0" hangingPunct="0">
              <a:buClr>
                <a:srgbClr val="151C77"/>
              </a:buClr>
              <a:buSzPct val="80000"/>
              <a:buFont typeface="+mj-lt"/>
              <a:buAutoNum type="arabicPeriod"/>
            </a:pPr>
            <a:r>
              <a:rPr lang="en-US" sz="1800" b="1" dirty="0" smtClean="0">
                <a:latin typeface="+mn-lt"/>
              </a:rPr>
              <a:t>Ensure DevOps </a:t>
            </a:r>
            <a:r>
              <a:rPr lang="en-US" sz="1800" b="1" dirty="0">
                <a:latin typeface="+mn-lt"/>
              </a:rPr>
              <a:t>products </a:t>
            </a:r>
            <a:r>
              <a:rPr lang="en-US" sz="1800" b="1" dirty="0" smtClean="0">
                <a:latin typeface="+mn-lt"/>
              </a:rPr>
              <a:t>are extensible/scalable </a:t>
            </a:r>
            <a:r>
              <a:rPr lang="en-US" sz="1800" b="1" dirty="0">
                <a:latin typeface="+mn-lt"/>
              </a:rPr>
              <a:t>to C2 </a:t>
            </a:r>
            <a:r>
              <a:rPr lang="en-US" sz="1800" b="1" dirty="0" smtClean="0">
                <a:latin typeface="+mn-lt"/>
              </a:rPr>
              <a:t>Enterprise</a:t>
            </a:r>
          </a:p>
          <a:p>
            <a:pPr marL="800100" lvl="1" indent="-342900" eaLnBrk="0" hangingPunct="0">
              <a:buClr>
                <a:srgbClr val="151C77"/>
              </a:buClr>
              <a:buSzPct val="80000"/>
              <a:buFont typeface="Arial" panose="020B0604020202020204" pitchFamily="34" charset="0"/>
              <a:buChar char="•"/>
            </a:pPr>
            <a:r>
              <a:rPr lang="en-US" sz="1600" dirty="0">
                <a:latin typeface="+mn-lt"/>
              </a:rPr>
              <a:t>Web-based applications to facilitate frequent over-the-air upgrades to all users</a:t>
            </a:r>
          </a:p>
          <a:p>
            <a:pPr marL="342900" indent="-342900" eaLnBrk="0" hangingPunct="0">
              <a:buClr>
                <a:srgbClr val="151C77"/>
              </a:buClr>
              <a:buSzPct val="80000"/>
              <a:buFont typeface="+mj-lt"/>
              <a:buAutoNum type="arabicPeriod"/>
            </a:pPr>
            <a:r>
              <a:rPr lang="en-US" sz="1800" b="1" dirty="0" smtClean="0">
                <a:latin typeface="+mn-lt"/>
              </a:rPr>
              <a:t>Deliver Minimal </a:t>
            </a:r>
            <a:r>
              <a:rPr lang="en-US" sz="1800" b="1" dirty="0">
                <a:latin typeface="+mn-lt"/>
              </a:rPr>
              <a:t>Viable Products </a:t>
            </a:r>
            <a:r>
              <a:rPr lang="en-US" sz="1800" b="1" dirty="0" smtClean="0">
                <a:latin typeface="+mn-lt"/>
              </a:rPr>
              <a:t>to </a:t>
            </a:r>
            <a:r>
              <a:rPr lang="en-US" sz="1800" b="1" dirty="0">
                <a:latin typeface="+mn-lt"/>
              </a:rPr>
              <a:t>C2 </a:t>
            </a:r>
            <a:r>
              <a:rPr lang="en-US" sz="1800" b="1" dirty="0" smtClean="0">
                <a:latin typeface="+mn-lt"/>
              </a:rPr>
              <a:t>operators </a:t>
            </a:r>
            <a:r>
              <a:rPr lang="en-US" sz="1800" b="1" dirty="0">
                <a:latin typeface="+mn-lt"/>
              </a:rPr>
              <a:t>at speed of </a:t>
            </a:r>
            <a:r>
              <a:rPr lang="en-US" sz="1800" b="1" dirty="0" smtClean="0">
                <a:latin typeface="+mn-lt"/>
              </a:rPr>
              <a:t>need</a:t>
            </a:r>
          </a:p>
          <a:p>
            <a:pPr marL="800100" lvl="1" indent="-342900" eaLnBrk="0" hangingPunct="0">
              <a:buClr>
                <a:srgbClr val="151C77"/>
              </a:buClr>
              <a:buSzPct val="80000"/>
              <a:buFont typeface="Arial" panose="020B0604020202020204" pitchFamily="34" charset="0"/>
              <a:buChar char="•"/>
            </a:pPr>
            <a:r>
              <a:rPr lang="en-US" sz="1600" dirty="0">
                <a:latin typeface="+mn-lt"/>
              </a:rPr>
              <a:t>NO </a:t>
            </a:r>
            <a:r>
              <a:rPr lang="en-US" sz="1600" dirty="0" smtClean="0">
                <a:latin typeface="+mn-lt"/>
              </a:rPr>
              <a:t>delivery </a:t>
            </a:r>
            <a:r>
              <a:rPr lang="en-US" sz="1600" dirty="0">
                <a:latin typeface="+mn-lt"/>
              </a:rPr>
              <a:t>to requirements, quick useable product to be “fixed” with field feedback</a:t>
            </a:r>
          </a:p>
          <a:p>
            <a:pPr marL="342900" indent="-342900" eaLnBrk="0" hangingPunct="0">
              <a:buClr>
                <a:srgbClr val="151C77"/>
              </a:buClr>
              <a:buSzPct val="80000"/>
              <a:buFont typeface="+mj-lt"/>
              <a:buAutoNum type="arabicPeriod"/>
            </a:pPr>
            <a:r>
              <a:rPr lang="en-US" sz="1800" b="1" dirty="0">
                <a:latin typeface="+mn-lt"/>
              </a:rPr>
              <a:t>Employ commercial best practices for </a:t>
            </a:r>
            <a:r>
              <a:rPr lang="en-US" sz="1800" b="1" dirty="0" smtClean="0">
                <a:latin typeface="+mn-lt"/>
              </a:rPr>
              <a:t>Info Assurance</a:t>
            </a:r>
            <a:endParaRPr lang="en-US" sz="1800" b="1" dirty="0">
              <a:latin typeface="+mn-lt"/>
            </a:endParaRPr>
          </a:p>
        </p:txBody>
      </p:sp>
    </p:spTree>
    <p:extLst>
      <p:ext uri="{BB962C8B-B14F-4D97-AF65-F5344CB8AC3E}">
        <p14:creationId xmlns:p14="http://schemas.microsoft.com/office/powerpoint/2010/main" val="2169916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Goals and Objectives</a:t>
            </a:r>
            <a:endParaRPr lang="en-US" dirty="0"/>
          </a:p>
        </p:txBody>
      </p:sp>
      <p:sp>
        <p:nvSpPr>
          <p:cNvPr id="3" name="Content Placeholder 2"/>
          <p:cNvSpPr>
            <a:spLocks noGrp="1"/>
          </p:cNvSpPr>
          <p:nvPr>
            <p:ph idx="1"/>
          </p:nvPr>
        </p:nvSpPr>
        <p:spPr/>
        <p:txBody>
          <a:bodyPr/>
          <a:lstStyle/>
          <a:p>
            <a:pPr marL="460375" indent="-457200">
              <a:buFont typeface="+mj-lt"/>
              <a:buAutoNum type="arabicPeriod"/>
            </a:pPr>
            <a:r>
              <a:rPr lang="en-US" dirty="0"/>
              <a:t>Leverage agile acquisition to field C2 systems in support of Multi-domain ops</a:t>
            </a:r>
          </a:p>
          <a:p>
            <a:pPr marL="863600" lvl="1" indent="-457200">
              <a:buFont typeface="+mj-lt"/>
              <a:buAutoNum type="arabicPeriod"/>
            </a:pPr>
            <a:r>
              <a:rPr lang="en-US" dirty="0" smtClean="0"/>
              <a:t>Provide C2 force with relevant, leading edge mission applications </a:t>
            </a:r>
            <a:r>
              <a:rPr lang="en-US" dirty="0" err="1" smtClean="0"/>
              <a:t>iso</a:t>
            </a:r>
            <a:r>
              <a:rPr lang="en-US" dirty="0" smtClean="0"/>
              <a:t> C2 functions</a:t>
            </a:r>
          </a:p>
          <a:p>
            <a:pPr marL="863600" lvl="1" indent="-457200">
              <a:buFont typeface="+mj-lt"/>
              <a:buAutoNum type="arabicPeriod"/>
            </a:pPr>
            <a:r>
              <a:rPr lang="en-US" dirty="0" smtClean="0"/>
              <a:t>Field enterprise-wide modern C2 infrastructure (hardware, enterprise services, </a:t>
            </a:r>
            <a:r>
              <a:rPr lang="en-US" dirty="0" err="1" smtClean="0"/>
              <a:t>etc</a:t>
            </a:r>
            <a:r>
              <a:rPr lang="en-US" dirty="0" smtClean="0"/>
              <a:t>)</a:t>
            </a:r>
          </a:p>
          <a:p>
            <a:pPr marL="863600" lvl="1" indent="-457200">
              <a:buFont typeface="+mj-lt"/>
              <a:buAutoNum type="arabicPeriod"/>
            </a:pPr>
            <a:r>
              <a:rPr lang="en-US" dirty="0" smtClean="0"/>
              <a:t>Virtualize and secure data needed to accomplish MDC2</a:t>
            </a:r>
            <a:endParaRPr lang="en-US" dirty="0"/>
          </a:p>
          <a:p>
            <a:pPr marL="460375" indent="-457200">
              <a:buFont typeface="+mj-lt"/>
              <a:buAutoNum type="arabicPeriod"/>
            </a:pPr>
            <a:r>
              <a:rPr lang="en-US" dirty="0"/>
              <a:t>Deliver assured </a:t>
            </a:r>
            <a:r>
              <a:rPr lang="en-US" dirty="0" err="1"/>
              <a:t>comm</a:t>
            </a:r>
            <a:r>
              <a:rPr lang="en-US" dirty="0"/>
              <a:t> </a:t>
            </a:r>
            <a:r>
              <a:rPr lang="en-US" dirty="0" smtClean="0"/>
              <a:t>networks </a:t>
            </a:r>
            <a:r>
              <a:rPr lang="en-US" dirty="0"/>
              <a:t>to enable C2 in contested </a:t>
            </a:r>
            <a:r>
              <a:rPr lang="en-US" dirty="0" smtClean="0"/>
              <a:t>environments</a:t>
            </a:r>
          </a:p>
          <a:p>
            <a:pPr marL="863600" lvl="1" indent="-457200">
              <a:buFont typeface="+mj-lt"/>
              <a:buAutoNum type="arabicPeriod"/>
            </a:pPr>
            <a:r>
              <a:rPr lang="en-US" dirty="0" smtClean="0"/>
              <a:t>Ensure networks are resilient across regions</a:t>
            </a:r>
          </a:p>
          <a:p>
            <a:pPr marL="863600" lvl="1" indent="-457200">
              <a:buFont typeface="+mj-lt"/>
              <a:buAutoNum type="arabicPeriod"/>
            </a:pPr>
            <a:r>
              <a:rPr lang="en-US" dirty="0" smtClean="0"/>
              <a:t>Ensure networks are connected globally</a:t>
            </a:r>
          </a:p>
          <a:p>
            <a:pPr marL="863600" lvl="1" indent="-457200">
              <a:buFont typeface="+mj-lt"/>
              <a:buAutoNum type="arabicPeriod"/>
            </a:pPr>
            <a:r>
              <a:rPr lang="en-US" dirty="0" smtClean="0"/>
              <a:t>Ensure C2 connectivity extends to the tactical edge and integrates all assets</a:t>
            </a:r>
            <a:endParaRPr lang="en-US" dirty="0"/>
          </a:p>
          <a:p>
            <a:pPr marL="460375" indent="-457200">
              <a:buFont typeface="+mj-lt"/>
              <a:buAutoNum type="arabicPeriod"/>
            </a:pPr>
            <a:r>
              <a:rPr lang="en-US" dirty="0"/>
              <a:t>Leverage advanced technology (AI, ML, </a:t>
            </a:r>
            <a:r>
              <a:rPr lang="en-US" dirty="0" err="1"/>
              <a:t>etc</a:t>
            </a:r>
            <a:r>
              <a:rPr lang="en-US" dirty="0"/>
              <a:t>) to enhance and accelerate C2 </a:t>
            </a:r>
            <a:r>
              <a:rPr lang="en-US" dirty="0" smtClean="0"/>
              <a:t>functions</a:t>
            </a:r>
          </a:p>
          <a:p>
            <a:pPr marL="863600" lvl="1" indent="-457200">
              <a:buFont typeface="+mj-lt"/>
              <a:buAutoNum type="arabicPeriod"/>
            </a:pPr>
            <a:r>
              <a:rPr lang="en-US" dirty="0" smtClean="0"/>
              <a:t>Automate functions to enhance human performance in C2 nodes</a:t>
            </a:r>
          </a:p>
          <a:p>
            <a:pPr marL="863600" lvl="1" indent="-457200">
              <a:buFont typeface="+mj-lt"/>
              <a:buAutoNum type="arabicPeriod"/>
            </a:pPr>
            <a:r>
              <a:rPr lang="en-US" dirty="0" smtClean="0"/>
              <a:t>Leverage technology to rapidly go from data to decision</a:t>
            </a:r>
          </a:p>
          <a:p>
            <a:pPr marL="863600" lvl="1" indent="-457200">
              <a:buFont typeface="+mj-lt"/>
              <a:buAutoNum type="arabicPeriod"/>
            </a:pPr>
            <a:r>
              <a:rPr lang="en-US" dirty="0" smtClean="0"/>
              <a:t>Leverage technology to accelerate and improve decision-making</a:t>
            </a:r>
            <a:endParaRPr lang="en-US" dirty="0"/>
          </a:p>
          <a:p>
            <a:endParaRPr lang="en-US" dirty="0"/>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16</a:t>
            </a:fld>
            <a:endParaRPr lang="en-US" dirty="0">
              <a:solidFill>
                <a:srgbClr val="808080"/>
              </a:solidFill>
            </a:endParaRPr>
          </a:p>
        </p:txBody>
      </p:sp>
    </p:spTree>
    <p:extLst>
      <p:ext uri="{BB962C8B-B14F-4D97-AF65-F5344CB8AC3E}">
        <p14:creationId xmlns:p14="http://schemas.microsoft.com/office/powerpoint/2010/main" val="3920221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a:xfrm>
            <a:off x="437576" y="1389286"/>
            <a:ext cx="11197167" cy="4743450"/>
          </a:xfrm>
        </p:spPr>
        <p:txBody>
          <a:bodyPr/>
          <a:lstStyle/>
          <a:p>
            <a:r>
              <a:rPr lang="en-US" sz="2400" dirty="0" smtClean="0"/>
              <a:t>We are just getting started…you have not been left behind</a:t>
            </a:r>
          </a:p>
          <a:p>
            <a:r>
              <a:rPr lang="en-US" sz="2400" dirty="0" smtClean="0"/>
              <a:t>Senior leadership is committed to new AQ processes for C2 systems</a:t>
            </a:r>
          </a:p>
          <a:p>
            <a:pPr lvl="1"/>
            <a:r>
              <a:rPr lang="en-US" sz="2400" dirty="0" smtClean="0"/>
              <a:t>Help us find our way…</a:t>
            </a:r>
          </a:p>
          <a:p>
            <a:r>
              <a:rPr lang="en-US" sz="2400" dirty="0" smtClean="0"/>
              <a:t>An Air Force culture shift is underway…traditional industry relationships must evolve</a:t>
            </a:r>
          </a:p>
          <a:p>
            <a:pPr lvl="1"/>
            <a:r>
              <a:rPr lang="en-US" sz="2400" dirty="0" smtClean="0"/>
              <a:t>Large C2 </a:t>
            </a:r>
            <a:r>
              <a:rPr lang="en-US" sz="2400" dirty="0" err="1" smtClean="0"/>
              <a:t>PoRs</a:t>
            </a:r>
            <a:r>
              <a:rPr lang="en-US" sz="2400" dirty="0" smtClean="0"/>
              <a:t> with aggregated requirements are out…</a:t>
            </a:r>
          </a:p>
          <a:p>
            <a:pPr lvl="1"/>
            <a:r>
              <a:rPr lang="en-US" sz="2400" dirty="0" smtClean="0"/>
              <a:t>Proprietary data, algorithms and </a:t>
            </a:r>
            <a:r>
              <a:rPr lang="en-US" sz="2400" dirty="0" err="1" smtClean="0"/>
              <a:t>stovepiped</a:t>
            </a:r>
            <a:r>
              <a:rPr lang="en-US" sz="2400" dirty="0" smtClean="0"/>
              <a:t> systems are out…</a:t>
            </a:r>
          </a:p>
          <a:p>
            <a:r>
              <a:rPr lang="en-US" sz="2400" dirty="0" smtClean="0"/>
              <a:t>Make sure you understand our vision…let us help you</a:t>
            </a:r>
          </a:p>
          <a:p>
            <a:pPr lvl="1"/>
            <a:r>
              <a:rPr lang="en-US" sz="2400" dirty="0" smtClean="0"/>
              <a:t>Help us understand where you can contribute to the vision</a:t>
            </a:r>
          </a:p>
          <a:p>
            <a:pPr lvl="1"/>
            <a:endParaRPr lang="en-US" sz="2400" dirty="0"/>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17</a:t>
            </a:fld>
            <a:endParaRPr lang="en-US" dirty="0">
              <a:solidFill>
                <a:srgbClr val="808080"/>
              </a:solidFill>
            </a:endParaRPr>
          </a:p>
        </p:txBody>
      </p:sp>
    </p:spTree>
    <p:extLst>
      <p:ext uri="{BB962C8B-B14F-4D97-AF65-F5344CB8AC3E}">
        <p14:creationId xmlns:p14="http://schemas.microsoft.com/office/powerpoint/2010/main" val="3108572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2</a:t>
            </a:fld>
            <a:endParaRPr lang="en-US" dirty="0">
              <a:solidFill>
                <a:srgbClr val="808080"/>
              </a:solidFill>
            </a:endParaRPr>
          </a:p>
        </p:txBody>
      </p:sp>
      <p:pic>
        <p:nvPicPr>
          <p:cNvPr id="6" name="Picture 5"/>
          <p:cNvPicPr>
            <a:picLocks noChangeAspect="1"/>
          </p:cNvPicPr>
          <p:nvPr/>
        </p:nvPicPr>
        <p:blipFill>
          <a:blip r:embed="rId3">
            <a:clrChange>
              <a:clrFrom>
                <a:srgbClr val="809A91"/>
              </a:clrFrom>
              <a:clrTo>
                <a:srgbClr val="809A91">
                  <a:alpha val="0"/>
                </a:srgbClr>
              </a:clrTo>
            </a:clrChange>
            <a:extLst>
              <a:ext uri="{28A0092B-C50C-407E-A947-70E740481C1C}">
                <a14:useLocalDpi xmlns:a14="http://schemas.microsoft.com/office/drawing/2010/main" val="0"/>
              </a:ext>
            </a:extLst>
          </a:blip>
          <a:stretch>
            <a:fillRect/>
          </a:stretch>
        </p:blipFill>
        <p:spPr>
          <a:xfrm>
            <a:off x="59129" y="-92461"/>
            <a:ext cx="12175067" cy="6913693"/>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5356" t="7861" r="14906" b="21738"/>
          <a:stretch/>
        </p:blipFill>
        <p:spPr>
          <a:xfrm>
            <a:off x="3431823" y="1839739"/>
            <a:ext cx="1061155" cy="677684"/>
          </a:xfrm>
          <a:prstGeom prst="ellipse">
            <a:avLst/>
          </a:prstGeom>
          <a:ln>
            <a:noFill/>
          </a:ln>
          <a:effectLst>
            <a:softEdge rad="112500"/>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34" y="5037919"/>
            <a:ext cx="1081506" cy="1636697"/>
          </a:xfrm>
          <a:prstGeom prst="ellipse">
            <a:avLst/>
          </a:prstGeom>
          <a:ln>
            <a:noFill/>
          </a:ln>
          <a:effectLst>
            <a:softEdge rad="112500"/>
          </a:effectLst>
        </p:spPr>
      </p:pic>
      <p:cxnSp>
        <p:nvCxnSpPr>
          <p:cNvPr id="11" name="Straight Connector 10"/>
          <p:cNvCxnSpPr/>
          <p:nvPr/>
        </p:nvCxnSpPr>
        <p:spPr bwMode="auto">
          <a:xfrm flipV="1">
            <a:off x="757525" y="237067"/>
            <a:ext cx="2397367" cy="5291908"/>
          </a:xfrm>
          <a:prstGeom prst="line">
            <a:avLst/>
          </a:prstGeom>
          <a:solidFill>
            <a:schemeClr val="accent1"/>
          </a:solidFill>
          <a:ln w="12700" cap="flat" cmpd="sng" algn="ctr">
            <a:solidFill>
              <a:srgbClr val="FFC000"/>
            </a:solidFill>
            <a:prstDash val="solid"/>
            <a:round/>
            <a:headEnd type="none" w="med" len="med"/>
            <a:tailEnd type="none" w="med" len="med"/>
          </a:ln>
          <a:effectLst/>
        </p:spPr>
      </p:cxn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9702" y="4825606"/>
            <a:ext cx="2255661" cy="1581288"/>
          </a:xfrm>
          <a:prstGeom prst="rect">
            <a:avLst/>
          </a:prstGeom>
        </p:spPr>
      </p:pic>
      <p:pic>
        <p:nvPicPr>
          <p:cNvPr id="16" name="Picture 15"/>
          <p:cNvPicPr>
            <a:picLocks noChangeAspect="1"/>
          </p:cNvPicPr>
          <p:nvPr/>
        </p:nvPicPr>
        <p:blipFill rotWithShape="1">
          <a:blip r:embed="rId7">
            <a:extLst>
              <a:ext uri="{28A0092B-C50C-407E-A947-70E740481C1C}">
                <a14:useLocalDpi xmlns:a14="http://schemas.microsoft.com/office/drawing/2010/main" val="0"/>
              </a:ext>
            </a:extLst>
          </a:blip>
          <a:srcRect t="20723" b="6190"/>
          <a:stretch/>
        </p:blipFill>
        <p:spPr>
          <a:xfrm>
            <a:off x="3962400" y="4084399"/>
            <a:ext cx="5334000" cy="741207"/>
          </a:xfrm>
          <a:prstGeom prst="rect">
            <a:avLst/>
          </a:prstGeom>
          <a:ln>
            <a:noFill/>
          </a:ln>
          <a:effectLst>
            <a:softEdge rad="112500"/>
          </a:effectLst>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37267" y="3719170"/>
            <a:ext cx="2113800" cy="995925"/>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55749" y="2678884"/>
            <a:ext cx="2219318" cy="1556835"/>
          </a:xfrm>
          <a:prstGeom prst="rect">
            <a:avLst/>
          </a:prstGeom>
        </p:spPr>
      </p:pic>
      <p:pic>
        <p:nvPicPr>
          <p:cNvPr id="14" name="Picture 13"/>
          <p:cNvPicPr>
            <a:picLocks noChangeAspect="1"/>
          </p:cNvPicPr>
          <p:nvPr/>
        </p:nvPicPr>
        <p:blipFill>
          <a:blip r:embed="rId10">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2388234" y="3971509"/>
            <a:ext cx="3519035" cy="1413290"/>
          </a:xfrm>
          <a:prstGeom prst="rect">
            <a:avLst/>
          </a:prstGeom>
          <a:ln>
            <a:noFill/>
          </a:ln>
          <a:effectLst>
            <a:softEdge rad="112500"/>
          </a:effectLst>
        </p:spPr>
      </p:pic>
      <p:grpSp>
        <p:nvGrpSpPr>
          <p:cNvPr id="21" name="Group 494"/>
          <p:cNvGrpSpPr>
            <a:grpSpLocks/>
          </p:cNvGrpSpPr>
          <p:nvPr/>
        </p:nvGrpSpPr>
        <p:grpSpPr bwMode="auto">
          <a:xfrm>
            <a:off x="2845053" y="69057"/>
            <a:ext cx="586770" cy="254935"/>
            <a:chOff x="782" y="2910"/>
            <a:chExt cx="486" cy="182"/>
          </a:xfrm>
        </p:grpSpPr>
        <p:sp>
          <p:nvSpPr>
            <p:cNvPr id="22" name="Freeform 495"/>
            <p:cNvSpPr>
              <a:spLocks/>
            </p:cNvSpPr>
            <p:nvPr/>
          </p:nvSpPr>
          <p:spPr bwMode="auto">
            <a:xfrm>
              <a:off x="1046" y="2910"/>
              <a:ext cx="11" cy="9"/>
            </a:xfrm>
            <a:custGeom>
              <a:avLst/>
              <a:gdLst>
                <a:gd name="T0" fmla="*/ 0 w 11"/>
                <a:gd name="T1" fmla="*/ 3 h 9"/>
                <a:gd name="T2" fmla="*/ 7 w 11"/>
                <a:gd name="T3" fmla="*/ 0 h 9"/>
                <a:gd name="T4" fmla="*/ 10 w 11"/>
                <a:gd name="T5" fmla="*/ 8 h 9"/>
                <a:gd name="T6" fmla="*/ 7 w 11"/>
                <a:gd name="T7" fmla="*/ 7 h 9"/>
                <a:gd name="T8" fmla="*/ 0 w 11"/>
                <a:gd name="T9" fmla="*/ 3 h 9"/>
                <a:gd name="T10" fmla="*/ 0 60000 65536"/>
                <a:gd name="T11" fmla="*/ 0 60000 65536"/>
                <a:gd name="T12" fmla="*/ 0 60000 65536"/>
                <a:gd name="T13" fmla="*/ 0 60000 65536"/>
                <a:gd name="T14" fmla="*/ 0 60000 65536"/>
                <a:gd name="T15" fmla="*/ 0 w 11"/>
                <a:gd name="T16" fmla="*/ 0 h 9"/>
                <a:gd name="T17" fmla="*/ 11 w 11"/>
                <a:gd name="T18" fmla="*/ 9 h 9"/>
              </a:gdLst>
              <a:ahLst/>
              <a:cxnLst>
                <a:cxn ang="T10">
                  <a:pos x="T0" y="T1"/>
                </a:cxn>
                <a:cxn ang="T11">
                  <a:pos x="T2" y="T3"/>
                </a:cxn>
                <a:cxn ang="T12">
                  <a:pos x="T4" y="T5"/>
                </a:cxn>
                <a:cxn ang="T13">
                  <a:pos x="T6" y="T7"/>
                </a:cxn>
                <a:cxn ang="T14">
                  <a:pos x="T8" y="T9"/>
                </a:cxn>
              </a:cxnLst>
              <a:rect l="T15" t="T16" r="T17" b="T18"/>
              <a:pathLst>
                <a:path w="11" h="9">
                  <a:moveTo>
                    <a:pt x="0" y="3"/>
                  </a:moveTo>
                  <a:lnTo>
                    <a:pt x="7" y="0"/>
                  </a:lnTo>
                  <a:lnTo>
                    <a:pt x="10" y="8"/>
                  </a:lnTo>
                  <a:lnTo>
                    <a:pt x="7" y="7"/>
                  </a:lnTo>
                  <a:lnTo>
                    <a:pt x="0" y="3"/>
                  </a:lnTo>
                </a:path>
              </a:pathLst>
            </a:custGeom>
            <a:solidFill>
              <a:srgbClr val="9898B0"/>
            </a:solidFill>
            <a:ln w="12700" cap="rnd">
              <a:solidFill>
                <a:srgbClr val="474747"/>
              </a:solidFill>
              <a:round/>
              <a:headEnd/>
              <a:tailEnd/>
            </a:ln>
          </p:spPr>
          <p:txBody>
            <a:bodyPr/>
            <a:lstStyle/>
            <a:p>
              <a:endParaRPr lang="en-US">
                <a:solidFill>
                  <a:srgbClr val="000000"/>
                </a:solidFill>
              </a:endParaRPr>
            </a:p>
          </p:txBody>
        </p:sp>
        <p:sp>
          <p:nvSpPr>
            <p:cNvPr id="23" name="Freeform 496"/>
            <p:cNvSpPr>
              <a:spLocks/>
            </p:cNvSpPr>
            <p:nvPr/>
          </p:nvSpPr>
          <p:spPr bwMode="auto">
            <a:xfrm>
              <a:off x="1051" y="2917"/>
              <a:ext cx="36" cy="57"/>
            </a:xfrm>
            <a:custGeom>
              <a:avLst/>
              <a:gdLst>
                <a:gd name="T0" fmla="*/ 0 w 36"/>
                <a:gd name="T1" fmla="*/ 0 h 57"/>
                <a:gd name="T2" fmla="*/ 29 w 36"/>
                <a:gd name="T3" fmla="*/ 53 h 57"/>
                <a:gd name="T4" fmla="*/ 35 w 36"/>
                <a:gd name="T5" fmla="*/ 56 h 57"/>
                <a:gd name="T6" fmla="*/ 6 w 36"/>
                <a:gd name="T7" fmla="*/ 2 h 57"/>
                <a:gd name="T8" fmla="*/ 0 w 36"/>
                <a:gd name="T9" fmla="*/ 0 h 57"/>
                <a:gd name="T10" fmla="*/ 0 60000 65536"/>
                <a:gd name="T11" fmla="*/ 0 60000 65536"/>
                <a:gd name="T12" fmla="*/ 0 60000 65536"/>
                <a:gd name="T13" fmla="*/ 0 60000 65536"/>
                <a:gd name="T14" fmla="*/ 0 60000 65536"/>
                <a:gd name="T15" fmla="*/ 0 w 36"/>
                <a:gd name="T16" fmla="*/ 0 h 57"/>
                <a:gd name="T17" fmla="*/ 36 w 36"/>
                <a:gd name="T18" fmla="*/ 57 h 57"/>
              </a:gdLst>
              <a:ahLst/>
              <a:cxnLst>
                <a:cxn ang="T10">
                  <a:pos x="T0" y="T1"/>
                </a:cxn>
                <a:cxn ang="T11">
                  <a:pos x="T2" y="T3"/>
                </a:cxn>
                <a:cxn ang="T12">
                  <a:pos x="T4" y="T5"/>
                </a:cxn>
                <a:cxn ang="T13">
                  <a:pos x="T6" y="T7"/>
                </a:cxn>
                <a:cxn ang="T14">
                  <a:pos x="T8" y="T9"/>
                </a:cxn>
              </a:cxnLst>
              <a:rect l="T15" t="T16" r="T17" b="T18"/>
              <a:pathLst>
                <a:path w="36" h="57">
                  <a:moveTo>
                    <a:pt x="0" y="0"/>
                  </a:moveTo>
                  <a:lnTo>
                    <a:pt x="29" y="53"/>
                  </a:lnTo>
                  <a:lnTo>
                    <a:pt x="35" y="56"/>
                  </a:lnTo>
                  <a:lnTo>
                    <a:pt x="6" y="2"/>
                  </a:lnTo>
                  <a:lnTo>
                    <a:pt x="0" y="0"/>
                  </a:lnTo>
                </a:path>
              </a:pathLst>
            </a:custGeom>
            <a:solidFill>
              <a:srgbClr val="F59539"/>
            </a:solidFill>
            <a:ln w="12700" cap="rnd">
              <a:solidFill>
                <a:srgbClr val="474747"/>
              </a:solidFill>
              <a:round/>
              <a:headEnd/>
              <a:tailEnd/>
            </a:ln>
          </p:spPr>
          <p:txBody>
            <a:bodyPr/>
            <a:lstStyle/>
            <a:p>
              <a:endParaRPr lang="en-US">
                <a:solidFill>
                  <a:srgbClr val="000000"/>
                </a:solidFill>
              </a:endParaRPr>
            </a:p>
          </p:txBody>
        </p:sp>
        <p:sp>
          <p:nvSpPr>
            <p:cNvPr id="24" name="Freeform 497"/>
            <p:cNvSpPr>
              <a:spLocks/>
            </p:cNvSpPr>
            <p:nvPr/>
          </p:nvSpPr>
          <p:spPr bwMode="auto">
            <a:xfrm>
              <a:off x="1041" y="2969"/>
              <a:ext cx="46" cy="102"/>
            </a:xfrm>
            <a:custGeom>
              <a:avLst/>
              <a:gdLst>
                <a:gd name="T0" fmla="*/ 39 w 46"/>
                <a:gd name="T1" fmla="*/ 0 h 102"/>
                <a:gd name="T2" fmla="*/ 45 w 46"/>
                <a:gd name="T3" fmla="*/ 2 h 102"/>
                <a:gd name="T4" fmla="*/ 9 w 46"/>
                <a:gd name="T5" fmla="*/ 97 h 102"/>
                <a:gd name="T6" fmla="*/ 0 w 46"/>
                <a:gd name="T7" fmla="*/ 101 h 102"/>
                <a:gd name="T8" fmla="*/ 39 w 46"/>
                <a:gd name="T9" fmla="*/ 0 h 102"/>
                <a:gd name="T10" fmla="*/ 0 60000 65536"/>
                <a:gd name="T11" fmla="*/ 0 60000 65536"/>
                <a:gd name="T12" fmla="*/ 0 60000 65536"/>
                <a:gd name="T13" fmla="*/ 0 60000 65536"/>
                <a:gd name="T14" fmla="*/ 0 60000 65536"/>
                <a:gd name="T15" fmla="*/ 0 w 46"/>
                <a:gd name="T16" fmla="*/ 0 h 102"/>
                <a:gd name="T17" fmla="*/ 46 w 46"/>
                <a:gd name="T18" fmla="*/ 102 h 102"/>
              </a:gdLst>
              <a:ahLst/>
              <a:cxnLst>
                <a:cxn ang="T10">
                  <a:pos x="T0" y="T1"/>
                </a:cxn>
                <a:cxn ang="T11">
                  <a:pos x="T2" y="T3"/>
                </a:cxn>
                <a:cxn ang="T12">
                  <a:pos x="T4" y="T5"/>
                </a:cxn>
                <a:cxn ang="T13">
                  <a:pos x="T6" y="T7"/>
                </a:cxn>
                <a:cxn ang="T14">
                  <a:pos x="T8" y="T9"/>
                </a:cxn>
              </a:cxnLst>
              <a:rect l="T15" t="T16" r="T17" b="T18"/>
              <a:pathLst>
                <a:path w="46" h="102">
                  <a:moveTo>
                    <a:pt x="39" y="0"/>
                  </a:moveTo>
                  <a:lnTo>
                    <a:pt x="45" y="2"/>
                  </a:lnTo>
                  <a:lnTo>
                    <a:pt x="9" y="97"/>
                  </a:lnTo>
                  <a:lnTo>
                    <a:pt x="0" y="101"/>
                  </a:lnTo>
                  <a:lnTo>
                    <a:pt x="39" y="0"/>
                  </a:lnTo>
                </a:path>
              </a:pathLst>
            </a:custGeom>
            <a:solidFill>
              <a:srgbClr val="F09843"/>
            </a:solidFill>
            <a:ln w="12700" cap="rnd">
              <a:solidFill>
                <a:srgbClr val="474747"/>
              </a:solidFill>
              <a:round/>
              <a:headEnd/>
              <a:tailEnd/>
            </a:ln>
          </p:spPr>
          <p:txBody>
            <a:bodyPr/>
            <a:lstStyle/>
            <a:p>
              <a:endParaRPr lang="en-US">
                <a:solidFill>
                  <a:srgbClr val="000000"/>
                </a:solidFill>
              </a:endParaRPr>
            </a:p>
          </p:txBody>
        </p:sp>
        <p:sp>
          <p:nvSpPr>
            <p:cNvPr id="25" name="Freeform 498"/>
            <p:cNvSpPr>
              <a:spLocks/>
            </p:cNvSpPr>
            <p:nvPr/>
          </p:nvSpPr>
          <p:spPr bwMode="auto">
            <a:xfrm>
              <a:off x="1085" y="2961"/>
              <a:ext cx="40" cy="55"/>
            </a:xfrm>
            <a:custGeom>
              <a:avLst/>
              <a:gdLst>
                <a:gd name="T0" fmla="*/ 0 w 40"/>
                <a:gd name="T1" fmla="*/ 9 h 55"/>
                <a:gd name="T2" fmla="*/ 6 w 40"/>
                <a:gd name="T3" fmla="*/ 0 h 55"/>
                <a:gd name="T4" fmla="*/ 9 w 40"/>
                <a:gd name="T5" fmla="*/ 0 h 55"/>
                <a:gd name="T6" fmla="*/ 39 w 40"/>
                <a:gd name="T7" fmla="*/ 52 h 55"/>
                <a:gd name="T8" fmla="*/ 36 w 40"/>
                <a:gd name="T9" fmla="*/ 54 h 55"/>
                <a:gd name="T10" fmla="*/ 22 w 40"/>
                <a:gd name="T11" fmla="*/ 48 h 55"/>
                <a:gd name="T12" fmla="*/ 0 60000 65536"/>
                <a:gd name="T13" fmla="*/ 0 60000 65536"/>
                <a:gd name="T14" fmla="*/ 0 60000 65536"/>
                <a:gd name="T15" fmla="*/ 0 60000 65536"/>
                <a:gd name="T16" fmla="*/ 0 60000 65536"/>
                <a:gd name="T17" fmla="*/ 0 60000 65536"/>
                <a:gd name="T18" fmla="*/ 0 w 40"/>
                <a:gd name="T19" fmla="*/ 0 h 55"/>
                <a:gd name="T20" fmla="*/ 40 w 40"/>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40" h="55">
                  <a:moveTo>
                    <a:pt x="0" y="9"/>
                  </a:moveTo>
                  <a:lnTo>
                    <a:pt x="6" y="0"/>
                  </a:lnTo>
                  <a:lnTo>
                    <a:pt x="9" y="0"/>
                  </a:lnTo>
                  <a:lnTo>
                    <a:pt x="39" y="52"/>
                  </a:lnTo>
                  <a:lnTo>
                    <a:pt x="36" y="54"/>
                  </a:lnTo>
                  <a:lnTo>
                    <a:pt x="22" y="48"/>
                  </a:lnTo>
                </a:path>
              </a:pathLst>
            </a:custGeom>
            <a:noFill/>
            <a:ln w="12700" cap="rnd">
              <a:solidFill>
                <a:srgbClr val="474747"/>
              </a:solidFill>
              <a:round/>
              <a:headEnd/>
              <a:tailEnd/>
            </a:ln>
          </p:spPr>
          <p:txBody>
            <a:bodyPr/>
            <a:lstStyle/>
            <a:p>
              <a:endParaRPr lang="en-US">
                <a:solidFill>
                  <a:srgbClr val="000000"/>
                </a:solidFill>
              </a:endParaRPr>
            </a:p>
          </p:txBody>
        </p:sp>
        <p:sp>
          <p:nvSpPr>
            <p:cNvPr id="26" name="Freeform 499"/>
            <p:cNvSpPr>
              <a:spLocks/>
            </p:cNvSpPr>
            <p:nvPr/>
          </p:nvSpPr>
          <p:spPr bwMode="auto">
            <a:xfrm>
              <a:off x="1086" y="2997"/>
              <a:ext cx="22" cy="13"/>
            </a:xfrm>
            <a:custGeom>
              <a:avLst/>
              <a:gdLst>
                <a:gd name="T0" fmla="*/ 0 w 22"/>
                <a:gd name="T1" fmla="*/ 5 h 13"/>
                <a:gd name="T2" fmla="*/ 21 w 22"/>
                <a:gd name="T3" fmla="*/ 12 h 13"/>
                <a:gd name="T4" fmla="*/ 18 w 22"/>
                <a:gd name="T5" fmla="*/ 6 h 13"/>
                <a:gd name="T6" fmla="*/ 2 w 22"/>
                <a:gd name="T7" fmla="*/ 0 h 13"/>
                <a:gd name="T8" fmla="*/ 0 w 22"/>
                <a:gd name="T9" fmla="*/ 5 h 13"/>
                <a:gd name="T10" fmla="*/ 0 60000 65536"/>
                <a:gd name="T11" fmla="*/ 0 60000 65536"/>
                <a:gd name="T12" fmla="*/ 0 60000 65536"/>
                <a:gd name="T13" fmla="*/ 0 60000 65536"/>
                <a:gd name="T14" fmla="*/ 0 60000 65536"/>
                <a:gd name="T15" fmla="*/ 0 w 22"/>
                <a:gd name="T16" fmla="*/ 0 h 13"/>
                <a:gd name="T17" fmla="*/ 22 w 22"/>
                <a:gd name="T18" fmla="*/ 13 h 13"/>
              </a:gdLst>
              <a:ahLst/>
              <a:cxnLst>
                <a:cxn ang="T10">
                  <a:pos x="T0" y="T1"/>
                </a:cxn>
                <a:cxn ang="T11">
                  <a:pos x="T2" y="T3"/>
                </a:cxn>
                <a:cxn ang="T12">
                  <a:pos x="T4" y="T5"/>
                </a:cxn>
                <a:cxn ang="T13">
                  <a:pos x="T6" y="T7"/>
                </a:cxn>
                <a:cxn ang="T14">
                  <a:pos x="T8" y="T9"/>
                </a:cxn>
              </a:cxnLst>
              <a:rect l="T15" t="T16" r="T17" b="T18"/>
              <a:pathLst>
                <a:path w="22" h="13">
                  <a:moveTo>
                    <a:pt x="0" y="5"/>
                  </a:moveTo>
                  <a:lnTo>
                    <a:pt x="21" y="12"/>
                  </a:lnTo>
                  <a:lnTo>
                    <a:pt x="18" y="6"/>
                  </a:lnTo>
                  <a:lnTo>
                    <a:pt x="2" y="0"/>
                  </a:lnTo>
                  <a:lnTo>
                    <a:pt x="0" y="5"/>
                  </a:lnTo>
                </a:path>
              </a:pathLst>
            </a:custGeom>
            <a:solidFill>
              <a:srgbClr val="3365FB"/>
            </a:solidFill>
            <a:ln w="12700" cap="rnd">
              <a:solidFill>
                <a:srgbClr val="474747"/>
              </a:solidFill>
              <a:round/>
              <a:headEnd/>
              <a:tailEnd/>
            </a:ln>
          </p:spPr>
          <p:txBody>
            <a:bodyPr/>
            <a:lstStyle/>
            <a:p>
              <a:endParaRPr lang="en-US">
                <a:solidFill>
                  <a:srgbClr val="000000"/>
                </a:solidFill>
              </a:endParaRPr>
            </a:p>
          </p:txBody>
        </p:sp>
        <p:sp>
          <p:nvSpPr>
            <p:cNvPr id="27" name="Freeform 500"/>
            <p:cNvSpPr>
              <a:spLocks/>
            </p:cNvSpPr>
            <p:nvPr/>
          </p:nvSpPr>
          <p:spPr bwMode="auto">
            <a:xfrm>
              <a:off x="1085" y="2973"/>
              <a:ext cx="23" cy="32"/>
            </a:xfrm>
            <a:custGeom>
              <a:avLst/>
              <a:gdLst>
                <a:gd name="T0" fmla="*/ 18 w 23"/>
                <a:gd name="T1" fmla="*/ 31 h 32"/>
                <a:gd name="T2" fmla="*/ 20 w 23"/>
                <a:gd name="T3" fmla="*/ 18 h 32"/>
                <a:gd name="T4" fmla="*/ 22 w 23"/>
                <a:gd name="T5" fmla="*/ 13 h 32"/>
                <a:gd name="T6" fmla="*/ 20 w 23"/>
                <a:gd name="T7" fmla="*/ 10 h 32"/>
                <a:gd name="T8" fmla="*/ 17 w 23"/>
                <a:gd name="T9" fmla="*/ 10 h 32"/>
                <a:gd name="T10" fmla="*/ 0 w 23"/>
                <a:gd name="T11" fmla="*/ 0 h 32"/>
                <a:gd name="T12" fmla="*/ 0 60000 65536"/>
                <a:gd name="T13" fmla="*/ 0 60000 65536"/>
                <a:gd name="T14" fmla="*/ 0 60000 65536"/>
                <a:gd name="T15" fmla="*/ 0 60000 65536"/>
                <a:gd name="T16" fmla="*/ 0 60000 65536"/>
                <a:gd name="T17" fmla="*/ 0 60000 65536"/>
                <a:gd name="T18" fmla="*/ 0 w 23"/>
                <a:gd name="T19" fmla="*/ 0 h 32"/>
                <a:gd name="T20" fmla="*/ 23 w 23"/>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3" h="32">
                  <a:moveTo>
                    <a:pt x="18" y="31"/>
                  </a:moveTo>
                  <a:lnTo>
                    <a:pt x="20" y="18"/>
                  </a:lnTo>
                  <a:lnTo>
                    <a:pt x="22" y="13"/>
                  </a:lnTo>
                  <a:lnTo>
                    <a:pt x="20" y="10"/>
                  </a:lnTo>
                  <a:lnTo>
                    <a:pt x="17" y="10"/>
                  </a:lnTo>
                  <a:lnTo>
                    <a:pt x="0" y="0"/>
                  </a:lnTo>
                </a:path>
              </a:pathLst>
            </a:custGeom>
            <a:noFill/>
            <a:ln w="12700" cap="rnd">
              <a:solidFill>
                <a:srgbClr val="474747"/>
              </a:solidFill>
              <a:round/>
              <a:headEnd/>
              <a:tailEnd/>
            </a:ln>
          </p:spPr>
          <p:txBody>
            <a:bodyPr/>
            <a:lstStyle/>
            <a:p>
              <a:endParaRPr lang="en-US">
                <a:solidFill>
                  <a:srgbClr val="000000"/>
                </a:solidFill>
              </a:endParaRPr>
            </a:p>
          </p:txBody>
        </p:sp>
        <p:sp>
          <p:nvSpPr>
            <p:cNvPr id="28" name="Line 501"/>
            <p:cNvSpPr>
              <a:spLocks noChangeShapeType="1"/>
            </p:cNvSpPr>
            <p:nvPr/>
          </p:nvSpPr>
          <p:spPr bwMode="auto">
            <a:xfrm>
              <a:off x="1089" y="2978"/>
              <a:ext cx="8" cy="19"/>
            </a:xfrm>
            <a:prstGeom prst="line">
              <a:avLst/>
            </a:prstGeom>
            <a:noFill/>
            <a:ln w="12700">
              <a:solidFill>
                <a:srgbClr val="474747"/>
              </a:solidFill>
              <a:round/>
              <a:headEnd/>
              <a:tailEnd/>
            </a:ln>
          </p:spPr>
          <p:txBody>
            <a:bodyPr wrap="none" anchor="ctr"/>
            <a:lstStyle/>
            <a:p>
              <a:endParaRPr lang="en-US">
                <a:solidFill>
                  <a:srgbClr val="000000"/>
                </a:solidFill>
              </a:endParaRPr>
            </a:p>
          </p:txBody>
        </p:sp>
        <p:sp>
          <p:nvSpPr>
            <p:cNvPr id="29" name="Line 502"/>
            <p:cNvSpPr>
              <a:spLocks noChangeShapeType="1"/>
            </p:cNvSpPr>
            <p:nvPr/>
          </p:nvSpPr>
          <p:spPr bwMode="auto">
            <a:xfrm>
              <a:off x="1102" y="2986"/>
              <a:ext cx="2" cy="2"/>
            </a:xfrm>
            <a:prstGeom prst="line">
              <a:avLst/>
            </a:prstGeom>
            <a:noFill/>
            <a:ln w="12700">
              <a:solidFill>
                <a:srgbClr val="474747"/>
              </a:solidFill>
              <a:round/>
              <a:headEnd/>
              <a:tailEnd/>
            </a:ln>
          </p:spPr>
          <p:txBody>
            <a:bodyPr wrap="none" anchor="ctr"/>
            <a:lstStyle/>
            <a:p>
              <a:endParaRPr lang="en-US">
                <a:solidFill>
                  <a:srgbClr val="000000"/>
                </a:solidFill>
              </a:endParaRPr>
            </a:p>
          </p:txBody>
        </p:sp>
        <p:sp>
          <p:nvSpPr>
            <p:cNvPr id="30" name="Freeform 503"/>
            <p:cNvSpPr>
              <a:spLocks/>
            </p:cNvSpPr>
            <p:nvPr/>
          </p:nvSpPr>
          <p:spPr bwMode="auto">
            <a:xfrm>
              <a:off x="1097" y="2948"/>
              <a:ext cx="101" cy="70"/>
            </a:xfrm>
            <a:custGeom>
              <a:avLst/>
              <a:gdLst>
                <a:gd name="T0" fmla="*/ 0 w 101"/>
                <a:gd name="T1" fmla="*/ 14 h 70"/>
                <a:gd name="T2" fmla="*/ 3 w 101"/>
                <a:gd name="T3" fmla="*/ 10 h 70"/>
                <a:gd name="T4" fmla="*/ 67 w 101"/>
                <a:gd name="T5" fmla="*/ 0 h 70"/>
                <a:gd name="T6" fmla="*/ 100 w 101"/>
                <a:gd name="T7" fmla="*/ 59 h 70"/>
                <a:gd name="T8" fmla="*/ 35 w 101"/>
                <a:gd name="T9" fmla="*/ 69 h 70"/>
                <a:gd name="T10" fmla="*/ 30 w 101"/>
                <a:gd name="T11" fmla="*/ 67 h 70"/>
                <a:gd name="T12" fmla="*/ 0 w 101"/>
                <a:gd name="T13" fmla="*/ 14 h 70"/>
                <a:gd name="T14" fmla="*/ 0 60000 65536"/>
                <a:gd name="T15" fmla="*/ 0 60000 65536"/>
                <a:gd name="T16" fmla="*/ 0 60000 65536"/>
                <a:gd name="T17" fmla="*/ 0 60000 65536"/>
                <a:gd name="T18" fmla="*/ 0 60000 65536"/>
                <a:gd name="T19" fmla="*/ 0 60000 65536"/>
                <a:gd name="T20" fmla="*/ 0 60000 65536"/>
                <a:gd name="T21" fmla="*/ 0 w 101"/>
                <a:gd name="T22" fmla="*/ 0 h 70"/>
                <a:gd name="T23" fmla="*/ 101 w 101"/>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 h="70">
                  <a:moveTo>
                    <a:pt x="0" y="14"/>
                  </a:moveTo>
                  <a:lnTo>
                    <a:pt x="3" y="10"/>
                  </a:lnTo>
                  <a:lnTo>
                    <a:pt x="67" y="0"/>
                  </a:lnTo>
                  <a:lnTo>
                    <a:pt x="100" y="59"/>
                  </a:lnTo>
                  <a:lnTo>
                    <a:pt x="35" y="69"/>
                  </a:lnTo>
                  <a:lnTo>
                    <a:pt x="30" y="67"/>
                  </a:lnTo>
                  <a:lnTo>
                    <a:pt x="0" y="14"/>
                  </a:lnTo>
                </a:path>
              </a:pathLst>
            </a:custGeom>
            <a:solidFill>
              <a:srgbClr val="A2C1FE"/>
            </a:solidFill>
            <a:ln w="12700" cap="rnd">
              <a:solidFill>
                <a:srgbClr val="474747"/>
              </a:solidFill>
              <a:round/>
              <a:headEnd/>
              <a:tailEnd/>
            </a:ln>
          </p:spPr>
          <p:txBody>
            <a:bodyPr/>
            <a:lstStyle/>
            <a:p>
              <a:endParaRPr lang="en-US">
                <a:solidFill>
                  <a:srgbClr val="000000"/>
                </a:solidFill>
              </a:endParaRPr>
            </a:p>
          </p:txBody>
        </p:sp>
        <p:sp>
          <p:nvSpPr>
            <p:cNvPr id="31" name="Freeform 504"/>
            <p:cNvSpPr>
              <a:spLocks/>
            </p:cNvSpPr>
            <p:nvPr/>
          </p:nvSpPr>
          <p:spPr bwMode="auto">
            <a:xfrm>
              <a:off x="1167" y="2937"/>
              <a:ext cx="101" cy="70"/>
            </a:xfrm>
            <a:custGeom>
              <a:avLst/>
              <a:gdLst>
                <a:gd name="T0" fmla="*/ 0 w 101"/>
                <a:gd name="T1" fmla="*/ 10 h 70"/>
                <a:gd name="T2" fmla="*/ 33 w 101"/>
                <a:gd name="T3" fmla="*/ 69 h 70"/>
                <a:gd name="T4" fmla="*/ 98 w 101"/>
                <a:gd name="T5" fmla="*/ 59 h 70"/>
                <a:gd name="T6" fmla="*/ 100 w 101"/>
                <a:gd name="T7" fmla="*/ 52 h 70"/>
                <a:gd name="T8" fmla="*/ 72 w 101"/>
                <a:gd name="T9" fmla="*/ 4 h 70"/>
                <a:gd name="T10" fmla="*/ 66 w 101"/>
                <a:gd name="T11" fmla="*/ 0 h 70"/>
                <a:gd name="T12" fmla="*/ 0 w 101"/>
                <a:gd name="T13" fmla="*/ 10 h 70"/>
                <a:gd name="T14" fmla="*/ 0 60000 65536"/>
                <a:gd name="T15" fmla="*/ 0 60000 65536"/>
                <a:gd name="T16" fmla="*/ 0 60000 65536"/>
                <a:gd name="T17" fmla="*/ 0 60000 65536"/>
                <a:gd name="T18" fmla="*/ 0 60000 65536"/>
                <a:gd name="T19" fmla="*/ 0 60000 65536"/>
                <a:gd name="T20" fmla="*/ 0 60000 65536"/>
                <a:gd name="T21" fmla="*/ 0 w 101"/>
                <a:gd name="T22" fmla="*/ 0 h 70"/>
                <a:gd name="T23" fmla="*/ 101 w 101"/>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 h="70">
                  <a:moveTo>
                    <a:pt x="0" y="10"/>
                  </a:moveTo>
                  <a:lnTo>
                    <a:pt x="33" y="69"/>
                  </a:lnTo>
                  <a:lnTo>
                    <a:pt x="98" y="59"/>
                  </a:lnTo>
                  <a:lnTo>
                    <a:pt x="100" y="52"/>
                  </a:lnTo>
                  <a:lnTo>
                    <a:pt x="72" y="4"/>
                  </a:lnTo>
                  <a:lnTo>
                    <a:pt x="66" y="0"/>
                  </a:lnTo>
                  <a:lnTo>
                    <a:pt x="0" y="10"/>
                  </a:lnTo>
                </a:path>
              </a:pathLst>
            </a:custGeom>
            <a:solidFill>
              <a:srgbClr val="A2C1FE"/>
            </a:solidFill>
            <a:ln w="12700" cap="rnd">
              <a:solidFill>
                <a:srgbClr val="474747"/>
              </a:solidFill>
              <a:round/>
              <a:headEnd/>
              <a:tailEnd/>
            </a:ln>
          </p:spPr>
          <p:txBody>
            <a:bodyPr/>
            <a:lstStyle/>
            <a:p>
              <a:endParaRPr lang="en-US">
                <a:solidFill>
                  <a:srgbClr val="000000"/>
                </a:solidFill>
              </a:endParaRPr>
            </a:p>
          </p:txBody>
        </p:sp>
        <p:sp>
          <p:nvSpPr>
            <p:cNvPr id="32" name="Freeform 505"/>
            <p:cNvSpPr>
              <a:spLocks/>
            </p:cNvSpPr>
            <p:nvPr/>
          </p:nvSpPr>
          <p:spPr bwMode="auto">
            <a:xfrm>
              <a:off x="1024" y="2940"/>
              <a:ext cx="57" cy="131"/>
            </a:xfrm>
            <a:custGeom>
              <a:avLst/>
              <a:gdLst>
                <a:gd name="T0" fmla="*/ 40 w 57"/>
                <a:gd name="T1" fmla="*/ 0 h 131"/>
                <a:gd name="T2" fmla="*/ 0 w 57"/>
                <a:gd name="T3" fmla="*/ 103 h 131"/>
                <a:gd name="T4" fmla="*/ 17 w 57"/>
                <a:gd name="T5" fmla="*/ 130 h 131"/>
                <a:gd name="T6" fmla="*/ 56 w 57"/>
                <a:gd name="T7" fmla="*/ 28 h 131"/>
                <a:gd name="T8" fmla="*/ 40 w 57"/>
                <a:gd name="T9" fmla="*/ 0 h 131"/>
                <a:gd name="T10" fmla="*/ 0 60000 65536"/>
                <a:gd name="T11" fmla="*/ 0 60000 65536"/>
                <a:gd name="T12" fmla="*/ 0 60000 65536"/>
                <a:gd name="T13" fmla="*/ 0 60000 65536"/>
                <a:gd name="T14" fmla="*/ 0 60000 65536"/>
                <a:gd name="T15" fmla="*/ 0 w 57"/>
                <a:gd name="T16" fmla="*/ 0 h 131"/>
                <a:gd name="T17" fmla="*/ 57 w 57"/>
                <a:gd name="T18" fmla="*/ 131 h 131"/>
              </a:gdLst>
              <a:ahLst/>
              <a:cxnLst>
                <a:cxn ang="T10">
                  <a:pos x="T0" y="T1"/>
                </a:cxn>
                <a:cxn ang="T11">
                  <a:pos x="T2" y="T3"/>
                </a:cxn>
                <a:cxn ang="T12">
                  <a:pos x="T4" y="T5"/>
                </a:cxn>
                <a:cxn ang="T13">
                  <a:pos x="T6" y="T7"/>
                </a:cxn>
                <a:cxn ang="T14">
                  <a:pos x="T8" y="T9"/>
                </a:cxn>
              </a:cxnLst>
              <a:rect l="T15" t="T16" r="T17" b="T18"/>
              <a:pathLst>
                <a:path w="57" h="131">
                  <a:moveTo>
                    <a:pt x="40" y="0"/>
                  </a:moveTo>
                  <a:lnTo>
                    <a:pt x="0" y="103"/>
                  </a:lnTo>
                  <a:lnTo>
                    <a:pt x="17" y="130"/>
                  </a:lnTo>
                  <a:lnTo>
                    <a:pt x="56" y="28"/>
                  </a:lnTo>
                  <a:lnTo>
                    <a:pt x="40" y="0"/>
                  </a:lnTo>
                </a:path>
              </a:pathLst>
            </a:custGeom>
            <a:solidFill>
              <a:srgbClr val="D79657"/>
            </a:solidFill>
            <a:ln w="12700" cap="rnd">
              <a:solidFill>
                <a:srgbClr val="474747"/>
              </a:solidFill>
              <a:round/>
              <a:headEnd/>
              <a:tailEnd/>
            </a:ln>
          </p:spPr>
          <p:txBody>
            <a:bodyPr/>
            <a:lstStyle/>
            <a:p>
              <a:endParaRPr lang="en-US">
                <a:solidFill>
                  <a:srgbClr val="000000"/>
                </a:solidFill>
              </a:endParaRPr>
            </a:p>
          </p:txBody>
        </p:sp>
        <p:sp>
          <p:nvSpPr>
            <p:cNvPr id="33" name="Freeform 506"/>
            <p:cNvSpPr>
              <a:spLocks/>
            </p:cNvSpPr>
            <p:nvPr/>
          </p:nvSpPr>
          <p:spPr bwMode="auto">
            <a:xfrm>
              <a:off x="994" y="2911"/>
              <a:ext cx="72" cy="43"/>
            </a:xfrm>
            <a:custGeom>
              <a:avLst/>
              <a:gdLst>
                <a:gd name="T0" fmla="*/ 0 w 72"/>
                <a:gd name="T1" fmla="*/ 13 h 43"/>
                <a:gd name="T2" fmla="*/ 6 w 72"/>
                <a:gd name="T3" fmla="*/ 9 h 43"/>
                <a:gd name="T4" fmla="*/ 14 w 72"/>
                <a:gd name="T5" fmla="*/ 5 h 43"/>
                <a:gd name="T6" fmla="*/ 23 w 72"/>
                <a:gd name="T7" fmla="*/ 2 h 43"/>
                <a:gd name="T8" fmla="*/ 34 w 72"/>
                <a:gd name="T9" fmla="*/ 0 h 43"/>
                <a:gd name="T10" fmla="*/ 43 w 72"/>
                <a:gd name="T11" fmla="*/ 0 h 43"/>
                <a:gd name="T12" fmla="*/ 51 w 72"/>
                <a:gd name="T13" fmla="*/ 1 h 43"/>
                <a:gd name="T14" fmla="*/ 58 w 72"/>
                <a:gd name="T15" fmla="*/ 5 h 43"/>
                <a:gd name="T16" fmla="*/ 71 w 72"/>
                <a:gd name="T17" fmla="*/ 31 h 43"/>
                <a:gd name="T18" fmla="*/ 65 w 72"/>
                <a:gd name="T19" fmla="*/ 28 h 43"/>
                <a:gd name="T20" fmla="*/ 59 w 72"/>
                <a:gd name="T21" fmla="*/ 28 h 43"/>
                <a:gd name="T22" fmla="*/ 51 w 72"/>
                <a:gd name="T23" fmla="*/ 28 h 43"/>
                <a:gd name="T24" fmla="*/ 44 w 72"/>
                <a:gd name="T25" fmla="*/ 28 h 43"/>
                <a:gd name="T26" fmla="*/ 35 w 72"/>
                <a:gd name="T27" fmla="*/ 30 h 43"/>
                <a:gd name="T28" fmla="*/ 27 w 72"/>
                <a:gd name="T29" fmla="*/ 34 h 43"/>
                <a:gd name="T30" fmla="*/ 20 w 72"/>
                <a:gd name="T31" fmla="*/ 38 h 43"/>
                <a:gd name="T32" fmla="*/ 15 w 72"/>
                <a:gd name="T33" fmla="*/ 42 h 43"/>
                <a:gd name="T34" fmla="*/ 0 w 72"/>
                <a:gd name="T35" fmla="*/ 13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43"/>
                <a:gd name="T56" fmla="*/ 72 w 72"/>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43">
                  <a:moveTo>
                    <a:pt x="0" y="13"/>
                  </a:moveTo>
                  <a:lnTo>
                    <a:pt x="6" y="9"/>
                  </a:lnTo>
                  <a:lnTo>
                    <a:pt x="14" y="5"/>
                  </a:lnTo>
                  <a:lnTo>
                    <a:pt x="23" y="2"/>
                  </a:lnTo>
                  <a:lnTo>
                    <a:pt x="34" y="0"/>
                  </a:lnTo>
                  <a:lnTo>
                    <a:pt x="43" y="0"/>
                  </a:lnTo>
                  <a:lnTo>
                    <a:pt x="51" y="1"/>
                  </a:lnTo>
                  <a:lnTo>
                    <a:pt x="58" y="5"/>
                  </a:lnTo>
                  <a:lnTo>
                    <a:pt x="71" y="31"/>
                  </a:lnTo>
                  <a:lnTo>
                    <a:pt x="65" y="28"/>
                  </a:lnTo>
                  <a:lnTo>
                    <a:pt x="59" y="28"/>
                  </a:lnTo>
                  <a:lnTo>
                    <a:pt x="51" y="28"/>
                  </a:lnTo>
                  <a:lnTo>
                    <a:pt x="44" y="28"/>
                  </a:lnTo>
                  <a:lnTo>
                    <a:pt x="35" y="30"/>
                  </a:lnTo>
                  <a:lnTo>
                    <a:pt x="27" y="34"/>
                  </a:lnTo>
                  <a:lnTo>
                    <a:pt x="20" y="38"/>
                  </a:lnTo>
                  <a:lnTo>
                    <a:pt x="15" y="42"/>
                  </a:lnTo>
                  <a:lnTo>
                    <a:pt x="0" y="13"/>
                  </a:lnTo>
                </a:path>
              </a:pathLst>
            </a:custGeom>
            <a:solidFill>
              <a:srgbClr val="F59539"/>
            </a:solidFill>
            <a:ln w="12700" cap="rnd">
              <a:solidFill>
                <a:srgbClr val="474747"/>
              </a:solidFill>
              <a:round/>
              <a:headEnd/>
              <a:tailEnd/>
            </a:ln>
          </p:spPr>
          <p:txBody>
            <a:bodyPr/>
            <a:lstStyle/>
            <a:p>
              <a:endParaRPr lang="en-US">
                <a:solidFill>
                  <a:srgbClr val="000000"/>
                </a:solidFill>
              </a:endParaRPr>
            </a:p>
          </p:txBody>
        </p:sp>
        <p:sp>
          <p:nvSpPr>
            <p:cNvPr id="34" name="Freeform 507"/>
            <p:cNvSpPr>
              <a:spLocks/>
            </p:cNvSpPr>
            <p:nvPr/>
          </p:nvSpPr>
          <p:spPr bwMode="auto">
            <a:xfrm>
              <a:off x="971" y="2937"/>
              <a:ext cx="94" cy="117"/>
            </a:xfrm>
            <a:custGeom>
              <a:avLst/>
              <a:gdLst>
                <a:gd name="T0" fmla="*/ 39 w 94"/>
                <a:gd name="T1" fmla="*/ 14 h 117"/>
                <a:gd name="T2" fmla="*/ 0 w 94"/>
                <a:gd name="T3" fmla="*/ 116 h 117"/>
                <a:gd name="T4" fmla="*/ 53 w 94"/>
                <a:gd name="T5" fmla="*/ 105 h 117"/>
                <a:gd name="T6" fmla="*/ 93 w 94"/>
                <a:gd name="T7" fmla="*/ 3 h 117"/>
                <a:gd name="T8" fmla="*/ 88 w 94"/>
                <a:gd name="T9" fmla="*/ 1 h 117"/>
                <a:gd name="T10" fmla="*/ 82 w 94"/>
                <a:gd name="T11" fmla="*/ 0 h 117"/>
                <a:gd name="T12" fmla="*/ 75 w 94"/>
                <a:gd name="T13" fmla="*/ 0 h 117"/>
                <a:gd name="T14" fmla="*/ 67 w 94"/>
                <a:gd name="T15" fmla="*/ 1 h 117"/>
                <a:gd name="T16" fmla="*/ 60 w 94"/>
                <a:gd name="T17" fmla="*/ 3 h 117"/>
                <a:gd name="T18" fmla="*/ 54 w 94"/>
                <a:gd name="T19" fmla="*/ 5 h 117"/>
                <a:gd name="T20" fmla="*/ 49 w 94"/>
                <a:gd name="T21" fmla="*/ 8 h 117"/>
                <a:gd name="T22" fmla="*/ 43 w 94"/>
                <a:gd name="T23" fmla="*/ 10 h 117"/>
                <a:gd name="T24" fmla="*/ 39 w 94"/>
                <a:gd name="T25" fmla="*/ 14 h 1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117"/>
                <a:gd name="T41" fmla="*/ 94 w 94"/>
                <a:gd name="T42" fmla="*/ 117 h 1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117">
                  <a:moveTo>
                    <a:pt x="39" y="14"/>
                  </a:moveTo>
                  <a:lnTo>
                    <a:pt x="0" y="116"/>
                  </a:lnTo>
                  <a:lnTo>
                    <a:pt x="53" y="105"/>
                  </a:lnTo>
                  <a:lnTo>
                    <a:pt x="93" y="3"/>
                  </a:lnTo>
                  <a:lnTo>
                    <a:pt x="88" y="1"/>
                  </a:lnTo>
                  <a:lnTo>
                    <a:pt x="82" y="0"/>
                  </a:lnTo>
                  <a:lnTo>
                    <a:pt x="75" y="0"/>
                  </a:lnTo>
                  <a:lnTo>
                    <a:pt x="67" y="1"/>
                  </a:lnTo>
                  <a:lnTo>
                    <a:pt x="60" y="3"/>
                  </a:lnTo>
                  <a:lnTo>
                    <a:pt x="54" y="5"/>
                  </a:lnTo>
                  <a:lnTo>
                    <a:pt x="49" y="8"/>
                  </a:lnTo>
                  <a:lnTo>
                    <a:pt x="43" y="10"/>
                  </a:lnTo>
                  <a:lnTo>
                    <a:pt x="39" y="14"/>
                  </a:lnTo>
                </a:path>
              </a:pathLst>
            </a:custGeom>
            <a:gradFill rotWithShape="0">
              <a:gsLst>
                <a:gs pos="0">
                  <a:srgbClr val="FFAB43"/>
                </a:gs>
                <a:gs pos="100000">
                  <a:srgbClr val="E59A3C"/>
                </a:gs>
              </a:gsLst>
              <a:lin ang="5400000" scaled="1"/>
            </a:gradFill>
            <a:ln w="12700" cap="rnd">
              <a:solidFill>
                <a:srgbClr val="474747"/>
              </a:solidFill>
              <a:round/>
              <a:headEnd/>
              <a:tailEnd/>
            </a:ln>
          </p:spPr>
          <p:txBody>
            <a:bodyPr/>
            <a:lstStyle/>
            <a:p>
              <a:endParaRPr lang="en-US">
                <a:solidFill>
                  <a:srgbClr val="000000"/>
                </a:solidFill>
              </a:endParaRPr>
            </a:p>
          </p:txBody>
        </p:sp>
        <p:sp>
          <p:nvSpPr>
            <p:cNvPr id="35" name="Freeform 508"/>
            <p:cNvSpPr>
              <a:spLocks/>
            </p:cNvSpPr>
            <p:nvPr/>
          </p:nvSpPr>
          <p:spPr bwMode="auto">
            <a:xfrm>
              <a:off x="978" y="2999"/>
              <a:ext cx="66" cy="85"/>
            </a:xfrm>
            <a:custGeom>
              <a:avLst/>
              <a:gdLst>
                <a:gd name="T0" fmla="*/ 38 w 66"/>
                <a:gd name="T1" fmla="*/ 14 h 85"/>
                <a:gd name="T2" fmla="*/ 60 w 66"/>
                <a:gd name="T3" fmla="*/ 36 h 85"/>
                <a:gd name="T4" fmla="*/ 65 w 66"/>
                <a:gd name="T5" fmla="*/ 41 h 85"/>
                <a:gd name="T6" fmla="*/ 60 w 66"/>
                <a:gd name="T7" fmla="*/ 37 h 85"/>
                <a:gd name="T8" fmla="*/ 53 w 66"/>
                <a:gd name="T9" fmla="*/ 36 h 85"/>
                <a:gd name="T10" fmla="*/ 46 w 66"/>
                <a:gd name="T11" fmla="*/ 36 h 85"/>
                <a:gd name="T12" fmla="*/ 39 w 66"/>
                <a:gd name="T13" fmla="*/ 40 h 85"/>
                <a:gd name="T14" fmla="*/ 31 w 66"/>
                <a:gd name="T15" fmla="*/ 45 h 85"/>
                <a:gd name="T16" fmla="*/ 24 w 66"/>
                <a:gd name="T17" fmla="*/ 53 h 85"/>
                <a:gd name="T18" fmla="*/ 20 w 66"/>
                <a:gd name="T19" fmla="*/ 59 h 85"/>
                <a:gd name="T20" fmla="*/ 17 w 66"/>
                <a:gd name="T21" fmla="*/ 66 h 85"/>
                <a:gd name="T22" fmla="*/ 16 w 66"/>
                <a:gd name="T23" fmla="*/ 71 h 85"/>
                <a:gd name="T24" fmla="*/ 16 w 66"/>
                <a:gd name="T25" fmla="*/ 77 h 85"/>
                <a:gd name="T26" fmla="*/ 18 w 66"/>
                <a:gd name="T27" fmla="*/ 84 h 85"/>
                <a:gd name="T28" fmla="*/ 14 w 66"/>
                <a:gd name="T29" fmla="*/ 77 h 85"/>
                <a:gd name="T30" fmla="*/ 8 w 66"/>
                <a:gd name="T31" fmla="*/ 43 h 85"/>
                <a:gd name="T32" fmla="*/ 1 w 66"/>
                <a:gd name="T33" fmla="*/ 30 h 85"/>
                <a:gd name="T34" fmla="*/ 0 w 66"/>
                <a:gd name="T35" fmla="*/ 26 h 85"/>
                <a:gd name="T36" fmla="*/ 1 w 66"/>
                <a:gd name="T37" fmla="*/ 20 h 85"/>
                <a:gd name="T38" fmla="*/ 5 w 66"/>
                <a:gd name="T39" fmla="*/ 11 h 85"/>
                <a:gd name="T40" fmla="*/ 12 w 66"/>
                <a:gd name="T41" fmla="*/ 5 h 85"/>
                <a:gd name="T42" fmla="*/ 19 w 66"/>
                <a:gd name="T43" fmla="*/ 0 h 85"/>
                <a:gd name="T44" fmla="*/ 24 w 66"/>
                <a:gd name="T45" fmla="*/ 0 h 85"/>
                <a:gd name="T46" fmla="*/ 29 w 66"/>
                <a:gd name="T47" fmla="*/ 1 h 85"/>
                <a:gd name="T48" fmla="*/ 32 w 66"/>
                <a:gd name="T49" fmla="*/ 4 h 85"/>
                <a:gd name="T50" fmla="*/ 38 w 66"/>
                <a:gd name="T51" fmla="*/ 14 h 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85"/>
                <a:gd name="T80" fmla="*/ 66 w 66"/>
                <a:gd name="T81" fmla="*/ 85 h 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85">
                  <a:moveTo>
                    <a:pt x="38" y="14"/>
                  </a:moveTo>
                  <a:lnTo>
                    <a:pt x="60" y="36"/>
                  </a:lnTo>
                  <a:lnTo>
                    <a:pt x="65" y="41"/>
                  </a:lnTo>
                  <a:lnTo>
                    <a:pt x="60" y="37"/>
                  </a:lnTo>
                  <a:lnTo>
                    <a:pt x="53" y="36"/>
                  </a:lnTo>
                  <a:lnTo>
                    <a:pt x="46" y="36"/>
                  </a:lnTo>
                  <a:lnTo>
                    <a:pt x="39" y="40"/>
                  </a:lnTo>
                  <a:lnTo>
                    <a:pt x="31" y="45"/>
                  </a:lnTo>
                  <a:lnTo>
                    <a:pt x="24" y="53"/>
                  </a:lnTo>
                  <a:lnTo>
                    <a:pt x="20" y="59"/>
                  </a:lnTo>
                  <a:lnTo>
                    <a:pt x="17" y="66"/>
                  </a:lnTo>
                  <a:lnTo>
                    <a:pt x="16" y="71"/>
                  </a:lnTo>
                  <a:lnTo>
                    <a:pt x="16" y="77"/>
                  </a:lnTo>
                  <a:lnTo>
                    <a:pt x="18" y="84"/>
                  </a:lnTo>
                  <a:lnTo>
                    <a:pt x="14" y="77"/>
                  </a:lnTo>
                  <a:lnTo>
                    <a:pt x="8" y="43"/>
                  </a:lnTo>
                  <a:lnTo>
                    <a:pt x="1" y="30"/>
                  </a:lnTo>
                  <a:lnTo>
                    <a:pt x="0" y="26"/>
                  </a:lnTo>
                  <a:lnTo>
                    <a:pt x="1" y="20"/>
                  </a:lnTo>
                  <a:lnTo>
                    <a:pt x="5" y="11"/>
                  </a:lnTo>
                  <a:lnTo>
                    <a:pt x="12" y="5"/>
                  </a:lnTo>
                  <a:lnTo>
                    <a:pt x="19" y="0"/>
                  </a:lnTo>
                  <a:lnTo>
                    <a:pt x="24" y="0"/>
                  </a:lnTo>
                  <a:lnTo>
                    <a:pt x="29" y="1"/>
                  </a:lnTo>
                  <a:lnTo>
                    <a:pt x="32" y="4"/>
                  </a:lnTo>
                  <a:lnTo>
                    <a:pt x="38" y="14"/>
                  </a:lnTo>
                </a:path>
              </a:pathLst>
            </a:custGeom>
            <a:solidFill>
              <a:srgbClr val="9296AC"/>
            </a:solidFill>
            <a:ln w="12700" cap="rnd">
              <a:solidFill>
                <a:srgbClr val="474747"/>
              </a:solidFill>
              <a:round/>
              <a:headEnd/>
              <a:tailEnd/>
            </a:ln>
          </p:spPr>
          <p:txBody>
            <a:bodyPr/>
            <a:lstStyle/>
            <a:p>
              <a:endParaRPr lang="en-US">
                <a:solidFill>
                  <a:srgbClr val="000000"/>
                </a:solidFill>
              </a:endParaRPr>
            </a:p>
          </p:txBody>
        </p:sp>
        <p:sp>
          <p:nvSpPr>
            <p:cNvPr id="36" name="Freeform 509"/>
            <p:cNvSpPr>
              <a:spLocks/>
            </p:cNvSpPr>
            <p:nvPr/>
          </p:nvSpPr>
          <p:spPr bwMode="auto">
            <a:xfrm>
              <a:off x="994" y="3035"/>
              <a:ext cx="53" cy="54"/>
            </a:xfrm>
            <a:custGeom>
              <a:avLst/>
              <a:gdLst>
                <a:gd name="T0" fmla="*/ 18 w 53"/>
                <a:gd name="T1" fmla="*/ 7 h 54"/>
                <a:gd name="T2" fmla="*/ 23 w 53"/>
                <a:gd name="T3" fmla="*/ 4 h 54"/>
                <a:gd name="T4" fmla="*/ 31 w 53"/>
                <a:gd name="T5" fmla="*/ 0 h 54"/>
                <a:gd name="T6" fmla="*/ 37 w 53"/>
                <a:gd name="T7" fmla="*/ 0 h 54"/>
                <a:gd name="T8" fmla="*/ 43 w 53"/>
                <a:gd name="T9" fmla="*/ 1 h 54"/>
                <a:gd name="T10" fmla="*/ 48 w 53"/>
                <a:gd name="T11" fmla="*/ 4 h 54"/>
                <a:gd name="T12" fmla="*/ 51 w 53"/>
                <a:gd name="T13" fmla="*/ 8 h 54"/>
                <a:gd name="T14" fmla="*/ 52 w 53"/>
                <a:gd name="T15" fmla="*/ 13 h 54"/>
                <a:gd name="T16" fmla="*/ 51 w 53"/>
                <a:gd name="T17" fmla="*/ 19 h 54"/>
                <a:gd name="T18" fmla="*/ 48 w 53"/>
                <a:gd name="T19" fmla="*/ 27 h 54"/>
                <a:gd name="T20" fmla="*/ 43 w 53"/>
                <a:gd name="T21" fmla="*/ 35 h 54"/>
                <a:gd name="T22" fmla="*/ 36 w 53"/>
                <a:gd name="T23" fmla="*/ 42 h 54"/>
                <a:gd name="T24" fmla="*/ 29 w 53"/>
                <a:gd name="T25" fmla="*/ 47 h 54"/>
                <a:gd name="T26" fmla="*/ 24 w 53"/>
                <a:gd name="T27" fmla="*/ 51 h 54"/>
                <a:gd name="T28" fmla="*/ 18 w 53"/>
                <a:gd name="T29" fmla="*/ 52 h 54"/>
                <a:gd name="T30" fmla="*/ 13 w 53"/>
                <a:gd name="T31" fmla="*/ 53 h 54"/>
                <a:gd name="T32" fmla="*/ 8 w 53"/>
                <a:gd name="T33" fmla="*/ 52 h 54"/>
                <a:gd name="T34" fmla="*/ 4 w 53"/>
                <a:gd name="T35" fmla="*/ 49 h 54"/>
                <a:gd name="T36" fmla="*/ 1 w 53"/>
                <a:gd name="T37" fmla="*/ 46 h 54"/>
                <a:gd name="T38" fmla="*/ 0 w 53"/>
                <a:gd name="T39" fmla="*/ 40 h 54"/>
                <a:gd name="T40" fmla="*/ 0 w 53"/>
                <a:gd name="T41" fmla="*/ 33 h 54"/>
                <a:gd name="T42" fmla="*/ 2 w 53"/>
                <a:gd name="T43" fmla="*/ 27 h 54"/>
                <a:gd name="T44" fmla="*/ 6 w 53"/>
                <a:gd name="T45" fmla="*/ 20 h 54"/>
                <a:gd name="T46" fmla="*/ 10 w 53"/>
                <a:gd name="T47" fmla="*/ 14 h 54"/>
                <a:gd name="T48" fmla="*/ 18 w 53"/>
                <a:gd name="T49" fmla="*/ 7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54"/>
                <a:gd name="T77" fmla="*/ 53 w 53"/>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54">
                  <a:moveTo>
                    <a:pt x="18" y="7"/>
                  </a:moveTo>
                  <a:lnTo>
                    <a:pt x="23" y="4"/>
                  </a:lnTo>
                  <a:lnTo>
                    <a:pt x="31" y="0"/>
                  </a:lnTo>
                  <a:lnTo>
                    <a:pt x="37" y="0"/>
                  </a:lnTo>
                  <a:lnTo>
                    <a:pt x="43" y="1"/>
                  </a:lnTo>
                  <a:lnTo>
                    <a:pt x="48" y="4"/>
                  </a:lnTo>
                  <a:lnTo>
                    <a:pt x="51" y="8"/>
                  </a:lnTo>
                  <a:lnTo>
                    <a:pt x="52" y="13"/>
                  </a:lnTo>
                  <a:lnTo>
                    <a:pt x="51" y="19"/>
                  </a:lnTo>
                  <a:lnTo>
                    <a:pt x="48" y="27"/>
                  </a:lnTo>
                  <a:lnTo>
                    <a:pt x="43" y="35"/>
                  </a:lnTo>
                  <a:lnTo>
                    <a:pt x="36" y="42"/>
                  </a:lnTo>
                  <a:lnTo>
                    <a:pt x="29" y="47"/>
                  </a:lnTo>
                  <a:lnTo>
                    <a:pt x="24" y="51"/>
                  </a:lnTo>
                  <a:lnTo>
                    <a:pt x="18" y="52"/>
                  </a:lnTo>
                  <a:lnTo>
                    <a:pt x="13" y="53"/>
                  </a:lnTo>
                  <a:lnTo>
                    <a:pt x="8" y="52"/>
                  </a:lnTo>
                  <a:lnTo>
                    <a:pt x="4" y="49"/>
                  </a:lnTo>
                  <a:lnTo>
                    <a:pt x="1" y="46"/>
                  </a:lnTo>
                  <a:lnTo>
                    <a:pt x="0" y="40"/>
                  </a:lnTo>
                  <a:lnTo>
                    <a:pt x="0" y="33"/>
                  </a:lnTo>
                  <a:lnTo>
                    <a:pt x="2" y="27"/>
                  </a:lnTo>
                  <a:lnTo>
                    <a:pt x="6" y="20"/>
                  </a:lnTo>
                  <a:lnTo>
                    <a:pt x="10" y="14"/>
                  </a:lnTo>
                  <a:lnTo>
                    <a:pt x="18" y="7"/>
                  </a:lnTo>
                </a:path>
              </a:pathLst>
            </a:custGeom>
            <a:solidFill>
              <a:srgbClr val="B36022"/>
            </a:solidFill>
            <a:ln w="12700" cap="rnd">
              <a:solidFill>
                <a:srgbClr val="474747"/>
              </a:solidFill>
              <a:round/>
              <a:headEnd/>
              <a:tailEnd/>
            </a:ln>
          </p:spPr>
          <p:txBody>
            <a:bodyPr/>
            <a:lstStyle/>
            <a:p>
              <a:endParaRPr lang="en-US">
                <a:solidFill>
                  <a:srgbClr val="000000"/>
                </a:solidFill>
              </a:endParaRPr>
            </a:p>
          </p:txBody>
        </p:sp>
        <p:sp>
          <p:nvSpPr>
            <p:cNvPr id="37" name="Freeform 510"/>
            <p:cNvSpPr>
              <a:spLocks/>
            </p:cNvSpPr>
            <p:nvPr/>
          </p:nvSpPr>
          <p:spPr bwMode="auto">
            <a:xfrm>
              <a:off x="993" y="3031"/>
              <a:ext cx="45" cy="43"/>
            </a:xfrm>
            <a:custGeom>
              <a:avLst/>
              <a:gdLst>
                <a:gd name="T0" fmla="*/ 0 w 45"/>
                <a:gd name="T1" fmla="*/ 42 h 43"/>
                <a:gd name="T2" fmla="*/ 1 w 45"/>
                <a:gd name="T3" fmla="*/ 35 h 43"/>
                <a:gd name="T4" fmla="*/ 3 w 45"/>
                <a:gd name="T5" fmla="*/ 27 h 43"/>
                <a:gd name="T6" fmla="*/ 6 w 45"/>
                <a:gd name="T7" fmla="*/ 20 h 43"/>
                <a:gd name="T8" fmla="*/ 12 w 45"/>
                <a:gd name="T9" fmla="*/ 13 h 43"/>
                <a:gd name="T10" fmla="*/ 18 w 45"/>
                <a:gd name="T11" fmla="*/ 6 h 43"/>
                <a:gd name="T12" fmla="*/ 27 w 45"/>
                <a:gd name="T13" fmla="*/ 2 h 43"/>
                <a:gd name="T14" fmla="*/ 34 w 45"/>
                <a:gd name="T15" fmla="*/ 0 h 43"/>
                <a:gd name="T16" fmla="*/ 39 w 45"/>
                <a:gd name="T17" fmla="*/ 0 h 43"/>
                <a:gd name="T18" fmla="*/ 44 w 45"/>
                <a:gd name="T19" fmla="*/ 1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43"/>
                <a:gd name="T32" fmla="*/ 45 w 45"/>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43">
                  <a:moveTo>
                    <a:pt x="0" y="42"/>
                  </a:moveTo>
                  <a:lnTo>
                    <a:pt x="1" y="35"/>
                  </a:lnTo>
                  <a:lnTo>
                    <a:pt x="3" y="27"/>
                  </a:lnTo>
                  <a:lnTo>
                    <a:pt x="6" y="20"/>
                  </a:lnTo>
                  <a:lnTo>
                    <a:pt x="12" y="13"/>
                  </a:lnTo>
                  <a:lnTo>
                    <a:pt x="18" y="6"/>
                  </a:lnTo>
                  <a:lnTo>
                    <a:pt x="27" y="2"/>
                  </a:lnTo>
                  <a:lnTo>
                    <a:pt x="34" y="0"/>
                  </a:lnTo>
                  <a:lnTo>
                    <a:pt x="39" y="0"/>
                  </a:lnTo>
                  <a:lnTo>
                    <a:pt x="44" y="1"/>
                  </a:lnTo>
                </a:path>
              </a:pathLst>
            </a:custGeom>
            <a:noFill/>
            <a:ln w="12700" cap="rnd">
              <a:solidFill>
                <a:srgbClr val="474747"/>
              </a:solidFill>
              <a:round/>
              <a:headEnd/>
              <a:tailEnd/>
            </a:ln>
          </p:spPr>
          <p:txBody>
            <a:bodyPr/>
            <a:lstStyle/>
            <a:p>
              <a:endParaRPr lang="en-US">
                <a:solidFill>
                  <a:srgbClr val="000000"/>
                </a:solidFill>
              </a:endParaRPr>
            </a:p>
          </p:txBody>
        </p:sp>
        <p:sp>
          <p:nvSpPr>
            <p:cNvPr id="38" name="Freeform 511"/>
            <p:cNvSpPr>
              <a:spLocks/>
            </p:cNvSpPr>
            <p:nvPr/>
          </p:nvSpPr>
          <p:spPr bwMode="auto">
            <a:xfrm>
              <a:off x="1034" y="3009"/>
              <a:ext cx="18" cy="20"/>
            </a:xfrm>
            <a:custGeom>
              <a:avLst/>
              <a:gdLst>
                <a:gd name="T0" fmla="*/ 0 w 18"/>
                <a:gd name="T1" fmla="*/ 17 h 20"/>
                <a:gd name="T2" fmla="*/ 2 w 18"/>
                <a:gd name="T3" fmla="*/ 19 h 20"/>
                <a:gd name="T4" fmla="*/ 5 w 18"/>
                <a:gd name="T5" fmla="*/ 19 h 20"/>
                <a:gd name="T6" fmla="*/ 9 w 18"/>
                <a:gd name="T7" fmla="*/ 18 h 20"/>
                <a:gd name="T8" fmla="*/ 12 w 18"/>
                <a:gd name="T9" fmla="*/ 16 h 20"/>
                <a:gd name="T10" fmla="*/ 15 w 18"/>
                <a:gd name="T11" fmla="*/ 13 h 20"/>
                <a:gd name="T12" fmla="*/ 17 w 18"/>
                <a:gd name="T13" fmla="*/ 8 h 20"/>
                <a:gd name="T14" fmla="*/ 17 w 18"/>
                <a:gd name="T15" fmla="*/ 5 h 20"/>
                <a:gd name="T16" fmla="*/ 17 w 18"/>
                <a:gd name="T17" fmla="*/ 3 h 20"/>
                <a:gd name="T18" fmla="*/ 16 w 18"/>
                <a:gd name="T19" fmla="*/ 0 h 20"/>
                <a:gd name="T20" fmla="*/ 4 w 18"/>
                <a:gd name="T21" fmla="*/ 3 h 20"/>
                <a:gd name="T22" fmla="*/ 0 w 18"/>
                <a:gd name="T23" fmla="*/ 17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0"/>
                <a:gd name="T38" fmla="*/ 18 w 18"/>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0">
                  <a:moveTo>
                    <a:pt x="0" y="17"/>
                  </a:moveTo>
                  <a:lnTo>
                    <a:pt x="2" y="19"/>
                  </a:lnTo>
                  <a:lnTo>
                    <a:pt x="5" y="19"/>
                  </a:lnTo>
                  <a:lnTo>
                    <a:pt x="9" y="18"/>
                  </a:lnTo>
                  <a:lnTo>
                    <a:pt x="12" y="16"/>
                  </a:lnTo>
                  <a:lnTo>
                    <a:pt x="15" y="13"/>
                  </a:lnTo>
                  <a:lnTo>
                    <a:pt x="17" y="8"/>
                  </a:lnTo>
                  <a:lnTo>
                    <a:pt x="17" y="5"/>
                  </a:lnTo>
                  <a:lnTo>
                    <a:pt x="17" y="3"/>
                  </a:lnTo>
                  <a:lnTo>
                    <a:pt x="16" y="0"/>
                  </a:lnTo>
                  <a:lnTo>
                    <a:pt x="4" y="3"/>
                  </a:lnTo>
                  <a:lnTo>
                    <a:pt x="0" y="17"/>
                  </a:lnTo>
                </a:path>
              </a:pathLst>
            </a:custGeom>
            <a:solidFill>
              <a:srgbClr val="DBDBEB"/>
            </a:solidFill>
            <a:ln w="12700" cap="rnd">
              <a:solidFill>
                <a:srgbClr val="474747"/>
              </a:solidFill>
              <a:round/>
              <a:headEnd/>
              <a:tailEnd/>
            </a:ln>
          </p:spPr>
          <p:txBody>
            <a:bodyPr/>
            <a:lstStyle/>
            <a:p>
              <a:endParaRPr lang="en-US">
                <a:solidFill>
                  <a:srgbClr val="000000"/>
                </a:solidFill>
              </a:endParaRPr>
            </a:p>
          </p:txBody>
        </p:sp>
        <p:sp>
          <p:nvSpPr>
            <p:cNvPr id="39" name="Freeform 512"/>
            <p:cNvSpPr>
              <a:spLocks/>
            </p:cNvSpPr>
            <p:nvPr/>
          </p:nvSpPr>
          <p:spPr bwMode="auto">
            <a:xfrm>
              <a:off x="1036" y="2937"/>
              <a:ext cx="15" cy="14"/>
            </a:xfrm>
            <a:custGeom>
              <a:avLst/>
              <a:gdLst>
                <a:gd name="T0" fmla="*/ 1 w 15"/>
                <a:gd name="T1" fmla="*/ 0 h 14"/>
                <a:gd name="T2" fmla="*/ 3 w 15"/>
                <a:gd name="T3" fmla="*/ 6 h 14"/>
                <a:gd name="T4" fmla="*/ 7 w 15"/>
                <a:gd name="T5" fmla="*/ 9 h 14"/>
                <a:gd name="T6" fmla="*/ 12 w 15"/>
                <a:gd name="T7" fmla="*/ 8 h 14"/>
                <a:gd name="T8" fmla="*/ 14 w 15"/>
                <a:gd name="T9" fmla="*/ 4 h 14"/>
                <a:gd name="T10" fmla="*/ 13 w 15"/>
                <a:gd name="T11" fmla="*/ 10 h 14"/>
                <a:gd name="T12" fmla="*/ 11 w 15"/>
                <a:gd name="T13" fmla="*/ 12 h 14"/>
                <a:gd name="T14" fmla="*/ 6 w 15"/>
                <a:gd name="T15" fmla="*/ 13 h 14"/>
                <a:gd name="T16" fmla="*/ 2 w 15"/>
                <a:gd name="T17" fmla="*/ 9 h 14"/>
                <a:gd name="T18" fmla="*/ 0 w 15"/>
                <a:gd name="T19" fmla="*/ 5 h 14"/>
                <a:gd name="T20" fmla="*/ 1 w 15"/>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4"/>
                <a:gd name="T35" fmla="*/ 15 w 1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4">
                  <a:moveTo>
                    <a:pt x="1" y="0"/>
                  </a:moveTo>
                  <a:lnTo>
                    <a:pt x="3" y="6"/>
                  </a:lnTo>
                  <a:lnTo>
                    <a:pt x="7" y="9"/>
                  </a:lnTo>
                  <a:lnTo>
                    <a:pt x="12" y="8"/>
                  </a:lnTo>
                  <a:lnTo>
                    <a:pt x="14" y="4"/>
                  </a:lnTo>
                  <a:lnTo>
                    <a:pt x="13" y="10"/>
                  </a:lnTo>
                  <a:lnTo>
                    <a:pt x="11" y="12"/>
                  </a:lnTo>
                  <a:lnTo>
                    <a:pt x="6" y="13"/>
                  </a:lnTo>
                  <a:lnTo>
                    <a:pt x="2" y="9"/>
                  </a:lnTo>
                  <a:lnTo>
                    <a:pt x="0" y="5"/>
                  </a:lnTo>
                  <a:lnTo>
                    <a:pt x="1" y="0"/>
                  </a:lnTo>
                </a:path>
              </a:pathLst>
            </a:custGeom>
            <a:solidFill>
              <a:srgbClr val="CECDD9"/>
            </a:solidFill>
            <a:ln w="12700" cap="rnd">
              <a:solidFill>
                <a:srgbClr val="474747"/>
              </a:solidFill>
              <a:round/>
              <a:headEnd/>
              <a:tailEnd/>
            </a:ln>
          </p:spPr>
          <p:txBody>
            <a:bodyPr/>
            <a:lstStyle/>
            <a:p>
              <a:endParaRPr lang="en-US">
                <a:solidFill>
                  <a:srgbClr val="000000"/>
                </a:solidFill>
              </a:endParaRPr>
            </a:p>
          </p:txBody>
        </p:sp>
        <p:sp>
          <p:nvSpPr>
            <p:cNvPr id="40" name="Freeform 513"/>
            <p:cNvSpPr>
              <a:spLocks/>
            </p:cNvSpPr>
            <p:nvPr/>
          </p:nvSpPr>
          <p:spPr bwMode="auto">
            <a:xfrm>
              <a:off x="1047" y="2937"/>
              <a:ext cx="6" cy="9"/>
            </a:xfrm>
            <a:custGeom>
              <a:avLst/>
              <a:gdLst>
                <a:gd name="T0" fmla="*/ 2 w 6"/>
                <a:gd name="T1" fmla="*/ 0 h 9"/>
                <a:gd name="T2" fmla="*/ 5 w 6"/>
                <a:gd name="T3" fmla="*/ 5 h 9"/>
                <a:gd name="T4" fmla="*/ 3 w 6"/>
                <a:gd name="T5" fmla="*/ 8 h 9"/>
                <a:gd name="T6" fmla="*/ 0 w 6"/>
                <a:gd name="T7" fmla="*/ 4 h 9"/>
                <a:gd name="T8" fmla="*/ 2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2" y="0"/>
                  </a:moveTo>
                  <a:lnTo>
                    <a:pt x="5" y="5"/>
                  </a:lnTo>
                  <a:lnTo>
                    <a:pt x="3" y="8"/>
                  </a:lnTo>
                  <a:lnTo>
                    <a:pt x="0" y="4"/>
                  </a:lnTo>
                  <a:lnTo>
                    <a:pt x="2" y="0"/>
                  </a:lnTo>
                </a:path>
              </a:pathLst>
            </a:custGeom>
            <a:solidFill>
              <a:srgbClr val="CECDD9"/>
            </a:solidFill>
            <a:ln w="12700" cap="rnd">
              <a:solidFill>
                <a:srgbClr val="474747"/>
              </a:solidFill>
              <a:round/>
              <a:headEnd/>
              <a:tailEnd/>
            </a:ln>
          </p:spPr>
          <p:txBody>
            <a:bodyPr/>
            <a:lstStyle/>
            <a:p>
              <a:endParaRPr lang="en-US">
                <a:solidFill>
                  <a:srgbClr val="000000"/>
                </a:solidFill>
              </a:endParaRPr>
            </a:p>
          </p:txBody>
        </p:sp>
        <p:sp>
          <p:nvSpPr>
            <p:cNvPr id="41" name="Line 514"/>
            <p:cNvSpPr>
              <a:spLocks noChangeShapeType="1"/>
            </p:cNvSpPr>
            <p:nvPr/>
          </p:nvSpPr>
          <p:spPr bwMode="auto">
            <a:xfrm>
              <a:off x="1053" y="2948"/>
              <a:ext cx="5" cy="6"/>
            </a:xfrm>
            <a:prstGeom prst="line">
              <a:avLst/>
            </a:prstGeom>
            <a:noFill/>
            <a:ln w="12700">
              <a:solidFill>
                <a:srgbClr val="474747"/>
              </a:solidFill>
              <a:round/>
              <a:headEnd/>
              <a:tailEnd/>
            </a:ln>
          </p:spPr>
          <p:txBody>
            <a:bodyPr wrap="none" anchor="ctr"/>
            <a:lstStyle/>
            <a:p>
              <a:endParaRPr lang="en-US">
                <a:solidFill>
                  <a:srgbClr val="000000"/>
                </a:solidFill>
              </a:endParaRPr>
            </a:p>
          </p:txBody>
        </p:sp>
        <p:sp>
          <p:nvSpPr>
            <p:cNvPr id="42" name="Freeform 515"/>
            <p:cNvSpPr>
              <a:spLocks/>
            </p:cNvSpPr>
            <p:nvPr/>
          </p:nvSpPr>
          <p:spPr bwMode="auto">
            <a:xfrm>
              <a:off x="1042" y="3018"/>
              <a:ext cx="11" cy="15"/>
            </a:xfrm>
            <a:custGeom>
              <a:avLst/>
              <a:gdLst>
                <a:gd name="T0" fmla="*/ 0 w 11"/>
                <a:gd name="T1" fmla="*/ 2 h 15"/>
                <a:gd name="T2" fmla="*/ 7 w 11"/>
                <a:gd name="T3" fmla="*/ 14 h 15"/>
                <a:gd name="T4" fmla="*/ 9 w 11"/>
                <a:gd name="T5" fmla="*/ 14 h 15"/>
                <a:gd name="T6" fmla="*/ 10 w 11"/>
                <a:gd name="T7" fmla="*/ 11 h 15"/>
                <a:gd name="T8" fmla="*/ 2 w 11"/>
                <a:gd name="T9" fmla="*/ 0 h 15"/>
                <a:gd name="T10" fmla="*/ 0 w 11"/>
                <a:gd name="T11" fmla="*/ 2 h 15"/>
                <a:gd name="T12" fmla="*/ 0 60000 65536"/>
                <a:gd name="T13" fmla="*/ 0 60000 65536"/>
                <a:gd name="T14" fmla="*/ 0 60000 65536"/>
                <a:gd name="T15" fmla="*/ 0 60000 65536"/>
                <a:gd name="T16" fmla="*/ 0 60000 65536"/>
                <a:gd name="T17" fmla="*/ 0 60000 65536"/>
                <a:gd name="T18" fmla="*/ 0 w 11"/>
                <a:gd name="T19" fmla="*/ 0 h 15"/>
                <a:gd name="T20" fmla="*/ 11 w 1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1" h="15">
                  <a:moveTo>
                    <a:pt x="0" y="2"/>
                  </a:moveTo>
                  <a:lnTo>
                    <a:pt x="7" y="14"/>
                  </a:lnTo>
                  <a:lnTo>
                    <a:pt x="9" y="14"/>
                  </a:lnTo>
                  <a:lnTo>
                    <a:pt x="10" y="11"/>
                  </a:lnTo>
                  <a:lnTo>
                    <a:pt x="2" y="0"/>
                  </a:lnTo>
                  <a:lnTo>
                    <a:pt x="0" y="2"/>
                  </a:lnTo>
                </a:path>
              </a:pathLst>
            </a:custGeom>
            <a:solidFill>
              <a:schemeClr val="accent1"/>
            </a:solidFill>
            <a:ln w="12700" cap="rnd">
              <a:solidFill>
                <a:srgbClr val="474747"/>
              </a:solidFill>
              <a:round/>
              <a:headEnd/>
              <a:tailEnd/>
            </a:ln>
          </p:spPr>
          <p:txBody>
            <a:bodyPr/>
            <a:lstStyle/>
            <a:p>
              <a:endParaRPr lang="en-US">
                <a:solidFill>
                  <a:srgbClr val="000000"/>
                </a:solidFill>
              </a:endParaRPr>
            </a:p>
          </p:txBody>
        </p:sp>
        <p:sp>
          <p:nvSpPr>
            <p:cNvPr id="43" name="Freeform 516"/>
            <p:cNvSpPr>
              <a:spLocks/>
            </p:cNvSpPr>
            <p:nvPr/>
          </p:nvSpPr>
          <p:spPr bwMode="auto">
            <a:xfrm>
              <a:off x="1047" y="3031"/>
              <a:ext cx="8" cy="12"/>
            </a:xfrm>
            <a:custGeom>
              <a:avLst/>
              <a:gdLst>
                <a:gd name="T0" fmla="*/ 0 w 8"/>
                <a:gd name="T1" fmla="*/ 3 h 12"/>
                <a:gd name="T2" fmla="*/ 5 w 8"/>
                <a:gd name="T3" fmla="*/ 11 h 12"/>
                <a:gd name="T4" fmla="*/ 6 w 8"/>
                <a:gd name="T5" fmla="*/ 11 h 12"/>
                <a:gd name="T6" fmla="*/ 7 w 8"/>
                <a:gd name="T7" fmla="*/ 9 h 12"/>
                <a:gd name="T8" fmla="*/ 2 w 8"/>
                <a:gd name="T9" fmla="*/ 0 h 12"/>
                <a:gd name="T10" fmla="*/ 0 w 8"/>
                <a:gd name="T11" fmla="*/ 3 h 12"/>
                <a:gd name="T12" fmla="*/ 0 60000 65536"/>
                <a:gd name="T13" fmla="*/ 0 60000 65536"/>
                <a:gd name="T14" fmla="*/ 0 60000 65536"/>
                <a:gd name="T15" fmla="*/ 0 60000 65536"/>
                <a:gd name="T16" fmla="*/ 0 60000 65536"/>
                <a:gd name="T17" fmla="*/ 0 60000 65536"/>
                <a:gd name="T18" fmla="*/ 0 w 8"/>
                <a:gd name="T19" fmla="*/ 0 h 12"/>
                <a:gd name="T20" fmla="*/ 8 w 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 h="12">
                  <a:moveTo>
                    <a:pt x="0" y="3"/>
                  </a:moveTo>
                  <a:lnTo>
                    <a:pt x="5" y="11"/>
                  </a:lnTo>
                  <a:lnTo>
                    <a:pt x="6" y="11"/>
                  </a:lnTo>
                  <a:lnTo>
                    <a:pt x="7" y="9"/>
                  </a:lnTo>
                  <a:lnTo>
                    <a:pt x="2" y="0"/>
                  </a:lnTo>
                  <a:lnTo>
                    <a:pt x="0" y="3"/>
                  </a:lnTo>
                </a:path>
              </a:pathLst>
            </a:custGeom>
            <a:solidFill>
              <a:schemeClr val="accent1"/>
            </a:solidFill>
            <a:ln w="12700" cap="rnd">
              <a:solidFill>
                <a:srgbClr val="474747"/>
              </a:solidFill>
              <a:round/>
              <a:headEnd/>
              <a:tailEnd/>
            </a:ln>
          </p:spPr>
          <p:txBody>
            <a:bodyPr/>
            <a:lstStyle/>
            <a:p>
              <a:endParaRPr lang="en-US">
                <a:solidFill>
                  <a:srgbClr val="000000"/>
                </a:solidFill>
              </a:endParaRPr>
            </a:p>
          </p:txBody>
        </p:sp>
        <p:sp>
          <p:nvSpPr>
            <p:cNvPr id="44" name="Freeform 517"/>
            <p:cNvSpPr>
              <a:spLocks/>
            </p:cNvSpPr>
            <p:nvPr/>
          </p:nvSpPr>
          <p:spPr bwMode="auto">
            <a:xfrm>
              <a:off x="1047" y="3034"/>
              <a:ext cx="12" cy="15"/>
            </a:xfrm>
            <a:custGeom>
              <a:avLst/>
              <a:gdLst>
                <a:gd name="T0" fmla="*/ 6 w 12"/>
                <a:gd name="T1" fmla="*/ 6 h 15"/>
                <a:gd name="T2" fmla="*/ 8 w 12"/>
                <a:gd name="T3" fmla="*/ 0 h 15"/>
                <a:gd name="T4" fmla="*/ 11 w 12"/>
                <a:gd name="T5" fmla="*/ 3 h 15"/>
                <a:gd name="T6" fmla="*/ 7 w 12"/>
                <a:gd name="T7" fmla="*/ 6 h 15"/>
                <a:gd name="T8" fmla="*/ 11 w 12"/>
                <a:gd name="T9" fmla="*/ 8 h 15"/>
                <a:gd name="T10" fmla="*/ 8 w 12"/>
                <a:gd name="T11" fmla="*/ 13 h 15"/>
                <a:gd name="T12" fmla="*/ 6 w 12"/>
                <a:gd name="T13" fmla="*/ 8 h 15"/>
                <a:gd name="T14" fmla="*/ 3 w 12"/>
                <a:gd name="T15" fmla="*/ 14 h 15"/>
                <a:gd name="T16" fmla="*/ 0 w 12"/>
                <a:gd name="T17" fmla="*/ 11 h 15"/>
                <a:gd name="T18" fmla="*/ 5 w 12"/>
                <a:gd name="T19" fmla="*/ 7 h 15"/>
                <a:gd name="T20" fmla="*/ 0 w 12"/>
                <a:gd name="T21" fmla="*/ 6 h 15"/>
                <a:gd name="T22" fmla="*/ 4 w 12"/>
                <a:gd name="T23" fmla="*/ 1 h 15"/>
                <a:gd name="T24" fmla="*/ 6 w 12"/>
                <a:gd name="T25" fmla="*/ 6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5"/>
                <a:gd name="T41" fmla="*/ 12 w 12"/>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5">
                  <a:moveTo>
                    <a:pt x="6" y="6"/>
                  </a:moveTo>
                  <a:lnTo>
                    <a:pt x="8" y="0"/>
                  </a:lnTo>
                  <a:lnTo>
                    <a:pt x="11" y="3"/>
                  </a:lnTo>
                  <a:lnTo>
                    <a:pt x="7" y="6"/>
                  </a:lnTo>
                  <a:lnTo>
                    <a:pt x="11" y="8"/>
                  </a:lnTo>
                  <a:lnTo>
                    <a:pt x="8" y="13"/>
                  </a:lnTo>
                  <a:lnTo>
                    <a:pt x="6" y="8"/>
                  </a:lnTo>
                  <a:lnTo>
                    <a:pt x="3" y="14"/>
                  </a:lnTo>
                  <a:lnTo>
                    <a:pt x="0" y="11"/>
                  </a:lnTo>
                  <a:lnTo>
                    <a:pt x="5" y="7"/>
                  </a:lnTo>
                  <a:lnTo>
                    <a:pt x="0" y="6"/>
                  </a:lnTo>
                  <a:lnTo>
                    <a:pt x="4" y="1"/>
                  </a:lnTo>
                  <a:lnTo>
                    <a:pt x="6" y="6"/>
                  </a:lnTo>
                </a:path>
              </a:pathLst>
            </a:custGeom>
            <a:solidFill>
              <a:schemeClr val="accent1"/>
            </a:solidFill>
            <a:ln w="12700" cap="rnd">
              <a:solidFill>
                <a:srgbClr val="474747"/>
              </a:solidFill>
              <a:round/>
              <a:headEnd/>
              <a:tailEnd/>
            </a:ln>
          </p:spPr>
          <p:txBody>
            <a:bodyPr/>
            <a:lstStyle/>
            <a:p>
              <a:endParaRPr lang="en-US">
                <a:solidFill>
                  <a:srgbClr val="000000"/>
                </a:solidFill>
              </a:endParaRPr>
            </a:p>
          </p:txBody>
        </p:sp>
        <p:sp>
          <p:nvSpPr>
            <p:cNvPr id="45" name="Freeform 518"/>
            <p:cNvSpPr>
              <a:spLocks/>
            </p:cNvSpPr>
            <p:nvPr/>
          </p:nvSpPr>
          <p:spPr bwMode="auto">
            <a:xfrm>
              <a:off x="1037" y="2953"/>
              <a:ext cx="49" cy="63"/>
            </a:xfrm>
            <a:custGeom>
              <a:avLst/>
              <a:gdLst>
                <a:gd name="T0" fmla="*/ 20 w 49"/>
                <a:gd name="T1" fmla="*/ 7 h 63"/>
                <a:gd name="T2" fmla="*/ 45 w 49"/>
                <a:gd name="T3" fmla="*/ 29 h 63"/>
                <a:gd name="T4" fmla="*/ 48 w 49"/>
                <a:gd name="T5" fmla="*/ 33 h 63"/>
                <a:gd name="T6" fmla="*/ 44 w 49"/>
                <a:gd name="T7" fmla="*/ 30 h 63"/>
                <a:gd name="T8" fmla="*/ 41 w 49"/>
                <a:gd name="T9" fmla="*/ 30 h 63"/>
                <a:gd name="T10" fmla="*/ 36 w 49"/>
                <a:gd name="T11" fmla="*/ 30 h 63"/>
                <a:gd name="T12" fmla="*/ 31 w 49"/>
                <a:gd name="T13" fmla="*/ 32 h 63"/>
                <a:gd name="T14" fmla="*/ 26 w 49"/>
                <a:gd name="T15" fmla="*/ 36 h 63"/>
                <a:gd name="T16" fmla="*/ 21 w 49"/>
                <a:gd name="T17" fmla="*/ 41 h 63"/>
                <a:gd name="T18" fmla="*/ 18 w 49"/>
                <a:gd name="T19" fmla="*/ 48 h 63"/>
                <a:gd name="T20" fmla="*/ 16 w 49"/>
                <a:gd name="T21" fmla="*/ 54 h 63"/>
                <a:gd name="T22" fmla="*/ 16 w 49"/>
                <a:gd name="T23" fmla="*/ 57 h 63"/>
                <a:gd name="T24" fmla="*/ 17 w 49"/>
                <a:gd name="T25" fmla="*/ 62 h 63"/>
                <a:gd name="T26" fmla="*/ 15 w 49"/>
                <a:gd name="T27" fmla="*/ 58 h 63"/>
                <a:gd name="T28" fmla="*/ 3 w 49"/>
                <a:gd name="T29" fmla="*/ 23 h 63"/>
                <a:gd name="T30" fmla="*/ 0 w 49"/>
                <a:gd name="T31" fmla="*/ 17 h 63"/>
                <a:gd name="T32" fmla="*/ 0 w 49"/>
                <a:gd name="T33" fmla="*/ 12 h 63"/>
                <a:gd name="T34" fmla="*/ 2 w 49"/>
                <a:gd name="T35" fmla="*/ 8 h 63"/>
                <a:gd name="T36" fmla="*/ 4 w 49"/>
                <a:gd name="T37" fmla="*/ 5 h 63"/>
                <a:gd name="T38" fmla="*/ 10 w 49"/>
                <a:gd name="T39" fmla="*/ 0 h 63"/>
                <a:gd name="T40" fmla="*/ 14 w 49"/>
                <a:gd name="T41" fmla="*/ 0 h 63"/>
                <a:gd name="T42" fmla="*/ 16 w 49"/>
                <a:gd name="T43" fmla="*/ 2 h 63"/>
                <a:gd name="T44" fmla="*/ 20 w 49"/>
                <a:gd name="T45" fmla="*/ 7 h 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
                <a:gd name="T70" fmla="*/ 0 h 63"/>
                <a:gd name="T71" fmla="*/ 49 w 49"/>
                <a:gd name="T72" fmla="*/ 63 h 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 h="63">
                  <a:moveTo>
                    <a:pt x="20" y="7"/>
                  </a:moveTo>
                  <a:lnTo>
                    <a:pt x="45" y="29"/>
                  </a:lnTo>
                  <a:lnTo>
                    <a:pt x="48" y="33"/>
                  </a:lnTo>
                  <a:lnTo>
                    <a:pt x="44" y="30"/>
                  </a:lnTo>
                  <a:lnTo>
                    <a:pt x="41" y="30"/>
                  </a:lnTo>
                  <a:lnTo>
                    <a:pt x="36" y="30"/>
                  </a:lnTo>
                  <a:lnTo>
                    <a:pt x="31" y="32"/>
                  </a:lnTo>
                  <a:lnTo>
                    <a:pt x="26" y="36"/>
                  </a:lnTo>
                  <a:lnTo>
                    <a:pt x="21" y="41"/>
                  </a:lnTo>
                  <a:lnTo>
                    <a:pt x="18" y="48"/>
                  </a:lnTo>
                  <a:lnTo>
                    <a:pt x="16" y="54"/>
                  </a:lnTo>
                  <a:lnTo>
                    <a:pt x="16" y="57"/>
                  </a:lnTo>
                  <a:lnTo>
                    <a:pt x="17" y="62"/>
                  </a:lnTo>
                  <a:lnTo>
                    <a:pt x="15" y="58"/>
                  </a:lnTo>
                  <a:lnTo>
                    <a:pt x="3" y="23"/>
                  </a:lnTo>
                  <a:lnTo>
                    <a:pt x="0" y="17"/>
                  </a:lnTo>
                  <a:lnTo>
                    <a:pt x="0" y="12"/>
                  </a:lnTo>
                  <a:lnTo>
                    <a:pt x="2" y="8"/>
                  </a:lnTo>
                  <a:lnTo>
                    <a:pt x="4" y="5"/>
                  </a:lnTo>
                  <a:lnTo>
                    <a:pt x="10" y="0"/>
                  </a:lnTo>
                  <a:lnTo>
                    <a:pt x="14" y="0"/>
                  </a:lnTo>
                  <a:lnTo>
                    <a:pt x="16" y="2"/>
                  </a:lnTo>
                  <a:lnTo>
                    <a:pt x="20" y="7"/>
                  </a:lnTo>
                </a:path>
              </a:pathLst>
            </a:custGeom>
            <a:gradFill rotWithShape="0">
              <a:gsLst>
                <a:gs pos="0">
                  <a:srgbClr val="D8D8EE"/>
                </a:gs>
                <a:gs pos="100000">
                  <a:srgbClr val="C2C2D6"/>
                </a:gs>
              </a:gsLst>
              <a:lin ang="5400000" scaled="1"/>
            </a:gradFill>
            <a:ln w="12700" cap="rnd">
              <a:solidFill>
                <a:srgbClr val="474747"/>
              </a:solidFill>
              <a:round/>
              <a:headEnd/>
              <a:tailEnd/>
            </a:ln>
          </p:spPr>
          <p:txBody>
            <a:bodyPr/>
            <a:lstStyle/>
            <a:p>
              <a:endParaRPr lang="en-US">
                <a:solidFill>
                  <a:srgbClr val="000000"/>
                </a:solidFill>
              </a:endParaRPr>
            </a:p>
          </p:txBody>
        </p:sp>
        <p:sp>
          <p:nvSpPr>
            <p:cNvPr id="46" name="Freeform 519"/>
            <p:cNvSpPr>
              <a:spLocks/>
            </p:cNvSpPr>
            <p:nvPr/>
          </p:nvSpPr>
          <p:spPr bwMode="auto">
            <a:xfrm>
              <a:off x="1052" y="2984"/>
              <a:ext cx="37" cy="36"/>
            </a:xfrm>
            <a:custGeom>
              <a:avLst/>
              <a:gdLst>
                <a:gd name="T0" fmla="*/ 12 w 37"/>
                <a:gd name="T1" fmla="*/ 5 h 36"/>
                <a:gd name="T2" fmla="*/ 16 w 37"/>
                <a:gd name="T3" fmla="*/ 2 h 36"/>
                <a:gd name="T4" fmla="*/ 21 w 37"/>
                <a:gd name="T5" fmla="*/ 0 h 36"/>
                <a:gd name="T6" fmla="*/ 26 w 37"/>
                <a:gd name="T7" fmla="*/ 0 h 36"/>
                <a:gd name="T8" fmla="*/ 30 w 37"/>
                <a:gd name="T9" fmla="*/ 1 h 36"/>
                <a:gd name="T10" fmla="*/ 33 w 37"/>
                <a:gd name="T11" fmla="*/ 3 h 36"/>
                <a:gd name="T12" fmla="*/ 35 w 37"/>
                <a:gd name="T13" fmla="*/ 6 h 36"/>
                <a:gd name="T14" fmla="*/ 36 w 37"/>
                <a:gd name="T15" fmla="*/ 9 h 36"/>
                <a:gd name="T16" fmla="*/ 35 w 37"/>
                <a:gd name="T17" fmla="*/ 14 h 36"/>
                <a:gd name="T18" fmla="*/ 33 w 37"/>
                <a:gd name="T19" fmla="*/ 18 h 36"/>
                <a:gd name="T20" fmla="*/ 29 w 37"/>
                <a:gd name="T21" fmla="*/ 23 h 36"/>
                <a:gd name="T22" fmla="*/ 25 w 37"/>
                <a:gd name="T23" fmla="*/ 28 h 36"/>
                <a:gd name="T24" fmla="*/ 21 w 37"/>
                <a:gd name="T25" fmla="*/ 31 h 36"/>
                <a:gd name="T26" fmla="*/ 16 w 37"/>
                <a:gd name="T27" fmla="*/ 34 h 36"/>
                <a:gd name="T28" fmla="*/ 13 w 37"/>
                <a:gd name="T29" fmla="*/ 35 h 36"/>
                <a:gd name="T30" fmla="*/ 9 w 37"/>
                <a:gd name="T31" fmla="*/ 35 h 36"/>
                <a:gd name="T32" fmla="*/ 6 w 37"/>
                <a:gd name="T33" fmla="*/ 34 h 36"/>
                <a:gd name="T34" fmla="*/ 3 w 37"/>
                <a:gd name="T35" fmla="*/ 33 h 36"/>
                <a:gd name="T36" fmla="*/ 1 w 37"/>
                <a:gd name="T37" fmla="*/ 30 h 36"/>
                <a:gd name="T38" fmla="*/ 0 w 37"/>
                <a:gd name="T39" fmla="*/ 27 h 36"/>
                <a:gd name="T40" fmla="*/ 1 w 37"/>
                <a:gd name="T41" fmla="*/ 22 h 36"/>
                <a:gd name="T42" fmla="*/ 2 w 37"/>
                <a:gd name="T43" fmla="*/ 19 h 36"/>
                <a:gd name="T44" fmla="*/ 4 w 37"/>
                <a:gd name="T45" fmla="*/ 14 h 36"/>
                <a:gd name="T46" fmla="*/ 7 w 37"/>
                <a:gd name="T47" fmla="*/ 10 h 36"/>
                <a:gd name="T48" fmla="*/ 12 w 37"/>
                <a:gd name="T49" fmla="*/ 5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36"/>
                <a:gd name="T77" fmla="*/ 37 w 37"/>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36">
                  <a:moveTo>
                    <a:pt x="12" y="5"/>
                  </a:moveTo>
                  <a:lnTo>
                    <a:pt x="16" y="2"/>
                  </a:lnTo>
                  <a:lnTo>
                    <a:pt x="21" y="0"/>
                  </a:lnTo>
                  <a:lnTo>
                    <a:pt x="26" y="0"/>
                  </a:lnTo>
                  <a:lnTo>
                    <a:pt x="30" y="1"/>
                  </a:lnTo>
                  <a:lnTo>
                    <a:pt x="33" y="3"/>
                  </a:lnTo>
                  <a:lnTo>
                    <a:pt x="35" y="6"/>
                  </a:lnTo>
                  <a:lnTo>
                    <a:pt x="36" y="9"/>
                  </a:lnTo>
                  <a:lnTo>
                    <a:pt x="35" y="14"/>
                  </a:lnTo>
                  <a:lnTo>
                    <a:pt x="33" y="18"/>
                  </a:lnTo>
                  <a:lnTo>
                    <a:pt x="29" y="23"/>
                  </a:lnTo>
                  <a:lnTo>
                    <a:pt x="25" y="28"/>
                  </a:lnTo>
                  <a:lnTo>
                    <a:pt x="21" y="31"/>
                  </a:lnTo>
                  <a:lnTo>
                    <a:pt x="16" y="34"/>
                  </a:lnTo>
                  <a:lnTo>
                    <a:pt x="13" y="35"/>
                  </a:lnTo>
                  <a:lnTo>
                    <a:pt x="9" y="35"/>
                  </a:lnTo>
                  <a:lnTo>
                    <a:pt x="6" y="34"/>
                  </a:lnTo>
                  <a:lnTo>
                    <a:pt x="3" y="33"/>
                  </a:lnTo>
                  <a:lnTo>
                    <a:pt x="1" y="30"/>
                  </a:lnTo>
                  <a:lnTo>
                    <a:pt x="0" y="27"/>
                  </a:lnTo>
                  <a:lnTo>
                    <a:pt x="1" y="22"/>
                  </a:lnTo>
                  <a:lnTo>
                    <a:pt x="2" y="19"/>
                  </a:lnTo>
                  <a:lnTo>
                    <a:pt x="4" y="14"/>
                  </a:lnTo>
                  <a:lnTo>
                    <a:pt x="7" y="10"/>
                  </a:lnTo>
                  <a:lnTo>
                    <a:pt x="12" y="5"/>
                  </a:lnTo>
                </a:path>
              </a:pathLst>
            </a:custGeom>
            <a:solidFill>
              <a:srgbClr val="CF6435"/>
            </a:solidFill>
            <a:ln w="12700" cap="rnd">
              <a:solidFill>
                <a:srgbClr val="474747"/>
              </a:solidFill>
              <a:round/>
              <a:headEnd/>
              <a:tailEnd/>
            </a:ln>
          </p:spPr>
          <p:txBody>
            <a:bodyPr/>
            <a:lstStyle/>
            <a:p>
              <a:endParaRPr lang="en-US">
                <a:solidFill>
                  <a:srgbClr val="000000"/>
                </a:solidFill>
              </a:endParaRPr>
            </a:p>
          </p:txBody>
        </p:sp>
        <p:sp>
          <p:nvSpPr>
            <p:cNvPr id="47" name="Freeform 520"/>
            <p:cNvSpPr>
              <a:spLocks/>
            </p:cNvSpPr>
            <p:nvPr/>
          </p:nvSpPr>
          <p:spPr bwMode="auto">
            <a:xfrm>
              <a:off x="1051" y="2979"/>
              <a:ext cx="30" cy="28"/>
            </a:xfrm>
            <a:custGeom>
              <a:avLst/>
              <a:gdLst>
                <a:gd name="T0" fmla="*/ 0 w 30"/>
                <a:gd name="T1" fmla="*/ 27 h 28"/>
                <a:gd name="T2" fmla="*/ 1 w 30"/>
                <a:gd name="T3" fmla="*/ 23 h 28"/>
                <a:gd name="T4" fmla="*/ 2 w 30"/>
                <a:gd name="T5" fmla="*/ 18 h 28"/>
                <a:gd name="T6" fmla="*/ 5 w 30"/>
                <a:gd name="T7" fmla="*/ 13 h 28"/>
                <a:gd name="T8" fmla="*/ 8 w 30"/>
                <a:gd name="T9" fmla="*/ 9 h 28"/>
                <a:gd name="T10" fmla="*/ 12 w 30"/>
                <a:gd name="T11" fmla="*/ 5 h 28"/>
                <a:gd name="T12" fmla="*/ 17 w 30"/>
                <a:gd name="T13" fmla="*/ 1 h 28"/>
                <a:gd name="T14" fmla="*/ 22 w 30"/>
                <a:gd name="T15" fmla="*/ 0 h 28"/>
                <a:gd name="T16" fmla="*/ 25 w 30"/>
                <a:gd name="T17" fmla="*/ 0 h 28"/>
                <a:gd name="T18" fmla="*/ 29 w 30"/>
                <a:gd name="T19" fmla="*/ 1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8"/>
                <a:gd name="T32" fmla="*/ 30 w 30"/>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8">
                  <a:moveTo>
                    <a:pt x="0" y="27"/>
                  </a:moveTo>
                  <a:lnTo>
                    <a:pt x="1" y="23"/>
                  </a:lnTo>
                  <a:lnTo>
                    <a:pt x="2" y="18"/>
                  </a:lnTo>
                  <a:lnTo>
                    <a:pt x="5" y="13"/>
                  </a:lnTo>
                  <a:lnTo>
                    <a:pt x="8" y="9"/>
                  </a:lnTo>
                  <a:lnTo>
                    <a:pt x="12" y="5"/>
                  </a:lnTo>
                  <a:lnTo>
                    <a:pt x="17" y="1"/>
                  </a:lnTo>
                  <a:lnTo>
                    <a:pt x="22" y="0"/>
                  </a:lnTo>
                  <a:lnTo>
                    <a:pt x="25" y="0"/>
                  </a:lnTo>
                  <a:lnTo>
                    <a:pt x="29" y="1"/>
                  </a:lnTo>
                </a:path>
              </a:pathLst>
            </a:custGeom>
            <a:noFill/>
            <a:ln w="12700" cap="rnd">
              <a:solidFill>
                <a:srgbClr val="474747"/>
              </a:solidFill>
              <a:round/>
              <a:headEnd/>
              <a:tailEnd/>
            </a:ln>
          </p:spPr>
          <p:txBody>
            <a:bodyPr/>
            <a:lstStyle/>
            <a:p>
              <a:endParaRPr lang="en-US">
                <a:solidFill>
                  <a:srgbClr val="000000"/>
                </a:solidFill>
              </a:endParaRPr>
            </a:p>
          </p:txBody>
        </p:sp>
        <p:sp>
          <p:nvSpPr>
            <p:cNvPr id="48" name="Freeform 521"/>
            <p:cNvSpPr>
              <a:spLocks/>
            </p:cNvSpPr>
            <p:nvPr/>
          </p:nvSpPr>
          <p:spPr bwMode="auto">
            <a:xfrm>
              <a:off x="1052" y="2986"/>
              <a:ext cx="35" cy="33"/>
            </a:xfrm>
            <a:custGeom>
              <a:avLst/>
              <a:gdLst>
                <a:gd name="T0" fmla="*/ 4 w 35"/>
                <a:gd name="T1" fmla="*/ 13 h 33"/>
                <a:gd name="T2" fmla="*/ 16 w 35"/>
                <a:gd name="T3" fmla="*/ 1 h 33"/>
                <a:gd name="T4" fmla="*/ 30 w 35"/>
                <a:gd name="T5" fmla="*/ 0 h 33"/>
                <a:gd name="T6" fmla="*/ 34 w 35"/>
                <a:gd name="T7" fmla="*/ 7 h 33"/>
                <a:gd name="T8" fmla="*/ 28 w 35"/>
                <a:gd name="T9" fmla="*/ 22 h 33"/>
                <a:gd name="T10" fmla="*/ 17 w 35"/>
                <a:gd name="T11" fmla="*/ 31 h 33"/>
                <a:gd name="T12" fmla="*/ 4 w 35"/>
                <a:gd name="T13" fmla="*/ 32 h 33"/>
                <a:gd name="T14" fmla="*/ 0 w 35"/>
                <a:gd name="T15" fmla="*/ 26 h 33"/>
                <a:gd name="T16" fmla="*/ 4 w 35"/>
                <a:gd name="T17" fmla="*/ 13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3"/>
                <a:gd name="T29" fmla="*/ 35 w 35"/>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3">
                  <a:moveTo>
                    <a:pt x="4" y="13"/>
                  </a:moveTo>
                  <a:lnTo>
                    <a:pt x="16" y="1"/>
                  </a:lnTo>
                  <a:lnTo>
                    <a:pt x="30" y="0"/>
                  </a:lnTo>
                  <a:lnTo>
                    <a:pt x="34" y="7"/>
                  </a:lnTo>
                  <a:lnTo>
                    <a:pt x="28" y="22"/>
                  </a:lnTo>
                  <a:lnTo>
                    <a:pt x="17" y="31"/>
                  </a:lnTo>
                  <a:lnTo>
                    <a:pt x="4" y="32"/>
                  </a:lnTo>
                  <a:lnTo>
                    <a:pt x="0" y="26"/>
                  </a:lnTo>
                  <a:lnTo>
                    <a:pt x="4" y="13"/>
                  </a:lnTo>
                </a:path>
              </a:pathLst>
            </a:custGeom>
            <a:solidFill>
              <a:srgbClr val="FFA54E"/>
            </a:solidFill>
            <a:ln w="12700" cap="rnd">
              <a:solidFill>
                <a:srgbClr val="474747"/>
              </a:solidFill>
              <a:round/>
              <a:headEnd/>
              <a:tailEnd/>
            </a:ln>
          </p:spPr>
          <p:txBody>
            <a:bodyPr/>
            <a:lstStyle/>
            <a:p>
              <a:endParaRPr lang="en-US">
                <a:solidFill>
                  <a:srgbClr val="000000"/>
                </a:solidFill>
              </a:endParaRPr>
            </a:p>
          </p:txBody>
        </p:sp>
        <p:sp>
          <p:nvSpPr>
            <p:cNvPr id="49" name="Freeform 522"/>
            <p:cNvSpPr>
              <a:spLocks/>
            </p:cNvSpPr>
            <p:nvPr/>
          </p:nvSpPr>
          <p:spPr bwMode="auto">
            <a:xfrm>
              <a:off x="1054" y="2987"/>
              <a:ext cx="35" cy="35"/>
            </a:xfrm>
            <a:custGeom>
              <a:avLst/>
              <a:gdLst>
                <a:gd name="T0" fmla="*/ 4 w 35"/>
                <a:gd name="T1" fmla="*/ 14 h 35"/>
                <a:gd name="T2" fmla="*/ 15 w 35"/>
                <a:gd name="T3" fmla="*/ 2 h 35"/>
                <a:gd name="T4" fmla="*/ 30 w 35"/>
                <a:gd name="T5" fmla="*/ 0 h 35"/>
                <a:gd name="T6" fmla="*/ 34 w 35"/>
                <a:gd name="T7" fmla="*/ 8 h 35"/>
                <a:gd name="T8" fmla="*/ 28 w 35"/>
                <a:gd name="T9" fmla="*/ 24 h 35"/>
                <a:gd name="T10" fmla="*/ 17 w 35"/>
                <a:gd name="T11" fmla="*/ 33 h 35"/>
                <a:gd name="T12" fmla="*/ 4 w 35"/>
                <a:gd name="T13" fmla="*/ 34 h 35"/>
                <a:gd name="T14" fmla="*/ 0 w 35"/>
                <a:gd name="T15" fmla="*/ 27 h 35"/>
                <a:gd name="T16" fmla="*/ 4 w 35"/>
                <a:gd name="T17" fmla="*/ 14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5"/>
                <a:gd name="T29" fmla="*/ 35 w 35"/>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5">
                  <a:moveTo>
                    <a:pt x="4" y="14"/>
                  </a:moveTo>
                  <a:lnTo>
                    <a:pt x="15" y="2"/>
                  </a:lnTo>
                  <a:lnTo>
                    <a:pt x="30" y="0"/>
                  </a:lnTo>
                  <a:lnTo>
                    <a:pt x="34" y="8"/>
                  </a:lnTo>
                  <a:lnTo>
                    <a:pt x="28" y="24"/>
                  </a:lnTo>
                  <a:lnTo>
                    <a:pt x="17" y="33"/>
                  </a:lnTo>
                  <a:lnTo>
                    <a:pt x="4" y="34"/>
                  </a:lnTo>
                  <a:lnTo>
                    <a:pt x="0" y="27"/>
                  </a:lnTo>
                  <a:lnTo>
                    <a:pt x="4" y="14"/>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50" name="Freeform 523"/>
            <p:cNvSpPr>
              <a:spLocks/>
            </p:cNvSpPr>
            <p:nvPr/>
          </p:nvSpPr>
          <p:spPr bwMode="auto">
            <a:xfrm>
              <a:off x="1062" y="2995"/>
              <a:ext cx="21" cy="21"/>
            </a:xfrm>
            <a:custGeom>
              <a:avLst/>
              <a:gdLst>
                <a:gd name="T0" fmla="*/ 2 w 21"/>
                <a:gd name="T1" fmla="*/ 8 h 21"/>
                <a:gd name="T2" fmla="*/ 9 w 21"/>
                <a:gd name="T3" fmla="*/ 1 h 21"/>
                <a:gd name="T4" fmla="*/ 17 w 21"/>
                <a:gd name="T5" fmla="*/ 0 h 21"/>
                <a:gd name="T6" fmla="*/ 20 w 21"/>
                <a:gd name="T7" fmla="*/ 5 h 21"/>
                <a:gd name="T8" fmla="*/ 16 w 21"/>
                <a:gd name="T9" fmla="*/ 14 h 21"/>
                <a:gd name="T10" fmla="*/ 10 w 21"/>
                <a:gd name="T11" fmla="*/ 19 h 21"/>
                <a:gd name="T12" fmla="*/ 2 w 21"/>
                <a:gd name="T13" fmla="*/ 20 h 21"/>
                <a:gd name="T14" fmla="*/ 0 w 21"/>
                <a:gd name="T15" fmla="*/ 16 h 21"/>
                <a:gd name="T16" fmla="*/ 2 w 21"/>
                <a:gd name="T17" fmla="*/ 8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8"/>
                  </a:moveTo>
                  <a:lnTo>
                    <a:pt x="9" y="1"/>
                  </a:lnTo>
                  <a:lnTo>
                    <a:pt x="17" y="0"/>
                  </a:lnTo>
                  <a:lnTo>
                    <a:pt x="20" y="5"/>
                  </a:lnTo>
                  <a:lnTo>
                    <a:pt x="16" y="14"/>
                  </a:lnTo>
                  <a:lnTo>
                    <a:pt x="10" y="19"/>
                  </a:lnTo>
                  <a:lnTo>
                    <a:pt x="2" y="20"/>
                  </a:lnTo>
                  <a:lnTo>
                    <a:pt x="0" y="16"/>
                  </a:lnTo>
                  <a:lnTo>
                    <a:pt x="2" y="8"/>
                  </a:lnTo>
                </a:path>
              </a:pathLst>
            </a:custGeom>
            <a:solidFill>
              <a:srgbClr val="F9A554"/>
            </a:solidFill>
            <a:ln w="12700" cap="rnd">
              <a:solidFill>
                <a:srgbClr val="474747"/>
              </a:solidFill>
              <a:round/>
              <a:headEnd/>
              <a:tailEnd/>
            </a:ln>
          </p:spPr>
          <p:txBody>
            <a:bodyPr/>
            <a:lstStyle/>
            <a:p>
              <a:endParaRPr lang="en-US">
                <a:solidFill>
                  <a:srgbClr val="000000"/>
                </a:solidFill>
              </a:endParaRPr>
            </a:p>
          </p:txBody>
        </p:sp>
        <p:sp>
          <p:nvSpPr>
            <p:cNvPr id="51" name="Freeform 524"/>
            <p:cNvSpPr>
              <a:spLocks/>
            </p:cNvSpPr>
            <p:nvPr/>
          </p:nvSpPr>
          <p:spPr bwMode="auto">
            <a:xfrm>
              <a:off x="1063" y="2997"/>
              <a:ext cx="22" cy="23"/>
            </a:xfrm>
            <a:custGeom>
              <a:avLst/>
              <a:gdLst>
                <a:gd name="T0" fmla="*/ 3 w 22"/>
                <a:gd name="T1" fmla="*/ 9 h 23"/>
                <a:gd name="T2" fmla="*/ 10 w 22"/>
                <a:gd name="T3" fmla="*/ 1 h 23"/>
                <a:gd name="T4" fmla="*/ 19 w 22"/>
                <a:gd name="T5" fmla="*/ 0 h 23"/>
                <a:gd name="T6" fmla="*/ 21 w 22"/>
                <a:gd name="T7" fmla="*/ 5 h 23"/>
                <a:gd name="T8" fmla="*/ 17 w 22"/>
                <a:gd name="T9" fmla="*/ 15 h 23"/>
                <a:gd name="T10" fmla="*/ 10 w 22"/>
                <a:gd name="T11" fmla="*/ 21 h 23"/>
                <a:gd name="T12" fmla="*/ 3 w 22"/>
                <a:gd name="T13" fmla="*/ 22 h 23"/>
                <a:gd name="T14" fmla="*/ 0 w 22"/>
                <a:gd name="T15" fmla="*/ 18 h 23"/>
                <a:gd name="T16" fmla="*/ 3 w 22"/>
                <a:gd name="T17" fmla="*/ 9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3"/>
                <a:gd name="T29" fmla="*/ 22 w 22"/>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3">
                  <a:moveTo>
                    <a:pt x="3" y="9"/>
                  </a:moveTo>
                  <a:lnTo>
                    <a:pt x="10" y="1"/>
                  </a:lnTo>
                  <a:lnTo>
                    <a:pt x="19" y="0"/>
                  </a:lnTo>
                  <a:lnTo>
                    <a:pt x="21" y="5"/>
                  </a:lnTo>
                  <a:lnTo>
                    <a:pt x="17" y="15"/>
                  </a:lnTo>
                  <a:lnTo>
                    <a:pt x="10" y="21"/>
                  </a:lnTo>
                  <a:lnTo>
                    <a:pt x="3" y="22"/>
                  </a:lnTo>
                  <a:lnTo>
                    <a:pt x="0" y="18"/>
                  </a:lnTo>
                  <a:lnTo>
                    <a:pt x="3" y="9"/>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52" name="Freeform 525"/>
            <p:cNvSpPr>
              <a:spLocks/>
            </p:cNvSpPr>
            <p:nvPr/>
          </p:nvSpPr>
          <p:spPr bwMode="auto">
            <a:xfrm>
              <a:off x="1004" y="2958"/>
              <a:ext cx="46" cy="64"/>
            </a:xfrm>
            <a:custGeom>
              <a:avLst/>
              <a:gdLst>
                <a:gd name="T0" fmla="*/ 20 w 46"/>
                <a:gd name="T1" fmla="*/ 9 h 64"/>
                <a:gd name="T2" fmla="*/ 42 w 46"/>
                <a:gd name="T3" fmla="*/ 31 h 64"/>
                <a:gd name="T4" fmla="*/ 45 w 46"/>
                <a:gd name="T5" fmla="*/ 35 h 64"/>
                <a:gd name="T6" fmla="*/ 41 w 46"/>
                <a:gd name="T7" fmla="*/ 32 h 64"/>
                <a:gd name="T8" fmla="*/ 38 w 46"/>
                <a:gd name="T9" fmla="*/ 32 h 64"/>
                <a:gd name="T10" fmla="*/ 33 w 46"/>
                <a:gd name="T11" fmla="*/ 32 h 64"/>
                <a:gd name="T12" fmla="*/ 28 w 46"/>
                <a:gd name="T13" fmla="*/ 34 h 64"/>
                <a:gd name="T14" fmla="*/ 23 w 46"/>
                <a:gd name="T15" fmla="*/ 38 h 64"/>
                <a:gd name="T16" fmla="*/ 18 w 46"/>
                <a:gd name="T17" fmla="*/ 43 h 64"/>
                <a:gd name="T18" fmla="*/ 14 w 46"/>
                <a:gd name="T19" fmla="*/ 49 h 64"/>
                <a:gd name="T20" fmla="*/ 13 w 46"/>
                <a:gd name="T21" fmla="*/ 55 h 64"/>
                <a:gd name="T22" fmla="*/ 12 w 46"/>
                <a:gd name="T23" fmla="*/ 58 h 64"/>
                <a:gd name="T24" fmla="*/ 13 w 46"/>
                <a:gd name="T25" fmla="*/ 63 h 64"/>
                <a:gd name="T26" fmla="*/ 12 w 46"/>
                <a:gd name="T27" fmla="*/ 60 h 64"/>
                <a:gd name="T28" fmla="*/ 5 w 46"/>
                <a:gd name="T29" fmla="*/ 22 h 64"/>
                <a:gd name="T30" fmla="*/ 0 w 46"/>
                <a:gd name="T31" fmla="*/ 14 h 64"/>
                <a:gd name="T32" fmla="*/ 0 w 46"/>
                <a:gd name="T33" fmla="*/ 10 h 64"/>
                <a:gd name="T34" fmla="*/ 3 w 46"/>
                <a:gd name="T35" fmla="*/ 5 h 64"/>
                <a:gd name="T36" fmla="*/ 5 w 46"/>
                <a:gd name="T37" fmla="*/ 2 h 64"/>
                <a:gd name="T38" fmla="*/ 10 w 46"/>
                <a:gd name="T39" fmla="*/ 0 h 64"/>
                <a:gd name="T40" fmla="*/ 14 w 46"/>
                <a:gd name="T41" fmla="*/ 0 h 64"/>
                <a:gd name="T42" fmla="*/ 16 w 46"/>
                <a:gd name="T43" fmla="*/ 3 h 64"/>
                <a:gd name="T44" fmla="*/ 20 w 46"/>
                <a:gd name="T45" fmla="*/ 9 h 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
                <a:gd name="T70" fmla="*/ 0 h 64"/>
                <a:gd name="T71" fmla="*/ 46 w 46"/>
                <a:gd name="T72" fmla="*/ 64 h 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 h="64">
                  <a:moveTo>
                    <a:pt x="20" y="9"/>
                  </a:moveTo>
                  <a:lnTo>
                    <a:pt x="42" y="31"/>
                  </a:lnTo>
                  <a:lnTo>
                    <a:pt x="45" y="35"/>
                  </a:lnTo>
                  <a:lnTo>
                    <a:pt x="41" y="32"/>
                  </a:lnTo>
                  <a:lnTo>
                    <a:pt x="38" y="32"/>
                  </a:lnTo>
                  <a:lnTo>
                    <a:pt x="33" y="32"/>
                  </a:lnTo>
                  <a:lnTo>
                    <a:pt x="28" y="34"/>
                  </a:lnTo>
                  <a:lnTo>
                    <a:pt x="23" y="38"/>
                  </a:lnTo>
                  <a:lnTo>
                    <a:pt x="18" y="43"/>
                  </a:lnTo>
                  <a:lnTo>
                    <a:pt x="14" y="49"/>
                  </a:lnTo>
                  <a:lnTo>
                    <a:pt x="13" y="55"/>
                  </a:lnTo>
                  <a:lnTo>
                    <a:pt x="12" y="58"/>
                  </a:lnTo>
                  <a:lnTo>
                    <a:pt x="13" y="63"/>
                  </a:lnTo>
                  <a:lnTo>
                    <a:pt x="12" y="60"/>
                  </a:lnTo>
                  <a:lnTo>
                    <a:pt x="5" y="22"/>
                  </a:lnTo>
                  <a:lnTo>
                    <a:pt x="0" y="14"/>
                  </a:lnTo>
                  <a:lnTo>
                    <a:pt x="0" y="10"/>
                  </a:lnTo>
                  <a:lnTo>
                    <a:pt x="3" y="5"/>
                  </a:lnTo>
                  <a:lnTo>
                    <a:pt x="5" y="2"/>
                  </a:lnTo>
                  <a:lnTo>
                    <a:pt x="10" y="0"/>
                  </a:lnTo>
                  <a:lnTo>
                    <a:pt x="14" y="0"/>
                  </a:lnTo>
                  <a:lnTo>
                    <a:pt x="16" y="3"/>
                  </a:lnTo>
                  <a:lnTo>
                    <a:pt x="20" y="9"/>
                  </a:lnTo>
                </a:path>
              </a:pathLst>
            </a:custGeom>
            <a:gradFill rotWithShape="0">
              <a:gsLst>
                <a:gs pos="0">
                  <a:srgbClr val="D8D8EE"/>
                </a:gs>
                <a:gs pos="100000">
                  <a:srgbClr val="C2C2D6"/>
                </a:gs>
              </a:gsLst>
              <a:lin ang="5400000" scaled="1"/>
            </a:gradFill>
            <a:ln w="12700" cap="rnd">
              <a:solidFill>
                <a:srgbClr val="474747"/>
              </a:solidFill>
              <a:round/>
              <a:headEnd/>
              <a:tailEnd/>
            </a:ln>
          </p:spPr>
          <p:txBody>
            <a:bodyPr/>
            <a:lstStyle/>
            <a:p>
              <a:endParaRPr lang="en-US">
                <a:solidFill>
                  <a:srgbClr val="000000"/>
                </a:solidFill>
              </a:endParaRPr>
            </a:p>
          </p:txBody>
        </p:sp>
        <p:sp>
          <p:nvSpPr>
            <p:cNvPr id="53" name="Freeform 526"/>
            <p:cNvSpPr>
              <a:spLocks/>
            </p:cNvSpPr>
            <p:nvPr/>
          </p:nvSpPr>
          <p:spPr bwMode="auto">
            <a:xfrm>
              <a:off x="1017" y="2989"/>
              <a:ext cx="35" cy="37"/>
            </a:xfrm>
            <a:custGeom>
              <a:avLst/>
              <a:gdLst>
                <a:gd name="T0" fmla="*/ 11 w 35"/>
                <a:gd name="T1" fmla="*/ 6 h 37"/>
                <a:gd name="T2" fmla="*/ 15 w 35"/>
                <a:gd name="T3" fmla="*/ 3 h 37"/>
                <a:gd name="T4" fmla="*/ 20 w 35"/>
                <a:gd name="T5" fmla="*/ 1 h 37"/>
                <a:gd name="T6" fmla="*/ 25 w 35"/>
                <a:gd name="T7" fmla="*/ 0 h 37"/>
                <a:gd name="T8" fmla="*/ 28 w 35"/>
                <a:gd name="T9" fmla="*/ 1 h 37"/>
                <a:gd name="T10" fmla="*/ 31 w 35"/>
                <a:gd name="T11" fmla="*/ 3 h 37"/>
                <a:gd name="T12" fmla="*/ 34 w 35"/>
                <a:gd name="T13" fmla="*/ 6 h 37"/>
                <a:gd name="T14" fmla="*/ 34 w 35"/>
                <a:gd name="T15" fmla="*/ 10 h 37"/>
                <a:gd name="T16" fmla="*/ 33 w 35"/>
                <a:gd name="T17" fmla="*/ 14 h 37"/>
                <a:gd name="T18" fmla="*/ 31 w 35"/>
                <a:gd name="T19" fmla="*/ 19 h 37"/>
                <a:gd name="T20" fmla="*/ 27 w 35"/>
                <a:gd name="T21" fmla="*/ 24 h 37"/>
                <a:gd name="T22" fmla="*/ 23 w 35"/>
                <a:gd name="T23" fmla="*/ 29 h 37"/>
                <a:gd name="T24" fmla="*/ 19 w 35"/>
                <a:gd name="T25" fmla="*/ 32 h 37"/>
                <a:gd name="T26" fmla="*/ 16 w 35"/>
                <a:gd name="T27" fmla="*/ 35 h 37"/>
                <a:gd name="T28" fmla="*/ 12 w 35"/>
                <a:gd name="T29" fmla="*/ 36 h 37"/>
                <a:gd name="T30" fmla="*/ 8 w 35"/>
                <a:gd name="T31" fmla="*/ 36 h 37"/>
                <a:gd name="T32" fmla="*/ 5 w 35"/>
                <a:gd name="T33" fmla="*/ 36 h 37"/>
                <a:gd name="T34" fmla="*/ 3 w 35"/>
                <a:gd name="T35" fmla="*/ 34 h 37"/>
                <a:gd name="T36" fmla="*/ 1 w 35"/>
                <a:gd name="T37" fmla="*/ 32 h 37"/>
                <a:gd name="T38" fmla="*/ 0 w 35"/>
                <a:gd name="T39" fmla="*/ 28 h 37"/>
                <a:gd name="T40" fmla="*/ 1 w 35"/>
                <a:gd name="T41" fmla="*/ 23 h 37"/>
                <a:gd name="T42" fmla="*/ 2 w 35"/>
                <a:gd name="T43" fmla="*/ 19 h 37"/>
                <a:gd name="T44" fmla="*/ 4 w 35"/>
                <a:gd name="T45" fmla="*/ 15 h 37"/>
                <a:gd name="T46" fmla="*/ 7 w 35"/>
                <a:gd name="T47" fmla="*/ 10 h 37"/>
                <a:gd name="T48" fmla="*/ 11 w 35"/>
                <a:gd name="T49" fmla="*/ 6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
                <a:gd name="T76" fmla="*/ 0 h 37"/>
                <a:gd name="T77" fmla="*/ 35 w 35"/>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 h="37">
                  <a:moveTo>
                    <a:pt x="11" y="6"/>
                  </a:moveTo>
                  <a:lnTo>
                    <a:pt x="15" y="3"/>
                  </a:lnTo>
                  <a:lnTo>
                    <a:pt x="20" y="1"/>
                  </a:lnTo>
                  <a:lnTo>
                    <a:pt x="25" y="0"/>
                  </a:lnTo>
                  <a:lnTo>
                    <a:pt x="28" y="1"/>
                  </a:lnTo>
                  <a:lnTo>
                    <a:pt x="31" y="3"/>
                  </a:lnTo>
                  <a:lnTo>
                    <a:pt x="34" y="6"/>
                  </a:lnTo>
                  <a:lnTo>
                    <a:pt x="34" y="10"/>
                  </a:lnTo>
                  <a:lnTo>
                    <a:pt x="33" y="14"/>
                  </a:lnTo>
                  <a:lnTo>
                    <a:pt x="31" y="19"/>
                  </a:lnTo>
                  <a:lnTo>
                    <a:pt x="27" y="24"/>
                  </a:lnTo>
                  <a:lnTo>
                    <a:pt x="23" y="29"/>
                  </a:lnTo>
                  <a:lnTo>
                    <a:pt x="19" y="32"/>
                  </a:lnTo>
                  <a:lnTo>
                    <a:pt x="16" y="35"/>
                  </a:lnTo>
                  <a:lnTo>
                    <a:pt x="12" y="36"/>
                  </a:lnTo>
                  <a:lnTo>
                    <a:pt x="8" y="36"/>
                  </a:lnTo>
                  <a:lnTo>
                    <a:pt x="5" y="36"/>
                  </a:lnTo>
                  <a:lnTo>
                    <a:pt x="3" y="34"/>
                  </a:lnTo>
                  <a:lnTo>
                    <a:pt x="1" y="32"/>
                  </a:lnTo>
                  <a:lnTo>
                    <a:pt x="0" y="28"/>
                  </a:lnTo>
                  <a:lnTo>
                    <a:pt x="1" y="23"/>
                  </a:lnTo>
                  <a:lnTo>
                    <a:pt x="2" y="19"/>
                  </a:lnTo>
                  <a:lnTo>
                    <a:pt x="4" y="15"/>
                  </a:lnTo>
                  <a:lnTo>
                    <a:pt x="7" y="10"/>
                  </a:lnTo>
                  <a:lnTo>
                    <a:pt x="11" y="6"/>
                  </a:lnTo>
                </a:path>
              </a:pathLst>
            </a:custGeom>
            <a:solidFill>
              <a:srgbClr val="B76619"/>
            </a:solidFill>
            <a:ln w="12700" cap="rnd">
              <a:solidFill>
                <a:srgbClr val="474747"/>
              </a:solidFill>
              <a:round/>
              <a:headEnd/>
              <a:tailEnd/>
            </a:ln>
          </p:spPr>
          <p:txBody>
            <a:bodyPr/>
            <a:lstStyle/>
            <a:p>
              <a:endParaRPr lang="en-US">
                <a:solidFill>
                  <a:srgbClr val="000000"/>
                </a:solidFill>
              </a:endParaRPr>
            </a:p>
          </p:txBody>
        </p:sp>
        <p:sp>
          <p:nvSpPr>
            <p:cNvPr id="54" name="Freeform 527"/>
            <p:cNvSpPr>
              <a:spLocks/>
            </p:cNvSpPr>
            <p:nvPr/>
          </p:nvSpPr>
          <p:spPr bwMode="auto">
            <a:xfrm>
              <a:off x="1016" y="2989"/>
              <a:ext cx="36" cy="35"/>
            </a:xfrm>
            <a:custGeom>
              <a:avLst/>
              <a:gdLst>
                <a:gd name="T0" fmla="*/ 5 w 36"/>
                <a:gd name="T1" fmla="*/ 14 h 35"/>
                <a:gd name="T2" fmla="*/ 16 w 36"/>
                <a:gd name="T3" fmla="*/ 2 h 35"/>
                <a:gd name="T4" fmla="*/ 31 w 36"/>
                <a:gd name="T5" fmla="*/ 0 h 35"/>
                <a:gd name="T6" fmla="*/ 35 w 36"/>
                <a:gd name="T7" fmla="*/ 8 h 35"/>
                <a:gd name="T8" fmla="*/ 28 w 36"/>
                <a:gd name="T9" fmla="*/ 24 h 35"/>
                <a:gd name="T10" fmla="*/ 17 w 36"/>
                <a:gd name="T11" fmla="*/ 33 h 35"/>
                <a:gd name="T12" fmla="*/ 4 w 36"/>
                <a:gd name="T13" fmla="*/ 34 h 35"/>
                <a:gd name="T14" fmla="*/ 0 w 36"/>
                <a:gd name="T15" fmla="*/ 27 h 35"/>
                <a:gd name="T16" fmla="*/ 5 w 36"/>
                <a:gd name="T17" fmla="*/ 14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35"/>
                <a:gd name="T29" fmla="*/ 36 w 36"/>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35">
                  <a:moveTo>
                    <a:pt x="5" y="14"/>
                  </a:moveTo>
                  <a:lnTo>
                    <a:pt x="16" y="2"/>
                  </a:lnTo>
                  <a:lnTo>
                    <a:pt x="31" y="0"/>
                  </a:lnTo>
                  <a:lnTo>
                    <a:pt x="35" y="8"/>
                  </a:lnTo>
                  <a:lnTo>
                    <a:pt x="28" y="24"/>
                  </a:lnTo>
                  <a:lnTo>
                    <a:pt x="17" y="33"/>
                  </a:lnTo>
                  <a:lnTo>
                    <a:pt x="4" y="34"/>
                  </a:lnTo>
                  <a:lnTo>
                    <a:pt x="0" y="27"/>
                  </a:lnTo>
                  <a:lnTo>
                    <a:pt x="5" y="14"/>
                  </a:lnTo>
                </a:path>
              </a:pathLst>
            </a:custGeom>
            <a:solidFill>
              <a:srgbClr val="FAA439"/>
            </a:solidFill>
            <a:ln w="12700" cap="rnd">
              <a:solidFill>
                <a:srgbClr val="474747"/>
              </a:solidFill>
              <a:round/>
              <a:headEnd/>
              <a:tailEnd/>
            </a:ln>
          </p:spPr>
          <p:txBody>
            <a:bodyPr/>
            <a:lstStyle/>
            <a:p>
              <a:endParaRPr lang="en-US">
                <a:solidFill>
                  <a:srgbClr val="000000"/>
                </a:solidFill>
              </a:endParaRPr>
            </a:p>
          </p:txBody>
        </p:sp>
        <p:sp>
          <p:nvSpPr>
            <p:cNvPr id="55" name="Freeform 528"/>
            <p:cNvSpPr>
              <a:spLocks/>
            </p:cNvSpPr>
            <p:nvPr/>
          </p:nvSpPr>
          <p:spPr bwMode="auto">
            <a:xfrm>
              <a:off x="1015" y="2986"/>
              <a:ext cx="31" cy="27"/>
            </a:xfrm>
            <a:custGeom>
              <a:avLst/>
              <a:gdLst>
                <a:gd name="T0" fmla="*/ 0 w 31"/>
                <a:gd name="T1" fmla="*/ 26 h 27"/>
                <a:gd name="T2" fmla="*/ 1 w 31"/>
                <a:gd name="T3" fmla="*/ 22 h 27"/>
                <a:gd name="T4" fmla="*/ 2 w 31"/>
                <a:gd name="T5" fmla="*/ 17 h 27"/>
                <a:gd name="T6" fmla="*/ 4 w 31"/>
                <a:gd name="T7" fmla="*/ 13 h 27"/>
                <a:gd name="T8" fmla="*/ 8 w 31"/>
                <a:gd name="T9" fmla="*/ 9 h 27"/>
                <a:gd name="T10" fmla="*/ 13 w 31"/>
                <a:gd name="T11" fmla="*/ 5 h 27"/>
                <a:gd name="T12" fmla="*/ 18 w 31"/>
                <a:gd name="T13" fmla="*/ 1 h 27"/>
                <a:gd name="T14" fmla="*/ 22 w 31"/>
                <a:gd name="T15" fmla="*/ 0 h 27"/>
                <a:gd name="T16" fmla="*/ 26 w 31"/>
                <a:gd name="T17" fmla="*/ 0 h 27"/>
                <a:gd name="T18" fmla="*/ 30 w 31"/>
                <a:gd name="T19" fmla="*/ 1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7"/>
                <a:gd name="T32" fmla="*/ 31 w 3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7">
                  <a:moveTo>
                    <a:pt x="0" y="26"/>
                  </a:moveTo>
                  <a:lnTo>
                    <a:pt x="1" y="22"/>
                  </a:lnTo>
                  <a:lnTo>
                    <a:pt x="2" y="17"/>
                  </a:lnTo>
                  <a:lnTo>
                    <a:pt x="4" y="13"/>
                  </a:lnTo>
                  <a:lnTo>
                    <a:pt x="8" y="9"/>
                  </a:lnTo>
                  <a:lnTo>
                    <a:pt x="13" y="5"/>
                  </a:lnTo>
                  <a:lnTo>
                    <a:pt x="18" y="1"/>
                  </a:lnTo>
                  <a:lnTo>
                    <a:pt x="22" y="0"/>
                  </a:lnTo>
                  <a:lnTo>
                    <a:pt x="26" y="0"/>
                  </a:lnTo>
                  <a:lnTo>
                    <a:pt x="30" y="1"/>
                  </a:lnTo>
                </a:path>
              </a:pathLst>
            </a:custGeom>
            <a:noFill/>
            <a:ln w="12700" cap="rnd">
              <a:solidFill>
                <a:srgbClr val="474747"/>
              </a:solidFill>
              <a:round/>
              <a:headEnd/>
              <a:tailEnd/>
            </a:ln>
          </p:spPr>
          <p:txBody>
            <a:bodyPr/>
            <a:lstStyle/>
            <a:p>
              <a:endParaRPr lang="en-US">
                <a:solidFill>
                  <a:srgbClr val="000000"/>
                </a:solidFill>
              </a:endParaRPr>
            </a:p>
          </p:txBody>
        </p:sp>
        <p:sp>
          <p:nvSpPr>
            <p:cNvPr id="56" name="Freeform 529"/>
            <p:cNvSpPr>
              <a:spLocks/>
            </p:cNvSpPr>
            <p:nvPr/>
          </p:nvSpPr>
          <p:spPr bwMode="auto">
            <a:xfrm>
              <a:off x="1019" y="2993"/>
              <a:ext cx="34" cy="34"/>
            </a:xfrm>
            <a:custGeom>
              <a:avLst/>
              <a:gdLst>
                <a:gd name="T0" fmla="*/ 4 w 34"/>
                <a:gd name="T1" fmla="*/ 14 h 34"/>
                <a:gd name="T2" fmla="*/ 15 w 34"/>
                <a:gd name="T3" fmla="*/ 2 h 34"/>
                <a:gd name="T4" fmla="*/ 29 w 34"/>
                <a:gd name="T5" fmla="*/ 0 h 34"/>
                <a:gd name="T6" fmla="*/ 33 w 34"/>
                <a:gd name="T7" fmla="*/ 8 h 34"/>
                <a:gd name="T8" fmla="*/ 27 w 34"/>
                <a:gd name="T9" fmla="*/ 23 h 34"/>
                <a:gd name="T10" fmla="*/ 16 w 34"/>
                <a:gd name="T11" fmla="*/ 32 h 34"/>
                <a:gd name="T12" fmla="*/ 4 w 34"/>
                <a:gd name="T13" fmla="*/ 33 h 34"/>
                <a:gd name="T14" fmla="*/ 0 w 34"/>
                <a:gd name="T15" fmla="*/ 26 h 34"/>
                <a:gd name="T16" fmla="*/ 4 w 34"/>
                <a:gd name="T17" fmla="*/ 14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34"/>
                <a:gd name="T29" fmla="*/ 34 w 34"/>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34">
                  <a:moveTo>
                    <a:pt x="4" y="14"/>
                  </a:moveTo>
                  <a:lnTo>
                    <a:pt x="15" y="2"/>
                  </a:lnTo>
                  <a:lnTo>
                    <a:pt x="29" y="0"/>
                  </a:lnTo>
                  <a:lnTo>
                    <a:pt x="33" y="8"/>
                  </a:lnTo>
                  <a:lnTo>
                    <a:pt x="27" y="23"/>
                  </a:lnTo>
                  <a:lnTo>
                    <a:pt x="16" y="32"/>
                  </a:lnTo>
                  <a:lnTo>
                    <a:pt x="4" y="33"/>
                  </a:lnTo>
                  <a:lnTo>
                    <a:pt x="0" y="26"/>
                  </a:lnTo>
                  <a:lnTo>
                    <a:pt x="4" y="14"/>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57" name="Freeform 530"/>
            <p:cNvSpPr>
              <a:spLocks/>
            </p:cNvSpPr>
            <p:nvPr/>
          </p:nvSpPr>
          <p:spPr bwMode="auto">
            <a:xfrm>
              <a:off x="1025" y="3000"/>
              <a:ext cx="22" cy="23"/>
            </a:xfrm>
            <a:custGeom>
              <a:avLst/>
              <a:gdLst>
                <a:gd name="T0" fmla="*/ 3 w 22"/>
                <a:gd name="T1" fmla="*/ 9 h 23"/>
                <a:gd name="T2" fmla="*/ 10 w 22"/>
                <a:gd name="T3" fmla="*/ 1 h 23"/>
                <a:gd name="T4" fmla="*/ 18 w 22"/>
                <a:gd name="T5" fmla="*/ 0 h 23"/>
                <a:gd name="T6" fmla="*/ 21 w 22"/>
                <a:gd name="T7" fmla="*/ 5 h 23"/>
                <a:gd name="T8" fmla="*/ 17 w 22"/>
                <a:gd name="T9" fmla="*/ 14 h 23"/>
                <a:gd name="T10" fmla="*/ 10 w 22"/>
                <a:gd name="T11" fmla="*/ 21 h 23"/>
                <a:gd name="T12" fmla="*/ 2 w 22"/>
                <a:gd name="T13" fmla="*/ 22 h 23"/>
                <a:gd name="T14" fmla="*/ 0 w 22"/>
                <a:gd name="T15" fmla="*/ 17 h 23"/>
                <a:gd name="T16" fmla="*/ 3 w 22"/>
                <a:gd name="T17" fmla="*/ 9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3"/>
                <a:gd name="T29" fmla="*/ 22 w 22"/>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3">
                  <a:moveTo>
                    <a:pt x="3" y="9"/>
                  </a:moveTo>
                  <a:lnTo>
                    <a:pt x="10" y="1"/>
                  </a:lnTo>
                  <a:lnTo>
                    <a:pt x="18" y="0"/>
                  </a:lnTo>
                  <a:lnTo>
                    <a:pt x="21" y="5"/>
                  </a:lnTo>
                  <a:lnTo>
                    <a:pt x="17" y="14"/>
                  </a:lnTo>
                  <a:lnTo>
                    <a:pt x="10" y="21"/>
                  </a:lnTo>
                  <a:lnTo>
                    <a:pt x="2" y="22"/>
                  </a:lnTo>
                  <a:lnTo>
                    <a:pt x="0" y="17"/>
                  </a:lnTo>
                  <a:lnTo>
                    <a:pt x="3" y="9"/>
                  </a:lnTo>
                </a:path>
              </a:pathLst>
            </a:custGeom>
            <a:solidFill>
              <a:srgbClr val="FAA439"/>
            </a:solidFill>
            <a:ln w="12700" cap="rnd">
              <a:solidFill>
                <a:srgbClr val="474747"/>
              </a:solidFill>
              <a:round/>
              <a:headEnd/>
              <a:tailEnd/>
            </a:ln>
          </p:spPr>
          <p:txBody>
            <a:bodyPr/>
            <a:lstStyle/>
            <a:p>
              <a:endParaRPr lang="en-US">
                <a:solidFill>
                  <a:srgbClr val="000000"/>
                </a:solidFill>
              </a:endParaRPr>
            </a:p>
          </p:txBody>
        </p:sp>
        <p:sp>
          <p:nvSpPr>
            <p:cNvPr id="58" name="Freeform 531"/>
            <p:cNvSpPr>
              <a:spLocks/>
            </p:cNvSpPr>
            <p:nvPr/>
          </p:nvSpPr>
          <p:spPr bwMode="auto">
            <a:xfrm>
              <a:off x="1026" y="3002"/>
              <a:ext cx="24" cy="24"/>
            </a:xfrm>
            <a:custGeom>
              <a:avLst/>
              <a:gdLst>
                <a:gd name="T0" fmla="*/ 3 w 24"/>
                <a:gd name="T1" fmla="*/ 9 h 24"/>
                <a:gd name="T2" fmla="*/ 11 w 24"/>
                <a:gd name="T3" fmla="*/ 2 h 24"/>
                <a:gd name="T4" fmla="*/ 20 w 24"/>
                <a:gd name="T5" fmla="*/ 0 h 24"/>
                <a:gd name="T6" fmla="*/ 23 w 24"/>
                <a:gd name="T7" fmla="*/ 6 h 24"/>
                <a:gd name="T8" fmla="*/ 19 w 24"/>
                <a:gd name="T9" fmla="*/ 16 h 24"/>
                <a:gd name="T10" fmla="*/ 11 w 24"/>
                <a:gd name="T11" fmla="*/ 23 h 24"/>
                <a:gd name="T12" fmla="*/ 3 w 24"/>
                <a:gd name="T13" fmla="*/ 23 h 24"/>
                <a:gd name="T14" fmla="*/ 0 w 24"/>
                <a:gd name="T15" fmla="*/ 18 h 24"/>
                <a:gd name="T16" fmla="*/ 3 w 24"/>
                <a:gd name="T17" fmla="*/ 9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24"/>
                <a:gd name="T29" fmla="*/ 24 w 2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24">
                  <a:moveTo>
                    <a:pt x="3" y="9"/>
                  </a:moveTo>
                  <a:lnTo>
                    <a:pt x="11" y="2"/>
                  </a:lnTo>
                  <a:lnTo>
                    <a:pt x="20" y="0"/>
                  </a:lnTo>
                  <a:lnTo>
                    <a:pt x="23" y="6"/>
                  </a:lnTo>
                  <a:lnTo>
                    <a:pt x="19" y="16"/>
                  </a:lnTo>
                  <a:lnTo>
                    <a:pt x="11" y="23"/>
                  </a:lnTo>
                  <a:lnTo>
                    <a:pt x="3" y="23"/>
                  </a:lnTo>
                  <a:lnTo>
                    <a:pt x="0" y="18"/>
                  </a:lnTo>
                  <a:lnTo>
                    <a:pt x="3" y="9"/>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59" name="Line 532"/>
            <p:cNvSpPr>
              <a:spLocks noChangeShapeType="1"/>
            </p:cNvSpPr>
            <p:nvPr/>
          </p:nvSpPr>
          <p:spPr bwMode="auto">
            <a:xfrm flipH="1">
              <a:off x="1016" y="2952"/>
              <a:ext cx="26" cy="17"/>
            </a:xfrm>
            <a:prstGeom prst="line">
              <a:avLst/>
            </a:prstGeom>
            <a:noFill/>
            <a:ln w="12700">
              <a:solidFill>
                <a:srgbClr val="474747"/>
              </a:solidFill>
              <a:round/>
              <a:headEnd/>
              <a:tailEnd/>
            </a:ln>
          </p:spPr>
          <p:txBody>
            <a:bodyPr wrap="none" anchor="ctr"/>
            <a:lstStyle/>
            <a:p>
              <a:endParaRPr lang="en-US">
                <a:solidFill>
                  <a:srgbClr val="000000"/>
                </a:solidFill>
              </a:endParaRPr>
            </a:p>
          </p:txBody>
        </p:sp>
        <p:grpSp>
          <p:nvGrpSpPr>
            <p:cNvPr id="60" name="Group 533"/>
            <p:cNvGrpSpPr>
              <a:grpSpLocks/>
            </p:cNvGrpSpPr>
            <p:nvPr/>
          </p:nvGrpSpPr>
          <p:grpSpPr bwMode="auto">
            <a:xfrm>
              <a:off x="1046" y="2950"/>
              <a:ext cx="37" cy="39"/>
              <a:chOff x="1046" y="2950"/>
              <a:chExt cx="37" cy="39"/>
            </a:xfrm>
          </p:grpSpPr>
          <p:sp>
            <p:nvSpPr>
              <p:cNvPr id="105" name="Freeform 534"/>
              <p:cNvSpPr>
                <a:spLocks/>
              </p:cNvSpPr>
              <p:nvPr/>
            </p:nvSpPr>
            <p:spPr bwMode="auto">
              <a:xfrm>
                <a:off x="1046" y="2950"/>
                <a:ext cx="37" cy="39"/>
              </a:xfrm>
              <a:custGeom>
                <a:avLst/>
                <a:gdLst>
                  <a:gd name="T0" fmla="*/ 12 w 37"/>
                  <a:gd name="T1" fmla="*/ 6 h 39"/>
                  <a:gd name="T2" fmla="*/ 17 w 37"/>
                  <a:gd name="T3" fmla="*/ 4 h 39"/>
                  <a:gd name="T4" fmla="*/ 21 w 37"/>
                  <a:gd name="T5" fmla="*/ 1 h 39"/>
                  <a:gd name="T6" fmla="*/ 26 w 37"/>
                  <a:gd name="T7" fmla="*/ 0 h 39"/>
                  <a:gd name="T8" fmla="*/ 30 w 37"/>
                  <a:gd name="T9" fmla="*/ 0 h 39"/>
                  <a:gd name="T10" fmla="*/ 33 w 37"/>
                  <a:gd name="T11" fmla="*/ 2 h 39"/>
                  <a:gd name="T12" fmla="*/ 36 w 37"/>
                  <a:gd name="T13" fmla="*/ 5 h 39"/>
                  <a:gd name="T14" fmla="*/ 36 w 37"/>
                  <a:gd name="T15" fmla="*/ 10 h 39"/>
                  <a:gd name="T16" fmla="*/ 35 w 37"/>
                  <a:gd name="T17" fmla="*/ 14 h 39"/>
                  <a:gd name="T18" fmla="*/ 33 w 37"/>
                  <a:gd name="T19" fmla="*/ 20 h 39"/>
                  <a:gd name="T20" fmla="*/ 29 w 37"/>
                  <a:gd name="T21" fmla="*/ 25 h 39"/>
                  <a:gd name="T22" fmla="*/ 24 w 37"/>
                  <a:gd name="T23" fmla="*/ 30 h 39"/>
                  <a:gd name="T24" fmla="*/ 20 w 37"/>
                  <a:gd name="T25" fmla="*/ 34 h 39"/>
                  <a:gd name="T26" fmla="*/ 16 w 37"/>
                  <a:gd name="T27" fmla="*/ 36 h 39"/>
                  <a:gd name="T28" fmla="*/ 12 w 37"/>
                  <a:gd name="T29" fmla="*/ 38 h 39"/>
                  <a:gd name="T30" fmla="*/ 9 w 37"/>
                  <a:gd name="T31" fmla="*/ 38 h 39"/>
                  <a:gd name="T32" fmla="*/ 5 w 37"/>
                  <a:gd name="T33" fmla="*/ 38 h 39"/>
                  <a:gd name="T34" fmla="*/ 2 w 37"/>
                  <a:gd name="T35" fmla="*/ 36 h 39"/>
                  <a:gd name="T36" fmla="*/ 0 w 37"/>
                  <a:gd name="T37" fmla="*/ 33 h 39"/>
                  <a:gd name="T38" fmla="*/ 0 w 37"/>
                  <a:gd name="T39" fmla="*/ 30 h 39"/>
                  <a:gd name="T40" fmla="*/ 0 w 37"/>
                  <a:gd name="T41" fmla="*/ 25 h 39"/>
                  <a:gd name="T42" fmla="*/ 2 w 37"/>
                  <a:gd name="T43" fmla="*/ 20 h 39"/>
                  <a:gd name="T44" fmla="*/ 4 w 37"/>
                  <a:gd name="T45" fmla="*/ 16 h 39"/>
                  <a:gd name="T46" fmla="*/ 7 w 37"/>
                  <a:gd name="T47" fmla="*/ 10 h 39"/>
                  <a:gd name="T48" fmla="*/ 12 w 37"/>
                  <a:gd name="T49" fmla="*/ 6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39"/>
                  <a:gd name="T77" fmla="*/ 37 w 37"/>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39">
                    <a:moveTo>
                      <a:pt x="12" y="6"/>
                    </a:moveTo>
                    <a:lnTo>
                      <a:pt x="17" y="4"/>
                    </a:lnTo>
                    <a:lnTo>
                      <a:pt x="21" y="1"/>
                    </a:lnTo>
                    <a:lnTo>
                      <a:pt x="26" y="0"/>
                    </a:lnTo>
                    <a:lnTo>
                      <a:pt x="30" y="0"/>
                    </a:lnTo>
                    <a:lnTo>
                      <a:pt x="33" y="2"/>
                    </a:lnTo>
                    <a:lnTo>
                      <a:pt x="36" y="5"/>
                    </a:lnTo>
                    <a:lnTo>
                      <a:pt x="36" y="10"/>
                    </a:lnTo>
                    <a:lnTo>
                      <a:pt x="35" y="14"/>
                    </a:lnTo>
                    <a:lnTo>
                      <a:pt x="33" y="20"/>
                    </a:lnTo>
                    <a:lnTo>
                      <a:pt x="29" y="25"/>
                    </a:lnTo>
                    <a:lnTo>
                      <a:pt x="24" y="30"/>
                    </a:lnTo>
                    <a:lnTo>
                      <a:pt x="20" y="34"/>
                    </a:lnTo>
                    <a:lnTo>
                      <a:pt x="16" y="36"/>
                    </a:lnTo>
                    <a:lnTo>
                      <a:pt x="12" y="38"/>
                    </a:lnTo>
                    <a:lnTo>
                      <a:pt x="9" y="38"/>
                    </a:lnTo>
                    <a:lnTo>
                      <a:pt x="5" y="38"/>
                    </a:lnTo>
                    <a:lnTo>
                      <a:pt x="2" y="36"/>
                    </a:lnTo>
                    <a:lnTo>
                      <a:pt x="0" y="33"/>
                    </a:lnTo>
                    <a:lnTo>
                      <a:pt x="0" y="30"/>
                    </a:lnTo>
                    <a:lnTo>
                      <a:pt x="0" y="25"/>
                    </a:lnTo>
                    <a:lnTo>
                      <a:pt x="2" y="20"/>
                    </a:lnTo>
                    <a:lnTo>
                      <a:pt x="4" y="16"/>
                    </a:lnTo>
                    <a:lnTo>
                      <a:pt x="7" y="10"/>
                    </a:lnTo>
                    <a:lnTo>
                      <a:pt x="12" y="6"/>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106" name="Freeform 535"/>
              <p:cNvSpPr>
                <a:spLocks/>
              </p:cNvSpPr>
              <p:nvPr/>
            </p:nvSpPr>
            <p:spPr bwMode="auto">
              <a:xfrm>
                <a:off x="1062" y="2967"/>
                <a:ext cx="10" cy="10"/>
              </a:xfrm>
              <a:custGeom>
                <a:avLst/>
                <a:gdLst>
                  <a:gd name="T0" fmla="*/ 9 w 10"/>
                  <a:gd name="T1" fmla="*/ 1 h 10"/>
                  <a:gd name="T2" fmla="*/ 7 w 10"/>
                  <a:gd name="T3" fmla="*/ 0 h 10"/>
                  <a:gd name="T4" fmla="*/ 5 w 10"/>
                  <a:gd name="T5" fmla="*/ 0 h 10"/>
                  <a:gd name="T6" fmla="*/ 3 w 10"/>
                  <a:gd name="T7" fmla="*/ 2 h 10"/>
                  <a:gd name="T8" fmla="*/ 0 w 10"/>
                  <a:gd name="T9" fmla="*/ 4 h 10"/>
                  <a:gd name="T10" fmla="*/ 0 w 10"/>
                  <a:gd name="T11" fmla="*/ 6 h 10"/>
                  <a:gd name="T12" fmla="*/ 0 w 10"/>
                  <a:gd name="T13" fmla="*/ 9 h 10"/>
                  <a:gd name="T14" fmla="*/ 1 w 10"/>
                  <a:gd name="T15" fmla="*/ 9 h 10"/>
                  <a:gd name="T16" fmla="*/ 4 w 10"/>
                  <a:gd name="T17" fmla="*/ 9 h 10"/>
                  <a:gd name="T18" fmla="*/ 6 w 10"/>
                  <a:gd name="T19" fmla="*/ 7 h 10"/>
                  <a:gd name="T20" fmla="*/ 8 w 10"/>
                  <a:gd name="T21" fmla="*/ 5 h 10"/>
                  <a:gd name="T22" fmla="*/ 9 w 10"/>
                  <a:gd name="T23" fmla="*/ 3 h 10"/>
                  <a:gd name="T24" fmla="*/ 9 w 10"/>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0"/>
                  <a:gd name="T41" fmla="*/ 10 w 10"/>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0">
                    <a:moveTo>
                      <a:pt x="9" y="1"/>
                    </a:moveTo>
                    <a:lnTo>
                      <a:pt x="7" y="0"/>
                    </a:lnTo>
                    <a:lnTo>
                      <a:pt x="5" y="0"/>
                    </a:lnTo>
                    <a:lnTo>
                      <a:pt x="3" y="2"/>
                    </a:lnTo>
                    <a:lnTo>
                      <a:pt x="0" y="4"/>
                    </a:lnTo>
                    <a:lnTo>
                      <a:pt x="0" y="6"/>
                    </a:lnTo>
                    <a:lnTo>
                      <a:pt x="0" y="9"/>
                    </a:lnTo>
                    <a:lnTo>
                      <a:pt x="1" y="9"/>
                    </a:lnTo>
                    <a:lnTo>
                      <a:pt x="4" y="9"/>
                    </a:lnTo>
                    <a:lnTo>
                      <a:pt x="6" y="7"/>
                    </a:lnTo>
                    <a:lnTo>
                      <a:pt x="8" y="5"/>
                    </a:lnTo>
                    <a:lnTo>
                      <a:pt x="9" y="3"/>
                    </a:lnTo>
                    <a:lnTo>
                      <a:pt x="9" y="1"/>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107" name="Line 536"/>
              <p:cNvSpPr>
                <a:spLocks noChangeShapeType="1"/>
              </p:cNvSpPr>
              <p:nvPr/>
            </p:nvSpPr>
            <p:spPr bwMode="auto">
              <a:xfrm>
                <a:off x="1058" y="2966"/>
                <a:ext cx="0" cy="5"/>
              </a:xfrm>
              <a:prstGeom prst="line">
                <a:avLst/>
              </a:prstGeom>
              <a:noFill/>
              <a:ln w="12700">
                <a:solidFill>
                  <a:srgbClr val="474747"/>
                </a:solidFill>
                <a:round/>
                <a:headEnd/>
                <a:tailEnd/>
              </a:ln>
            </p:spPr>
            <p:txBody>
              <a:bodyPr wrap="none" anchor="ctr"/>
              <a:lstStyle/>
              <a:p>
                <a:endParaRPr lang="en-US">
                  <a:solidFill>
                    <a:srgbClr val="000000"/>
                  </a:solidFill>
                </a:endParaRPr>
              </a:p>
            </p:txBody>
          </p:sp>
          <p:sp>
            <p:nvSpPr>
              <p:cNvPr id="108" name="Line 537"/>
              <p:cNvSpPr>
                <a:spLocks noChangeShapeType="1"/>
              </p:cNvSpPr>
              <p:nvPr/>
            </p:nvSpPr>
            <p:spPr bwMode="auto">
              <a:xfrm flipV="1">
                <a:off x="1058" y="2972"/>
                <a:ext cx="0" cy="15"/>
              </a:xfrm>
              <a:prstGeom prst="line">
                <a:avLst/>
              </a:prstGeom>
              <a:noFill/>
              <a:ln w="12700">
                <a:solidFill>
                  <a:srgbClr val="474747"/>
                </a:solidFill>
                <a:round/>
                <a:headEnd/>
                <a:tailEnd/>
              </a:ln>
            </p:spPr>
            <p:txBody>
              <a:bodyPr wrap="none" anchor="ctr"/>
              <a:lstStyle/>
              <a:p>
                <a:endParaRPr lang="en-US">
                  <a:solidFill>
                    <a:srgbClr val="000000"/>
                  </a:solidFill>
                </a:endParaRPr>
              </a:p>
            </p:txBody>
          </p:sp>
          <p:sp>
            <p:nvSpPr>
              <p:cNvPr id="109" name="Line 538"/>
              <p:cNvSpPr>
                <a:spLocks noChangeShapeType="1"/>
              </p:cNvSpPr>
              <p:nvPr/>
            </p:nvSpPr>
            <p:spPr bwMode="auto">
              <a:xfrm flipV="1">
                <a:off x="1071" y="2954"/>
                <a:ext cx="4" cy="19"/>
              </a:xfrm>
              <a:prstGeom prst="line">
                <a:avLst/>
              </a:prstGeom>
              <a:noFill/>
              <a:ln w="12700">
                <a:solidFill>
                  <a:srgbClr val="474747"/>
                </a:solidFill>
                <a:round/>
                <a:headEnd/>
                <a:tailEnd/>
              </a:ln>
            </p:spPr>
            <p:txBody>
              <a:bodyPr wrap="none" anchor="ctr"/>
              <a:lstStyle/>
              <a:p>
                <a:endParaRPr lang="en-US">
                  <a:solidFill>
                    <a:srgbClr val="000000"/>
                  </a:solidFill>
                </a:endParaRPr>
              </a:p>
            </p:txBody>
          </p:sp>
          <p:sp>
            <p:nvSpPr>
              <p:cNvPr id="110" name="Freeform 539"/>
              <p:cNvSpPr>
                <a:spLocks/>
              </p:cNvSpPr>
              <p:nvPr/>
            </p:nvSpPr>
            <p:spPr bwMode="auto">
              <a:xfrm>
                <a:off x="1058" y="2961"/>
                <a:ext cx="6" cy="7"/>
              </a:xfrm>
              <a:custGeom>
                <a:avLst/>
                <a:gdLst>
                  <a:gd name="T0" fmla="*/ 2 w 6"/>
                  <a:gd name="T1" fmla="*/ 6 h 7"/>
                  <a:gd name="T2" fmla="*/ 0 w 6"/>
                  <a:gd name="T3" fmla="*/ 3 h 7"/>
                  <a:gd name="T4" fmla="*/ 1 w 6"/>
                  <a:gd name="T5" fmla="*/ 1 h 7"/>
                  <a:gd name="T6" fmla="*/ 3 w 6"/>
                  <a:gd name="T7" fmla="*/ 0 h 7"/>
                  <a:gd name="T8" fmla="*/ 4 w 6"/>
                  <a:gd name="T9" fmla="*/ 0 h 7"/>
                  <a:gd name="T10" fmla="*/ 5 w 6"/>
                  <a:gd name="T11" fmla="*/ 4 h 7"/>
                  <a:gd name="T12" fmla="*/ 4 w 6"/>
                  <a:gd name="T13" fmla="*/ 4 h 7"/>
                  <a:gd name="T14" fmla="*/ 2 w 6"/>
                  <a:gd name="T15" fmla="*/ 6 h 7"/>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7"/>
                  <a:gd name="T26" fmla="*/ 6 w 6"/>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7">
                    <a:moveTo>
                      <a:pt x="2" y="6"/>
                    </a:moveTo>
                    <a:lnTo>
                      <a:pt x="0" y="3"/>
                    </a:lnTo>
                    <a:lnTo>
                      <a:pt x="1" y="1"/>
                    </a:lnTo>
                    <a:lnTo>
                      <a:pt x="3" y="0"/>
                    </a:lnTo>
                    <a:lnTo>
                      <a:pt x="4" y="0"/>
                    </a:lnTo>
                    <a:lnTo>
                      <a:pt x="5" y="4"/>
                    </a:lnTo>
                    <a:lnTo>
                      <a:pt x="4" y="4"/>
                    </a:lnTo>
                    <a:lnTo>
                      <a:pt x="2" y="6"/>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111" name="Freeform 540"/>
              <p:cNvSpPr>
                <a:spLocks/>
              </p:cNvSpPr>
              <p:nvPr/>
            </p:nvSpPr>
            <p:spPr bwMode="auto">
              <a:xfrm>
                <a:off x="1059" y="2965"/>
                <a:ext cx="6" cy="7"/>
              </a:xfrm>
              <a:custGeom>
                <a:avLst/>
                <a:gdLst>
                  <a:gd name="T0" fmla="*/ 5 w 6"/>
                  <a:gd name="T1" fmla="*/ 1 h 7"/>
                  <a:gd name="T2" fmla="*/ 4 w 6"/>
                  <a:gd name="T3" fmla="*/ 4 h 7"/>
                  <a:gd name="T4" fmla="*/ 2 w 6"/>
                  <a:gd name="T5" fmla="*/ 6 h 7"/>
                  <a:gd name="T6" fmla="*/ 0 w 6"/>
                  <a:gd name="T7" fmla="*/ 5 h 7"/>
                  <a:gd name="T8" fmla="*/ 0 w 6"/>
                  <a:gd name="T9" fmla="*/ 2 h 7"/>
                  <a:gd name="T10" fmla="*/ 3 w 6"/>
                  <a:gd name="T11" fmla="*/ 0 h 7"/>
                  <a:gd name="T12" fmla="*/ 5 w 6"/>
                  <a:gd name="T13" fmla="*/ 1 h 7"/>
                  <a:gd name="T14" fmla="*/ 0 60000 65536"/>
                  <a:gd name="T15" fmla="*/ 0 60000 65536"/>
                  <a:gd name="T16" fmla="*/ 0 60000 65536"/>
                  <a:gd name="T17" fmla="*/ 0 60000 65536"/>
                  <a:gd name="T18" fmla="*/ 0 60000 65536"/>
                  <a:gd name="T19" fmla="*/ 0 60000 65536"/>
                  <a:gd name="T20" fmla="*/ 0 60000 65536"/>
                  <a:gd name="T21" fmla="*/ 0 w 6"/>
                  <a:gd name="T22" fmla="*/ 0 h 7"/>
                  <a:gd name="T23" fmla="*/ 6 w 6"/>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7">
                    <a:moveTo>
                      <a:pt x="5" y="1"/>
                    </a:moveTo>
                    <a:lnTo>
                      <a:pt x="4" y="4"/>
                    </a:lnTo>
                    <a:lnTo>
                      <a:pt x="2" y="6"/>
                    </a:lnTo>
                    <a:lnTo>
                      <a:pt x="0" y="5"/>
                    </a:lnTo>
                    <a:lnTo>
                      <a:pt x="0" y="2"/>
                    </a:lnTo>
                    <a:lnTo>
                      <a:pt x="3" y="0"/>
                    </a:lnTo>
                    <a:lnTo>
                      <a:pt x="5" y="1"/>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grpSp>
        <p:sp>
          <p:nvSpPr>
            <p:cNvPr id="61" name="Freeform 541"/>
            <p:cNvSpPr>
              <a:spLocks/>
            </p:cNvSpPr>
            <p:nvPr/>
          </p:nvSpPr>
          <p:spPr bwMode="auto">
            <a:xfrm>
              <a:off x="994" y="3036"/>
              <a:ext cx="53" cy="53"/>
            </a:xfrm>
            <a:custGeom>
              <a:avLst/>
              <a:gdLst>
                <a:gd name="T0" fmla="*/ 8 w 53"/>
                <a:gd name="T1" fmla="*/ 17 h 53"/>
                <a:gd name="T2" fmla="*/ 24 w 53"/>
                <a:gd name="T3" fmla="*/ 3 h 53"/>
                <a:gd name="T4" fmla="*/ 44 w 53"/>
                <a:gd name="T5" fmla="*/ 0 h 53"/>
                <a:gd name="T6" fmla="*/ 52 w 53"/>
                <a:gd name="T7" fmla="*/ 12 h 53"/>
                <a:gd name="T8" fmla="*/ 44 w 53"/>
                <a:gd name="T9" fmla="*/ 33 h 53"/>
                <a:gd name="T10" fmla="*/ 27 w 53"/>
                <a:gd name="T11" fmla="*/ 49 h 53"/>
                <a:gd name="T12" fmla="*/ 9 w 53"/>
                <a:gd name="T13" fmla="*/ 52 h 53"/>
                <a:gd name="T14" fmla="*/ 0 w 53"/>
                <a:gd name="T15" fmla="*/ 39 h 53"/>
                <a:gd name="T16" fmla="*/ 8 w 53"/>
                <a:gd name="T17" fmla="*/ 17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53"/>
                <a:gd name="T29" fmla="*/ 53 w 53"/>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53">
                  <a:moveTo>
                    <a:pt x="8" y="17"/>
                  </a:moveTo>
                  <a:lnTo>
                    <a:pt x="24" y="3"/>
                  </a:lnTo>
                  <a:lnTo>
                    <a:pt x="44" y="0"/>
                  </a:lnTo>
                  <a:lnTo>
                    <a:pt x="52" y="12"/>
                  </a:lnTo>
                  <a:lnTo>
                    <a:pt x="44" y="33"/>
                  </a:lnTo>
                  <a:lnTo>
                    <a:pt x="27" y="49"/>
                  </a:lnTo>
                  <a:lnTo>
                    <a:pt x="9" y="52"/>
                  </a:lnTo>
                  <a:lnTo>
                    <a:pt x="0" y="39"/>
                  </a:lnTo>
                  <a:lnTo>
                    <a:pt x="8" y="17"/>
                  </a:lnTo>
                </a:path>
              </a:pathLst>
            </a:custGeom>
            <a:solidFill>
              <a:srgbClr val="F9A554"/>
            </a:solidFill>
            <a:ln w="12700" cap="rnd">
              <a:solidFill>
                <a:srgbClr val="474747"/>
              </a:solidFill>
              <a:round/>
              <a:headEnd/>
              <a:tailEnd/>
            </a:ln>
          </p:spPr>
          <p:txBody>
            <a:bodyPr/>
            <a:lstStyle/>
            <a:p>
              <a:endParaRPr lang="en-US">
                <a:solidFill>
                  <a:srgbClr val="000000"/>
                </a:solidFill>
              </a:endParaRPr>
            </a:p>
          </p:txBody>
        </p:sp>
        <p:sp>
          <p:nvSpPr>
            <p:cNvPr id="62" name="Freeform 542"/>
            <p:cNvSpPr>
              <a:spLocks/>
            </p:cNvSpPr>
            <p:nvPr/>
          </p:nvSpPr>
          <p:spPr bwMode="auto">
            <a:xfrm>
              <a:off x="995" y="3039"/>
              <a:ext cx="55" cy="53"/>
            </a:xfrm>
            <a:custGeom>
              <a:avLst/>
              <a:gdLst>
                <a:gd name="T0" fmla="*/ 8 w 55"/>
                <a:gd name="T1" fmla="*/ 17 h 53"/>
                <a:gd name="T2" fmla="*/ 25 w 55"/>
                <a:gd name="T3" fmla="*/ 3 h 53"/>
                <a:gd name="T4" fmla="*/ 46 w 55"/>
                <a:gd name="T5" fmla="*/ 0 h 53"/>
                <a:gd name="T6" fmla="*/ 54 w 55"/>
                <a:gd name="T7" fmla="*/ 13 h 53"/>
                <a:gd name="T8" fmla="*/ 46 w 55"/>
                <a:gd name="T9" fmla="*/ 34 h 53"/>
                <a:gd name="T10" fmla="*/ 28 w 55"/>
                <a:gd name="T11" fmla="*/ 49 h 53"/>
                <a:gd name="T12" fmla="*/ 9 w 55"/>
                <a:gd name="T13" fmla="*/ 52 h 53"/>
                <a:gd name="T14" fmla="*/ 0 w 55"/>
                <a:gd name="T15" fmla="*/ 40 h 53"/>
                <a:gd name="T16" fmla="*/ 8 w 55"/>
                <a:gd name="T17" fmla="*/ 17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53"/>
                <a:gd name="T29" fmla="*/ 55 w 55"/>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53">
                  <a:moveTo>
                    <a:pt x="8" y="17"/>
                  </a:moveTo>
                  <a:lnTo>
                    <a:pt x="25" y="3"/>
                  </a:lnTo>
                  <a:lnTo>
                    <a:pt x="46" y="0"/>
                  </a:lnTo>
                  <a:lnTo>
                    <a:pt x="54" y="13"/>
                  </a:lnTo>
                  <a:lnTo>
                    <a:pt x="46" y="34"/>
                  </a:lnTo>
                  <a:lnTo>
                    <a:pt x="28" y="49"/>
                  </a:lnTo>
                  <a:lnTo>
                    <a:pt x="9" y="52"/>
                  </a:lnTo>
                  <a:lnTo>
                    <a:pt x="0" y="40"/>
                  </a:lnTo>
                  <a:lnTo>
                    <a:pt x="8" y="17"/>
                  </a:lnTo>
                </a:path>
              </a:pathLst>
            </a:custGeom>
            <a:solidFill>
              <a:srgbClr val="B36022"/>
            </a:solidFill>
            <a:ln w="12700" cap="rnd">
              <a:solidFill>
                <a:srgbClr val="474747"/>
              </a:solidFill>
              <a:round/>
              <a:headEnd/>
              <a:tailEnd/>
            </a:ln>
          </p:spPr>
          <p:txBody>
            <a:bodyPr/>
            <a:lstStyle/>
            <a:p>
              <a:endParaRPr lang="en-US">
                <a:solidFill>
                  <a:srgbClr val="000000"/>
                </a:solidFill>
              </a:endParaRPr>
            </a:p>
          </p:txBody>
        </p:sp>
        <p:sp>
          <p:nvSpPr>
            <p:cNvPr id="63" name="Freeform 543"/>
            <p:cNvSpPr>
              <a:spLocks/>
            </p:cNvSpPr>
            <p:nvPr/>
          </p:nvSpPr>
          <p:spPr bwMode="auto">
            <a:xfrm>
              <a:off x="1000" y="3044"/>
              <a:ext cx="46" cy="44"/>
            </a:xfrm>
            <a:custGeom>
              <a:avLst/>
              <a:gdLst>
                <a:gd name="T0" fmla="*/ 7 w 46"/>
                <a:gd name="T1" fmla="*/ 15 h 44"/>
                <a:gd name="T2" fmla="*/ 20 w 46"/>
                <a:gd name="T3" fmla="*/ 2 h 44"/>
                <a:gd name="T4" fmla="*/ 38 w 46"/>
                <a:gd name="T5" fmla="*/ 0 h 44"/>
                <a:gd name="T6" fmla="*/ 45 w 46"/>
                <a:gd name="T7" fmla="*/ 10 h 44"/>
                <a:gd name="T8" fmla="*/ 38 w 46"/>
                <a:gd name="T9" fmla="*/ 28 h 44"/>
                <a:gd name="T10" fmla="*/ 23 w 46"/>
                <a:gd name="T11" fmla="*/ 40 h 44"/>
                <a:gd name="T12" fmla="*/ 8 w 46"/>
                <a:gd name="T13" fmla="*/ 43 h 44"/>
                <a:gd name="T14" fmla="*/ 0 w 46"/>
                <a:gd name="T15" fmla="*/ 33 h 44"/>
                <a:gd name="T16" fmla="*/ 7 w 46"/>
                <a:gd name="T17" fmla="*/ 15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44"/>
                <a:gd name="T29" fmla="*/ 46 w 46"/>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44">
                  <a:moveTo>
                    <a:pt x="7" y="15"/>
                  </a:moveTo>
                  <a:lnTo>
                    <a:pt x="20" y="2"/>
                  </a:lnTo>
                  <a:lnTo>
                    <a:pt x="38" y="0"/>
                  </a:lnTo>
                  <a:lnTo>
                    <a:pt x="45" y="10"/>
                  </a:lnTo>
                  <a:lnTo>
                    <a:pt x="38" y="28"/>
                  </a:lnTo>
                  <a:lnTo>
                    <a:pt x="23" y="40"/>
                  </a:lnTo>
                  <a:lnTo>
                    <a:pt x="8" y="43"/>
                  </a:lnTo>
                  <a:lnTo>
                    <a:pt x="0" y="33"/>
                  </a:lnTo>
                  <a:lnTo>
                    <a:pt x="7" y="15"/>
                  </a:lnTo>
                </a:path>
              </a:pathLst>
            </a:custGeom>
            <a:solidFill>
              <a:srgbClr val="F9A554"/>
            </a:solidFill>
            <a:ln w="12700" cap="rnd">
              <a:solidFill>
                <a:srgbClr val="474747"/>
              </a:solidFill>
              <a:round/>
              <a:headEnd/>
              <a:tailEnd/>
            </a:ln>
          </p:spPr>
          <p:txBody>
            <a:bodyPr/>
            <a:lstStyle/>
            <a:p>
              <a:endParaRPr lang="en-US">
                <a:solidFill>
                  <a:srgbClr val="000000"/>
                </a:solidFill>
              </a:endParaRPr>
            </a:p>
          </p:txBody>
        </p:sp>
        <p:sp>
          <p:nvSpPr>
            <p:cNvPr id="64" name="Freeform 544"/>
            <p:cNvSpPr>
              <a:spLocks/>
            </p:cNvSpPr>
            <p:nvPr/>
          </p:nvSpPr>
          <p:spPr bwMode="auto">
            <a:xfrm>
              <a:off x="1002" y="3047"/>
              <a:ext cx="44" cy="44"/>
            </a:xfrm>
            <a:custGeom>
              <a:avLst/>
              <a:gdLst>
                <a:gd name="T0" fmla="*/ 7 w 44"/>
                <a:gd name="T1" fmla="*/ 14 h 44"/>
                <a:gd name="T2" fmla="*/ 19 w 44"/>
                <a:gd name="T3" fmla="*/ 2 h 44"/>
                <a:gd name="T4" fmla="*/ 37 w 44"/>
                <a:gd name="T5" fmla="*/ 0 h 44"/>
                <a:gd name="T6" fmla="*/ 43 w 44"/>
                <a:gd name="T7" fmla="*/ 10 h 44"/>
                <a:gd name="T8" fmla="*/ 37 w 44"/>
                <a:gd name="T9" fmla="*/ 28 h 44"/>
                <a:gd name="T10" fmla="*/ 22 w 44"/>
                <a:gd name="T11" fmla="*/ 40 h 44"/>
                <a:gd name="T12" fmla="*/ 7 w 44"/>
                <a:gd name="T13" fmla="*/ 43 h 44"/>
                <a:gd name="T14" fmla="*/ 0 w 44"/>
                <a:gd name="T15" fmla="*/ 32 h 44"/>
                <a:gd name="T16" fmla="*/ 7 w 44"/>
                <a:gd name="T17" fmla="*/ 14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44"/>
                <a:gd name="T29" fmla="*/ 44 w 44"/>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44">
                  <a:moveTo>
                    <a:pt x="7" y="14"/>
                  </a:moveTo>
                  <a:lnTo>
                    <a:pt x="19" y="2"/>
                  </a:lnTo>
                  <a:lnTo>
                    <a:pt x="37" y="0"/>
                  </a:lnTo>
                  <a:lnTo>
                    <a:pt x="43" y="10"/>
                  </a:lnTo>
                  <a:lnTo>
                    <a:pt x="37" y="28"/>
                  </a:lnTo>
                  <a:lnTo>
                    <a:pt x="22" y="40"/>
                  </a:lnTo>
                  <a:lnTo>
                    <a:pt x="7" y="43"/>
                  </a:lnTo>
                  <a:lnTo>
                    <a:pt x="0" y="32"/>
                  </a:lnTo>
                  <a:lnTo>
                    <a:pt x="7" y="14"/>
                  </a:lnTo>
                </a:path>
              </a:pathLst>
            </a:custGeom>
            <a:solidFill>
              <a:srgbClr val="B36022"/>
            </a:solidFill>
            <a:ln w="12700" cap="rnd">
              <a:solidFill>
                <a:srgbClr val="474747"/>
              </a:solidFill>
              <a:round/>
              <a:headEnd/>
              <a:tailEnd/>
            </a:ln>
          </p:spPr>
          <p:txBody>
            <a:bodyPr/>
            <a:lstStyle/>
            <a:p>
              <a:endParaRPr lang="en-US">
                <a:solidFill>
                  <a:srgbClr val="000000"/>
                </a:solidFill>
              </a:endParaRPr>
            </a:p>
          </p:txBody>
        </p:sp>
        <p:sp>
          <p:nvSpPr>
            <p:cNvPr id="65" name="Freeform 545"/>
            <p:cNvSpPr>
              <a:spLocks/>
            </p:cNvSpPr>
            <p:nvPr/>
          </p:nvSpPr>
          <p:spPr bwMode="auto">
            <a:xfrm>
              <a:off x="1007" y="3049"/>
              <a:ext cx="35" cy="38"/>
            </a:xfrm>
            <a:custGeom>
              <a:avLst/>
              <a:gdLst>
                <a:gd name="T0" fmla="*/ 5 w 35"/>
                <a:gd name="T1" fmla="*/ 13 h 38"/>
                <a:gd name="T2" fmla="*/ 16 w 35"/>
                <a:gd name="T3" fmla="*/ 3 h 38"/>
                <a:gd name="T4" fmla="*/ 29 w 35"/>
                <a:gd name="T5" fmla="*/ 0 h 38"/>
                <a:gd name="T6" fmla="*/ 34 w 35"/>
                <a:gd name="T7" fmla="*/ 9 h 38"/>
                <a:gd name="T8" fmla="*/ 29 w 35"/>
                <a:gd name="T9" fmla="*/ 24 h 38"/>
                <a:gd name="T10" fmla="*/ 17 w 35"/>
                <a:gd name="T11" fmla="*/ 34 h 38"/>
                <a:gd name="T12" fmla="*/ 5 w 35"/>
                <a:gd name="T13" fmla="*/ 37 h 38"/>
                <a:gd name="T14" fmla="*/ 0 w 35"/>
                <a:gd name="T15" fmla="*/ 28 h 38"/>
                <a:gd name="T16" fmla="*/ 5 w 35"/>
                <a:gd name="T17" fmla="*/ 13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8"/>
                <a:gd name="T29" fmla="*/ 35 w 35"/>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8">
                  <a:moveTo>
                    <a:pt x="5" y="13"/>
                  </a:moveTo>
                  <a:lnTo>
                    <a:pt x="16" y="3"/>
                  </a:lnTo>
                  <a:lnTo>
                    <a:pt x="29" y="0"/>
                  </a:lnTo>
                  <a:lnTo>
                    <a:pt x="34" y="9"/>
                  </a:lnTo>
                  <a:lnTo>
                    <a:pt x="29" y="24"/>
                  </a:lnTo>
                  <a:lnTo>
                    <a:pt x="17" y="34"/>
                  </a:lnTo>
                  <a:lnTo>
                    <a:pt x="5" y="37"/>
                  </a:lnTo>
                  <a:lnTo>
                    <a:pt x="0" y="28"/>
                  </a:lnTo>
                  <a:lnTo>
                    <a:pt x="5" y="13"/>
                  </a:lnTo>
                </a:path>
              </a:pathLst>
            </a:custGeom>
            <a:solidFill>
              <a:srgbClr val="F9A554"/>
            </a:solidFill>
            <a:ln w="12700" cap="rnd">
              <a:solidFill>
                <a:srgbClr val="474747"/>
              </a:solidFill>
              <a:round/>
              <a:headEnd/>
              <a:tailEnd/>
            </a:ln>
          </p:spPr>
          <p:txBody>
            <a:bodyPr/>
            <a:lstStyle/>
            <a:p>
              <a:endParaRPr lang="en-US">
                <a:solidFill>
                  <a:srgbClr val="000000"/>
                </a:solidFill>
              </a:endParaRPr>
            </a:p>
          </p:txBody>
        </p:sp>
        <p:sp>
          <p:nvSpPr>
            <p:cNvPr id="66" name="Freeform 546"/>
            <p:cNvSpPr>
              <a:spLocks/>
            </p:cNvSpPr>
            <p:nvPr/>
          </p:nvSpPr>
          <p:spPr bwMode="auto">
            <a:xfrm>
              <a:off x="1008" y="3053"/>
              <a:ext cx="36" cy="36"/>
            </a:xfrm>
            <a:custGeom>
              <a:avLst/>
              <a:gdLst>
                <a:gd name="T0" fmla="*/ 6 w 36"/>
                <a:gd name="T1" fmla="*/ 12 h 36"/>
                <a:gd name="T2" fmla="*/ 16 w 36"/>
                <a:gd name="T3" fmla="*/ 2 h 36"/>
                <a:gd name="T4" fmla="*/ 30 w 36"/>
                <a:gd name="T5" fmla="*/ 0 h 36"/>
                <a:gd name="T6" fmla="*/ 35 w 36"/>
                <a:gd name="T7" fmla="*/ 8 h 36"/>
                <a:gd name="T8" fmla="*/ 29 w 36"/>
                <a:gd name="T9" fmla="*/ 23 h 36"/>
                <a:gd name="T10" fmla="*/ 18 w 36"/>
                <a:gd name="T11" fmla="*/ 33 h 36"/>
                <a:gd name="T12" fmla="*/ 6 w 36"/>
                <a:gd name="T13" fmla="*/ 35 h 36"/>
                <a:gd name="T14" fmla="*/ 0 w 36"/>
                <a:gd name="T15" fmla="*/ 27 h 36"/>
                <a:gd name="T16" fmla="*/ 6 w 36"/>
                <a:gd name="T17" fmla="*/ 12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36"/>
                <a:gd name="T29" fmla="*/ 36 w 36"/>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36">
                  <a:moveTo>
                    <a:pt x="6" y="12"/>
                  </a:moveTo>
                  <a:lnTo>
                    <a:pt x="16" y="2"/>
                  </a:lnTo>
                  <a:lnTo>
                    <a:pt x="30" y="0"/>
                  </a:lnTo>
                  <a:lnTo>
                    <a:pt x="35" y="8"/>
                  </a:lnTo>
                  <a:lnTo>
                    <a:pt x="29" y="23"/>
                  </a:lnTo>
                  <a:lnTo>
                    <a:pt x="18" y="33"/>
                  </a:lnTo>
                  <a:lnTo>
                    <a:pt x="6" y="35"/>
                  </a:lnTo>
                  <a:lnTo>
                    <a:pt x="0" y="27"/>
                  </a:lnTo>
                  <a:lnTo>
                    <a:pt x="6" y="12"/>
                  </a:lnTo>
                </a:path>
              </a:pathLst>
            </a:custGeom>
            <a:solidFill>
              <a:srgbClr val="B36022"/>
            </a:solidFill>
            <a:ln w="12700" cap="rnd">
              <a:solidFill>
                <a:srgbClr val="474747"/>
              </a:solidFill>
              <a:round/>
              <a:headEnd/>
              <a:tailEnd/>
            </a:ln>
          </p:spPr>
          <p:txBody>
            <a:bodyPr/>
            <a:lstStyle/>
            <a:p>
              <a:endParaRPr lang="en-US">
                <a:solidFill>
                  <a:srgbClr val="000000"/>
                </a:solidFill>
              </a:endParaRPr>
            </a:p>
          </p:txBody>
        </p:sp>
        <p:sp>
          <p:nvSpPr>
            <p:cNvPr id="67" name="Freeform 547"/>
            <p:cNvSpPr>
              <a:spLocks/>
            </p:cNvSpPr>
            <p:nvPr/>
          </p:nvSpPr>
          <p:spPr bwMode="auto">
            <a:xfrm>
              <a:off x="1012" y="3057"/>
              <a:ext cx="30" cy="28"/>
            </a:xfrm>
            <a:custGeom>
              <a:avLst/>
              <a:gdLst>
                <a:gd name="T0" fmla="*/ 4 w 30"/>
                <a:gd name="T1" fmla="*/ 9 h 28"/>
                <a:gd name="T2" fmla="*/ 13 w 30"/>
                <a:gd name="T3" fmla="*/ 1 h 28"/>
                <a:gd name="T4" fmla="*/ 25 w 30"/>
                <a:gd name="T5" fmla="*/ 0 h 28"/>
                <a:gd name="T6" fmla="*/ 29 w 30"/>
                <a:gd name="T7" fmla="*/ 7 h 28"/>
                <a:gd name="T8" fmla="*/ 25 w 30"/>
                <a:gd name="T9" fmla="*/ 17 h 28"/>
                <a:gd name="T10" fmla="*/ 15 w 30"/>
                <a:gd name="T11" fmla="*/ 26 h 28"/>
                <a:gd name="T12" fmla="*/ 5 w 30"/>
                <a:gd name="T13" fmla="*/ 27 h 28"/>
                <a:gd name="T14" fmla="*/ 0 w 30"/>
                <a:gd name="T15" fmla="*/ 21 h 28"/>
                <a:gd name="T16" fmla="*/ 4 w 30"/>
                <a:gd name="T17" fmla="*/ 9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8"/>
                <a:gd name="T29" fmla="*/ 30 w 30"/>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8">
                  <a:moveTo>
                    <a:pt x="4" y="9"/>
                  </a:moveTo>
                  <a:lnTo>
                    <a:pt x="13" y="1"/>
                  </a:lnTo>
                  <a:lnTo>
                    <a:pt x="25" y="0"/>
                  </a:lnTo>
                  <a:lnTo>
                    <a:pt x="29" y="7"/>
                  </a:lnTo>
                  <a:lnTo>
                    <a:pt x="25" y="17"/>
                  </a:lnTo>
                  <a:lnTo>
                    <a:pt x="15" y="26"/>
                  </a:lnTo>
                  <a:lnTo>
                    <a:pt x="5" y="27"/>
                  </a:lnTo>
                  <a:lnTo>
                    <a:pt x="0" y="21"/>
                  </a:lnTo>
                  <a:lnTo>
                    <a:pt x="4" y="9"/>
                  </a:lnTo>
                </a:path>
              </a:pathLst>
            </a:custGeom>
            <a:solidFill>
              <a:srgbClr val="F9A554"/>
            </a:solidFill>
            <a:ln w="12700" cap="rnd">
              <a:solidFill>
                <a:srgbClr val="474747"/>
              </a:solidFill>
              <a:round/>
              <a:headEnd/>
              <a:tailEnd/>
            </a:ln>
          </p:spPr>
          <p:txBody>
            <a:bodyPr/>
            <a:lstStyle/>
            <a:p>
              <a:endParaRPr lang="en-US">
                <a:solidFill>
                  <a:srgbClr val="000000"/>
                </a:solidFill>
              </a:endParaRPr>
            </a:p>
          </p:txBody>
        </p:sp>
        <p:sp>
          <p:nvSpPr>
            <p:cNvPr id="68" name="Freeform 548"/>
            <p:cNvSpPr>
              <a:spLocks/>
            </p:cNvSpPr>
            <p:nvPr/>
          </p:nvSpPr>
          <p:spPr bwMode="auto">
            <a:xfrm>
              <a:off x="1013" y="3061"/>
              <a:ext cx="29" cy="27"/>
            </a:xfrm>
            <a:custGeom>
              <a:avLst/>
              <a:gdLst>
                <a:gd name="T0" fmla="*/ 4 w 29"/>
                <a:gd name="T1" fmla="*/ 8 h 27"/>
                <a:gd name="T2" fmla="*/ 13 w 29"/>
                <a:gd name="T3" fmla="*/ 1 h 27"/>
                <a:gd name="T4" fmla="*/ 24 w 29"/>
                <a:gd name="T5" fmla="*/ 0 h 27"/>
                <a:gd name="T6" fmla="*/ 28 w 29"/>
                <a:gd name="T7" fmla="*/ 6 h 27"/>
                <a:gd name="T8" fmla="*/ 24 w 29"/>
                <a:gd name="T9" fmla="*/ 17 h 27"/>
                <a:gd name="T10" fmla="*/ 15 w 29"/>
                <a:gd name="T11" fmla="*/ 25 h 27"/>
                <a:gd name="T12" fmla="*/ 5 w 29"/>
                <a:gd name="T13" fmla="*/ 26 h 27"/>
                <a:gd name="T14" fmla="*/ 0 w 29"/>
                <a:gd name="T15" fmla="*/ 20 h 27"/>
                <a:gd name="T16" fmla="*/ 4 w 29"/>
                <a:gd name="T17" fmla="*/ 8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7"/>
                <a:gd name="T29" fmla="*/ 29 w 29"/>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7">
                  <a:moveTo>
                    <a:pt x="4" y="8"/>
                  </a:moveTo>
                  <a:lnTo>
                    <a:pt x="13" y="1"/>
                  </a:lnTo>
                  <a:lnTo>
                    <a:pt x="24" y="0"/>
                  </a:lnTo>
                  <a:lnTo>
                    <a:pt x="28" y="6"/>
                  </a:lnTo>
                  <a:lnTo>
                    <a:pt x="24" y="17"/>
                  </a:lnTo>
                  <a:lnTo>
                    <a:pt x="15" y="25"/>
                  </a:lnTo>
                  <a:lnTo>
                    <a:pt x="5" y="26"/>
                  </a:lnTo>
                  <a:lnTo>
                    <a:pt x="0" y="20"/>
                  </a:lnTo>
                  <a:lnTo>
                    <a:pt x="4" y="8"/>
                  </a:lnTo>
                </a:path>
              </a:pathLst>
            </a:custGeom>
            <a:solidFill>
              <a:srgbClr val="B36022"/>
            </a:solidFill>
            <a:ln w="12700" cap="rnd">
              <a:solidFill>
                <a:srgbClr val="474747"/>
              </a:solidFill>
              <a:round/>
              <a:headEnd/>
              <a:tailEnd/>
            </a:ln>
          </p:spPr>
          <p:txBody>
            <a:bodyPr/>
            <a:lstStyle/>
            <a:p>
              <a:endParaRPr lang="en-US">
                <a:solidFill>
                  <a:srgbClr val="000000"/>
                </a:solidFill>
              </a:endParaRPr>
            </a:p>
          </p:txBody>
        </p:sp>
        <p:sp>
          <p:nvSpPr>
            <p:cNvPr id="69" name="Freeform 549"/>
            <p:cNvSpPr>
              <a:spLocks/>
            </p:cNvSpPr>
            <p:nvPr/>
          </p:nvSpPr>
          <p:spPr bwMode="auto">
            <a:xfrm>
              <a:off x="1017" y="3065"/>
              <a:ext cx="22" cy="19"/>
            </a:xfrm>
            <a:custGeom>
              <a:avLst/>
              <a:gdLst>
                <a:gd name="T0" fmla="*/ 3 w 22"/>
                <a:gd name="T1" fmla="*/ 6 h 19"/>
                <a:gd name="T2" fmla="*/ 9 w 22"/>
                <a:gd name="T3" fmla="*/ 1 h 19"/>
                <a:gd name="T4" fmla="*/ 18 w 22"/>
                <a:gd name="T5" fmla="*/ 0 h 19"/>
                <a:gd name="T6" fmla="*/ 21 w 22"/>
                <a:gd name="T7" fmla="*/ 4 h 19"/>
                <a:gd name="T8" fmla="*/ 18 w 22"/>
                <a:gd name="T9" fmla="*/ 12 h 19"/>
                <a:gd name="T10" fmla="*/ 11 w 22"/>
                <a:gd name="T11" fmla="*/ 17 h 19"/>
                <a:gd name="T12" fmla="*/ 4 w 22"/>
                <a:gd name="T13" fmla="*/ 18 h 19"/>
                <a:gd name="T14" fmla="*/ 0 w 22"/>
                <a:gd name="T15" fmla="*/ 14 h 19"/>
                <a:gd name="T16" fmla="*/ 3 w 22"/>
                <a:gd name="T17" fmla="*/ 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9"/>
                <a:gd name="T29" fmla="*/ 22 w 2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9">
                  <a:moveTo>
                    <a:pt x="3" y="6"/>
                  </a:moveTo>
                  <a:lnTo>
                    <a:pt x="9" y="1"/>
                  </a:lnTo>
                  <a:lnTo>
                    <a:pt x="18" y="0"/>
                  </a:lnTo>
                  <a:lnTo>
                    <a:pt x="21" y="4"/>
                  </a:lnTo>
                  <a:lnTo>
                    <a:pt x="18" y="12"/>
                  </a:lnTo>
                  <a:lnTo>
                    <a:pt x="11" y="17"/>
                  </a:lnTo>
                  <a:lnTo>
                    <a:pt x="4" y="18"/>
                  </a:lnTo>
                  <a:lnTo>
                    <a:pt x="0" y="14"/>
                  </a:lnTo>
                  <a:lnTo>
                    <a:pt x="3" y="6"/>
                  </a:lnTo>
                </a:path>
              </a:pathLst>
            </a:custGeom>
            <a:solidFill>
              <a:srgbClr val="F9A554"/>
            </a:solidFill>
            <a:ln w="12700" cap="rnd">
              <a:solidFill>
                <a:srgbClr val="474747"/>
              </a:solidFill>
              <a:round/>
              <a:headEnd/>
              <a:tailEnd/>
            </a:ln>
          </p:spPr>
          <p:txBody>
            <a:bodyPr/>
            <a:lstStyle/>
            <a:p>
              <a:endParaRPr lang="en-US">
                <a:solidFill>
                  <a:srgbClr val="000000"/>
                </a:solidFill>
              </a:endParaRPr>
            </a:p>
          </p:txBody>
        </p:sp>
        <p:sp>
          <p:nvSpPr>
            <p:cNvPr id="70" name="Freeform 550"/>
            <p:cNvSpPr>
              <a:spLocks/>
            </p:cNvSpPr>
            <p:nvPr/>
          </p:nvSpPr>
          <p:spPr bwMode="auto">
            <a:xfrm>
              <a:off x="1019" y="3068"/>
              <a:ext cx="20" cy="20"/>
            </a:xfrm>
            <a:custGeom>
              <a:avLst/>
              <a:gdLst>
                <a:gd name="T0" fmla="*/ 3 w 20"/>
                <a:gd name="T1" fmla="*/ 6 h 20"/>
                <a:gd name="T2" fmla="*/ 9 w 20"/>
                <a:gd name="T3" fmla="*/ 1 h 20"/>
                <a:gd name="T4" fmla="*/ 16 w 20"/>
                <a:gd name="T5" fmla="*/ 0 h 20"/>
                <a:gd name="T6" fmla="*/ 19 w 20"/>
                <a:gd name="T7" fmla="*/ 5 h 20"/>
                <a:gd name="T8" fmla="*/ 16 w 20"/>
                <a:gd name="T9" fmla="*/ 12 h 20"/>
                <a:gd name="T10" fmla="*/ 10 w 20"/>
                <a:gd name="T11" fmla="*/ 18 h 20"/>
                <a:gd name="T12" fmla="*/ 3 w 20"/>
                <a:gd name="T13" fmla="*/ 19 h 20"/>
                <a:gd name="T14" fmla="*/ 0 w 20"/>
                <a:gd name="T15" fmla="*/ 14 h 20"/>
                <a:gd name="T16" fmla="*/ 3 w 20"/>
                <a:gd name="T17" fmla="*/ 6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0"/>
                <a:gd name="T29" fmla="*/ 20 w 2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0">
                  <a:moveTo>
                    <a:pt x="3" y="6"/>
                  </a:moveTo>
                  <a:lnTo>
                    <a:pt x="9" y="1"/>
                  </a:lnTo>
                  <a:lnTo>
                    <a:pt x="16" y="0"/>
                  </a:lnTo>
                  <a:lnTo>
                    <a:pt x="19" y="5"/>
                  </a:lnTo>
                  <a:lnTo>
                    <a:pt x="16" y="12"/>
                  </a:lnTo>
                  <a:lnTo>
                    <a:pt x="10" y="18"/>
                  </a:lnTo>
                  <a:lnTo>
                    <a:pt x="3" y="19"/>
                  </a:lnTo>
                  <a:lnTo>
                    <a:pt x="0" y="14"/>
                  </a:lnTo>
                  <a:lnTo>
                    <a:pt x="3" y="6"/>
                  </a:lnTo>
                </a:path>
              </a:pathLst>
            </a:custGeom>
            <a:solidFill>
              <a:srgbClr val="B36022"/>
            </a:solidFill>
            <a:ln w="12700" cap="rnd">
              <a:solidFill>
                <a:srgbClr val="474747"/>
              </a:solidFill>
              <a:round/>
              <a:headEnd/>
              <a:tailEnd/>
            </a:ln>
          </p:spPr>
          <p:txBody>
            <a:bodyPr/>
            <a:lstStyle/>
            <a:p>
              <a:endParaRPr lang="en-US">
                <a:solidFill>
                  <a:srgbClr val="000000"/>
                </a:solidFill>
              </a:endParaRPr>
            </a:p>
          </p:txBody>
        </p:sp>
        <p:sp>
          <p:nvSpPr>
            <p:cNvPr id="71" name="Freeform 551"/>
            <p:cNvSpPr>
              <a:spLocks/>
            </p:cNvSpPr>
            <p:nvPr/>
          </p:nvSpPr>
          <p:spPr bwMode="auto">
            <a:xfrm>
              <a:off x="1023" y="3070"/>
              <a:ext cx="14" cy="14"/>
            </a:xfrm>
            <a:custGeom>
              <a:avLst/>
              <a:gdLst>
                <a:gd name="T0" fmla="*/ 2 w 14"/>
                <a:gd name="T1" fmla="*/ 4 h 14"/>
                <a:gd name="T2" fmla="*/ 6 w 14"/>
                <a:gd name="T3" fmla="*/ 0 h 14"/>
                <a:gd name="T4" fmla="*/ 11 w 14"/>
                <a:gd name="T5" fmla="*/ 0 h 14"/>
                <a:gd name="T6" fmla="*/ 13 w 14"/>
                <a:gd name="T7" fmla="*/ 3 h 14"/>
                <a:gd name="T8" fmla="*/ 11 w 14"/>
                <a:gd name="T9" fmla="*/ 8 h 14"/>
                <a:gd name="T10" fmla="*/ 7 w 14"/>
                <a:gd name="T11" fmla="*/ 12 h 14"/>
                <a:gd name="T12" fmla="*/ 2 w 14"/>
                <a:gd name="T13" fmla="*/ 13 h 14"/>
                <a:gd name="T14" fmla="*/ 0 w 14"/>
                <a:gd name="T15" fmla="*/ 10 h 14"/>
                <a:gd name="T16" fmla="*/ 2 w 14"/>
                <a:gd name="T17" fmla="*/ 4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4"/>
                <a:gd name="T29" fmla="*/ 14 w 1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4">
                  <a:moveTo>
                    <a:pt x="2" y="4"/>
                  </a:moveTo>
                  <a:lnTo>
                    <a:pt x="6" y="0"/>
                  </a:lnTo>
                  <a:lnTo>
                    <a:pt x="11" y="0"/>
                  </a:lnTo>
                  <a:lnTo>
                    <a:pt x="13" y="3"/>
                  </a:lnTo>
                  <a:lnTo>
                    <a:pt x="11" y="8"/>
                  </a:lnTo>
                  <a:lnTo>
                    <a:pt x="7" y="12"/>
                  </a:lnTo>
                  <a:lnTo>
                    <a:pt x="2" y="13"/>
                  </a:lnTo>
                  <a:lnTo>
                    <a:pt x="0" y="10"/>
                  </a:lnTo>
                  <a:lnTo>
                    <a:pt x="2" y="4"/>
                  </a:lnTo>
                </a:path>
              </a:pathLst>
            </a:custGeom>
            <a:solidFill>
              <a:srgbClr val="F9A554"/>
            </a:solidFill>
            <a:ln w="12700" cap="rnd">
              <a:solidFill>
                <a:srgbClr val="474747"/>
              </a:solidFill>
              <a:round/>
              <a:headEnd/>
              <a:tailEnd/>
            </a:ln>
          </p:spPr>
          <p:txBody>
            <a:bodyPr/>
            <a:lstStyle/>
            <a:p>
              <a:endParaRPr lang="en-US">
                <a:solidFill>
                  <a:srgbClr val="000000"/>
                </a:solidFill>
              </a:endParaRPr>
            </a:p>
          </p:txBody>
        </p:sp>
        <p:sp>
          <p:nvSpPr>
            <p:cNvPr id="72" name="Freeform 552"/>
            <p:cNvSpPr>
              <a:spLocks/>
            </p:cNvSpPr>
            <p:nvPr/>
          </p:nvSpPr>
          <p:spPr bwMode="auto">
            <a:xfrm>
              <a:off x="1024" y="3074"/>
              <a:ext cx="14" cy="11"/>
            </a:xfrm>
            <a:custGeom>
              <a:avLst/>
              <a:gdLst>
                <a:gd name="T0" fmla="*/ 2 w 14"/>
                <a:gd name="T1" fmla="*/ 3 h 11"/>
                <a:gd name="T2" fmla="*/ 6 w 14"/>
                <a:gd name="T3" fmla="*/ 0 h 11"/>
                <a:gd name="T4" fmla="*/ 11 w 14"/>
                <a:gd name="T5" fmla="*/ 0 h 11"/>
                <a:gd name="T6" fmla="*/ 13 w 14"/>
                <a:gd name="T7" fmla="*/ 2 h 11"/>
                <a:gd name="T8" fmla="*/ 11 w 14"/>
                <a:gd name="T9" fmla="*/ 7 h 11"/>
                <a:gd name="T10" fmla="*/ 7 w 14"/>
                <a:gd name="T11" fmla="*/ 10 h 11"/>
                <a:gd name="T12" fmla="*/ 2 w 14"/>
                <a:gd name="T13" fmla="*/ 10 h 11"/>
                <a:gd name="T14" fmla="*/ 0 w 14"/>
                <a:gd name="T15" fmla="*/ 8 h 11"/>
                <a:gd name="T16" fmla="*/ 2 w 14"/>
                <a:gd name="T17" fmla="*/ 3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1"/>
                <a:gd name="T29" fmla="*/ 14 w 14"/>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1">
                  <a:moveTo>
                    <a:pt x="2" y="3"/>
                  </a:moveTo>
                  <a:lnTo>
                    <a:pt x="6" y="0"/>
                  </a:lnTo>
                  <a:lnTo>
                    <a:pt x="11" y="0"/>
                  </a:lnTo>
                  <a:lnTo>
                    <a:pt x="13" y="2"/>
                  </a:lnTo>
                  <a:lnTo>
                    <a:pt x="11" y="7"/>
                  </a:lnTo>
                  <a:lnTo>
                    <a:pt x="7" y="10"/>
                  </a:lnTo>
                  <a:lnTo>
                    <a:pt x="2" y="10"/>
                  </a:lnTo>
                  <a:lnTo>
                    <a:pt x="0" y="8"/>
                  </a:lnTo>
                  <a:lnTo>
                    <a:pt x="2" y="3"/>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73" name="Freeform 553"/>
            <p:cNvSpPr>
              <a:spLocks/>
            </p:cNvSpPr>
            <p:nvPr/>
          </p:nvSpPr>
          <p:spPr bwMode="auto">
            <a:xfrm>
              <a:off x="782" y="2997"/>
              <a:ext cx="101" cy="72"/>
            </a:xfrm>
            <a:custGeom>
              <a:avLst/>
              <a:gdLst>
                <a:gd name="T0" fmla="*/ 67 w 101"/>
                <a:gd name="T1" fmla="*/ 0 h 72"/>
                <a:gd name="T2" fmla="*/ 3 w 101"/>
                <a:gd name="T3" fmla="*/ 10 h 72"/>
                <a:gd name="T4" fmla="*/ 0 w 101"/>
                <a:gd name="T5" fmla="*/ 17 h 72"/>
                <a:gd name="T6" fmla="*/ 27 w 101"/>
                <a:gd name="T7" fmla="*/ 67 h 72"/>
                <a:gd name="T8" fmla="*/ 35 w 101"/>
                <a:gd name="T9" fmla="*/ 71 h 72"/>
                <a:gd name="T10" fmla="*/ 100 w 101"/>
                <a:gd name="T11" fmla="*/ 60 h 72"/>
                <a:gd name="T12" fmla="*/ 67 w 101"/>
                <a:gd name="T13" fmla="*/ 0 h 72"/>
                <a:gd name="T14" fmla="*/ 0 60000 65536"/>
                <a:gd name="T15" fmla="*/ 0 60000 65536"/>
                <a:gd name="T16" fmla="*/ 0 60000 65536"/>
                <a:gd name="T17" fmla="*/ 0 60000 65536"/>
                <a:gd name="T18" fmla="*/ 0 60000 65536"/>
                <a:gd name="T19" fmla="*/ 0 60000 65536"/>
                <a:gd name="T20" fmla="*/ 0 60000 65536"/>
                <a:gd name="T21" fmla="*/ 0 w 101"/>
                <a:gd name="T22" fmla="*/ 0 h 72"/>
                <a:gd name="T23" fmla="*/ 101 w 101"/>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 h="72">
                  <a:moveTo>
                    <a:pt x="67" y="0"/>
                  </a:moveTo>
                  <a:lnTo>
                    <a:pt x="3" y="10"/>
                  </a:lnTo>
                  <a:lnTo>
                    <a:pt x="0" y="17"/>
                  </a:lnTo>
                  <a:lnTo>
                    <a:pt x="27" y="67"/>
                  </a:lnTo>
                  <a:lnTo>
                    <a:pt x="35" y="71"/>
                  </a:lnTo>
                  <a:lnTo>
                    <a:pt x="100" y="60"/>
                  </a:lnTo>
                  <a:lnTo>
                    <a:pt x="67" y="0"/>
                  </a:lnTo>
                </a:path>
              </a:pathLst>
            </a:custGeom>
            <a:solidFill>
              <a:srgbClr val="A2C1FE"/>
            </a:solidFill>
            <a:ln w="12700" cap="rnd">
              <a:solidFill>
                <a:srgbClr val="474747"/>
              </a:solidFill>
              <a:round/>
              <a:headEnd/>
              <a:tailEnd/>
            </a:ln>
          </p:spPr>
          <p:txBody>
            <a:bodyPr/>
            <a:lstStyle/>
            <a:p>
              <a:endParaRPr lang="en-US">
                <a:solidFill>
                  <a:srgbClr val="000000"/>
                </a:solidFill>
              </a:endParaRPr>
            </a:p>
          </p:txBody>
        </p:sp>
        <p:sp>
          <p:nvSpPr>
            <p:cNvPr id="74" name="Freeform 554"/>
            <p:cNvSpPr>
              <a:spLocks/>
            </p:cNvSpPr>
            <p:nvPr/>
          </p:nvSpPr>
          <p:spPr bwMode="auto">
            <a:xfrm>
              <a:off x="852" y="2987"/>
              <a:ext cx="100" cy="71"/>
            </a:xfrm>
            <a:custGeom>
              <a:avLst/>
              <a:gdLst>
                <a:gd name="T0" fmla="*/ 0 w 100"/>
                <a:gd name="T1" fmla="*/ 9 h 71"/>
                <a:gd name="T2" fmla="*/ 33 w 100"/>
                <a:gd name="T3" fmla="*/ 70 h 71"/>
                <a:gd name="T4" fmla="*/ 98 w 100"/>
                <a:gd name="T5" fmla="*/ 60 h 71"/>
                <a:gd name="T6" fmla="*/ 99 w 100"/>
                <a:gd name="T7" fmla="*/ 53 h 71"/>
                <a:gd name="T8" fmla="*/ 71 w 100"/>
                <a:gd name="T9" fmla="*/ 3 h 71"/>
                <a:gd name="T10" fmla="*/ 65 w 100"/>
                <a:gd name="T11" fmla="*/ 0 h 71"/>
                <a:gd name="T12" fmla="*/ 0 w 100"/>
                <a:gd name="T13" fmla="*/ 9 h 71"/>
                <a:gd name="T14" fmla="*/ 0 60000 65536"/>
                <a:gd name="T15" fmla="*/ 0 60000 65536"/>
                <a:gd name="T16" fmla="*/ 0 60000 65536"/>
                <a:gd name="T17" fmla="*/ 0 60000 65536"/>
                <a:gd name="T18" fmla="*/ 0 60000 65536"/>
                <a:gd name="T19" fmla="*/ 0 60000 65536"/>
                <a:gd name="T20" fmla="*/ 0 60000 65536"/>
                <a:gd name="T21" fmla="*/ 0 w 100"/>
                <a:gd name="T22" fmla="*/ 0 h 71"/>
                <a:gd name="T23" fmla="*/ 100 w 100"/>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 h="71">
                  <a:moveTo>
                    <a:pt x="0" y="9"/>
                  </a:moveTo>
                  <a:lnTo>
                    <a:pt x="33" y="70"/>
                  </a:lnTo>
                  <a:lnTo>
                    <a:pt x="98" y="60"/>
                  </a:lnTo>
                  <a:lnTo>
                    <a:pt x="99" y="53"/>
                  </a:lnTo>
                  <a:lnTo>
                    <a:pt x="71" y="3"/>
                  </a:lnTo>
                  <a:lnTo>
                    <a:pt x="65" y="0"/>
                  </a:lnTo>
                  <a:lnTo>
                    <a:pt x="0" y="9"/>
                  </a:lnTo>
                </a:path>
              </a:pathLst>
            </a:custGeom>
            <a:solidFill>
              <a:srgbClr val="A2C1FE"/>
            </a:solidFill>
            <a:ln w="12700" cap="rnd">
              <a:solidFill>
                <a:srgbClr val="474747"/>
              </a:solidFill>
              <a:round/>
              <a:headEnd/>
              <a:tailEnd/>
            </a:ln>
          </p:spPr>
          <p:txBody>
            <a:bodyPr/>
            <a:lstStyle/>
            <a:p>
              <a:endParaRPr lang="en-US">
                <a:solidFill>
                  <a:srgbClr val="000000"/>
                </a:solidFill>
              </a:endParaRPr>
            </a:p>
          </p:txBody>
        </p:sp>
        <p:sp>
          <p:nvSpPr>
            <p:cNvPr id="75" name="Freeform 555"/>
            <p:cNvSpPr>
              <a:spLocks/>
            </p:cNvSpPr>
            <p:nvPr/>
          </p:nvSpPr>
          <p:spPr bwMode="auto">
            <a:xfrm>
              <a:off x="974" y="2926"/>
              <a:ext cx="20" cy="29"/>
            </a:xfrm>
            <a:custGeom>
              <a:avLst/>
              <a:gdLst>
                <a:gd name="T0" fmla="*/ 0 w 20"/>
                <a:gd name="T1" fmla="*/ 28 h 29"/>
                <a:gd name="T2" fmla="*/ 4 w 20"/>
                <a:gd name="T3" fmla="*/ 8 h 29"/>
                <a:gd name="T4" fmla="*/ 8 w 20"/>
                <a:gd name="T5" fmla="*/ 0 h 29"/>
                <a:gd name="T6" fmla="*/ 19 w 20"/>
                <a:gd name="T7" fmla="*/ 0 h 29"/>
                <a:gd name="T8" fmla="*/ 9 w 20"/>
                <a:gd name="T9" fmla="*/ 6 h 29"/>
                <a:gd name="T10" fmla="*/ 0 w 20"/>
                <a:gd name="T11" fmla="*/ 28 h 29"/>
                <a:gd name="T12" fmla="*/ 0 60000 65536"/>
                <a:gd name="T13" fmla="*/ 0 60000 65536"/>
                <a:gd name="T14" fmla="*/ 0 60000 65536"/>
                <a:gd name="T15" fmla="*/ 0 60000 65536"/>
                <a:gd name="T16" fmla="*/ 0 60000 65536"/>
                <a:gd name="T17" fmla="*/ 0 60000 65536"/>
                <a:gd name="T18" fmla="*/ 0 w 20"/>
                <a:gd name="T19" fmla="*/ 0 h 29"/>
                <a:gd name="T20" fmla="*/ 20 w 20"/>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0" h="29">
                  <a:moveTo>
                    <a:pt x="0" y="28"/>
                  </a:moveTo>
                  <a:lnTo>
                    <a:pt x="4" y="8"/>
                  </a:lnTo>
                  <a:lnTo>
                    <a:pt x="8" y="0"/>
                  </a:lnTo>
                  <a:lnTo>
                    <a:pt x="19" y="0"/>
                  </a:lnTo>
                  <a:lnTo>
                    <a:pt x="9" y="6"/>
                  </a:lnTo>
                  <a:lnTo>
                    <a:pt x="0" y="28"/>
                  </a:lnTo>
                </a:path>
              </a:pathLst>
            </a:custGeom>
            <a:solidFill>
              <a:srgbClr val="9898B0"/>
            </a:solidFill>
            <a:ln w="12700" cap="rnd">
              <a:solidFill>
                <a:srgbClr val="474747"/>
              </a:solidFill>
              <a:round/>
              <a:headEnd/>
              <a:tailEnd/>
            </a:ln>
          </p:spPr>
          <p:txBody>
            <a:bodyPr/>
            <a:lstStyle/>
            <a:p>
              <a:endParaRPr lang="en-US">
                <a:solidFill>
                  <a:srgbClr val="000000"/>
                </a:solidFill>
              </a:endParaRPr>
            </a:p>
          </p:txBody>
        </p:sp>
        <p:sp>
          <p:nvSpPr>
            <p:cNvPr id="76" name="Freeform 556"/>
            <p:cNvSpPr>
              <a:spLocks/>
            </p:cNvSpPr>
            <p:nvPr/>
          </p:nvSpPr>
          <p:spPr bwMode="auto">
            <a:xfrm>
              <a:off x="984" y="2924"/>
              <a:ext cx="40" cy="60"/>
            </a:xfrm>
            <a:custGeom>
              <a:avLst/>
              <a:gdLst>
                <a:gd name="T0" fmla="*/ 11 w 40"/>
                <a:gd name="T1" fmla="*/ 0 h 60"/>
                <a:gd name="T2" fmla="*/ 0 w 40"/>
                <a:gd name="T3" fmla="*/ 6 h 60"/>
                <a:gd name="T4" fmla="*/ 28 w 40"/>
                <a:gd name="T5" fmla="*/ 59 h 60"/>
                <a:gd name="T6" fmla="*/ 39 w 40"/>
                <a:gd name="T7" fmla="*/ 54 h 60"/>
                <a:gd name="T8" fmla="*/ 11 w 40"/>
                <a:gd name="T9" fmla="*/ 0 h 60"/>
                <a:gd name="T10" fmla="*/ 0 60000 65536"/>
                <a:gd name="T11" fmla="*/ 0 60000 65536"/>
                <a:gd name="T12" fmla="*/ 0 60000 65536"/>
                <a:gd name="T13" fmla="*/ 0 60000 65536"/>
                <a:gd name="T14" fmla="*/ 0 60000 65536"/>
                <a:gd name="T15" fmla="*/ 0 w 40"/>
                <a:gd name="T16" fmla="*/ 0 h 60"/>
                <a:gd name="T17" fmla="*/ 40 w 40"/>
                <a:gd name="T18" fmla="*/ 60 h 60"/>
              </a:gdLst>
              <a:ahLst/>
              <a:cxnLst>
                <a:cxn ang="T10">
                  <a:pos x="T0" y="T1"/>
                </a:cxn>
                <a:cxn ang="T11">
                  <a:pos x="T2" y="T3"/>
                </a:cxn>
                <a:cxn ang="T12">
                  <a:pos x="T4" y="T5"/>
                </a:cxn>
                <a:cxn ang="T13">
                  <a:pos x="T6" y="T7"/>
                </a:cxn>
                <a:cxn ang="T14">
                  <a:pos x="T8" y="T9"/>
                </a:cxn>
              </a:cxnLst>
              <a:rect l="T15" t="T16" r="T17" b="T18"/>
              <a:pathLst>
                <a:path w="40" h="60">
                  <a:moveTo>
                    <a:pt x="11" y="0"/>
                  </a:moveTo>
                  <a:lnTo>
                    <a:pt x="0" y="6"/>
                  </a:lnTo>
                  <a:lnTo>
                    <a:pt x="28" y="59"/>
                  </a:lnTo>
                  <a:lnTo>
                    <a:pt x="39" y="54"/>
                  </a:lnTo>
                  <a:lnTo>
                    <a:pt x="11" y="0"/>
                  </a:lnTo>
                </a:path>
              </a:pathLst>
            </a:custGeom>
            <a:solidFill>
              <a:srgbClr val="F59539"/>
            </a:solidFill>
            <a:ln w="12700" cap="rnd">
              <a:solidFill>
                <a:srgbClr val="474747"/>
              </a:solidFill>
              <a:round/>
              <a:headEnd/>
              <a:tailEnd/>
            </a:ln>
          </p:spPr>
          <p:txBody>
            <a:bodyPr/>
            <a:lstStyle/>
            <a:p>
              <a:endParaRPr lang="en-US">
                <a:solidFill>
                  <a:srgbClr val="000000"/>
                </a:solidFill>
              </a:endParaRPr>
            </a:p>
          </p:txBody>
        </p:sp>
        <p:sp>
          <p:nvSpPr>
            <p:cNvPr id="77" name="Freeform 557"/>
            <p:cNvSpPr>
              <a:spLocks/>
            </p:cNvSpPr>
            <p:nvPr/>
          </p:nvSpPr>
          <p:spPr bwMode="auto">
            <a:xfrm>
              <a:off x="946" y="2931"/>
              <a:ext cx="67" cy="147"/>
            </a:xfrm>
            <a:custGeom>
              <a:avLst/>
              <a:gdLst>
                <a:gd name="T0" fmla="*/ 38 w 67"/>
                <a:gd name="T1" fmla="*/ 0 h 147"/>
                <a:gd name="T2" fmla="*/ 0 w 67"/>
                <a:gd name="T3" fmla="*/ 94 h 147"/>
                <a:gd name="T4" fmla="*/ 28 w 67"/>
                <a:gd name="T5" fmla="*/ 146 h 147"/>
                <a:gd name="T6" fmla="*/ 66 w 67"/>
                <a:gd name="T7" fmla="*/ 52 h 147"/>
                <a:gd name="T8" fmla="*/ 38 w 67"/>
                <a:gd name="T9" fmla="*/ 0 h 147"/>
                <a:gd name="T10" fmla="*/ 0 60000 65536"/>
                <a:gd name="T11" fmla="*/ 0 60000 65536"/>
                <a:gd name="T12" fmla="*/ 0 60000 65536"/>
                <a:gd name="T13" fmla="*/ 0 60000 65536"/>
                <a:gd name="T14" fmla="*/ 0 60000 65536"/>
                <a:gd name="T15" fmla="*/ 0 w 67"/>
                <a:gd name="T16" fmla="*/ 0 h 147"/>
                <a:gd name="T17" fmla="*/ 67 w 67"/>
                <a:gd name="T18" fmla="*/ 147 h 147"/>
              </a:gdLst>
              <a:ahLst/>
              <a:cxnLst>
                <a:cxn ang="T10">
                  <a:pos x="T0" y="T1"/>
                </a:cxn>
                <a:cxn ang="T11">
                  <a:pos x="T2" y="T3"/>
                </a:cxn>
                <a:cxn ang="T12">
                  <a:pos x="T4" y="T5"/>
                </a:cxn>
                <a:cxn ang="T13">
                  <a:pos x="T6" y="T7"/>
                </a:cxn>
                <a:cxn ang="T14">
                  <a:pos x="T8" y="T9"/>
                </a:cxn>
              </a:cxnLst>
              <a:rect l="T15" t="T16" r="T17" b="T18"/>
              <a:pathLst>
                <a:path w="67" h="147">
                  <a:moveTo>
                    <a:pt x="38" y="0"/>
                  </a:moveTo>
                  <a:lnTo>
                    <a:pt x="0" y="94"/>
                  </a:lnTo>
                  <a:lnTo>
                    <a:pt x="28" y="146"/>
                  </a:lnTo>
                  <a:lnTo>
                    <a:pt x="66" y="52"/>
                  </a:lnTo>
                  <a:lnTo>
                    <a:pt x="38" y="0"/>
                  </a:lnTo>
                </a:path>
              </a:pathLst>
            </a:custGeom>
            <a:solidFill>
              <a:srgbClr val="D78638"/>
            </a:solidFill>
            <a:ln w="12700" cap="rnd">
              <a:solidFill>
                <a:srgbClr val="474747"/>
              </a:solidFill>
              <a:round/>
              <a:headEnd/>
              <a:tailEnd/>
            </a:ln>
          </p:spPr>
          <p:txBody>
            <a:bodyPr/>
            <a:lstStyle/>
            <a:p>
              <a:endParaRPr lang="en-US">
                <a:solidFill>
                  <a:srgbClr val="000000"/>
                </a:solidFill>
              </a:endParaRPr>
            </a:p>
          </p:txBody>
        </p:sp>
        <p:sp>
          <p:nvSpPr>
            <p:cNvPr id="78" name="Freeform 558"/>
            <p:cNvSpPr>
              <a:spLocks/>
            </p:cNvSpPr>
            <p:nvPr/>
          </p:nvSpPr>
          <p:spPr bwMode="auto">
            <a:xfrm>
              <a:off x="972" y="2939"/>
              <a:ext cx="23" cy="48"/>
            </a:xfrm>
            <a:custGeom>
              <a:avLst/>
              <a:gdLst>
                <a:gd name="T0" fmla="*/ 10 w 23"/>
                <a:gd name="T1" fmla="*/ 0 h 48"/>
                <a:gd name="T2" fmla="*/ 0 w 23"/>
                <a:gd name="T3" fmla="*/ 25 h 48"/>
                <a:gd name="T4" fmla="*/ 12 w 23"/>
                <a:gd name="T5" fmla="*/ 47 h 48"/>
                <a:gd name="T6" fmla="*/ 22 w 23"/>
                <a:gd name="T7" fmla="*/ 22 h 48"/>
                <a:gd name="T8" fmla="*/ 10 w 23"/>
                <a:gd name="T9" fmla="*/ 0 h 48"/>
                <a:gd name="T10" fmla="*/ 0 60000 65536"/>
                <a:gd name="T11" fmla="*/ 0 60000 65536"/>
                <a:gd name="T12" fmla="*/ 0 60000 65536"/>
                <a:gd name="T13" fmla="*/ 0 60000 65536"/>
                <a:gd name="T14" fmla="*/ 0 60000 65536"/>
                <a:gd name="T15" fmla="*/ 0 w 23"/>
                <a:gd name="T16" fmla="*/ 0 h 48"/>
                <a:gd name="T17" fmla="*/ 23 w 23"/>
                <a:gd name="T18" fmla="*/ 48 h 48"/>
              </a:gdLst>
              <a:ahLst/>
              <a:cxnLst>
                <a:cxn ang="T10">
                  <a:pos x="T0" y="T1"/>
                </a:cxn>
                <a:cxn ang="T11">
                  <a:pos x="T2" y="T3"/>
                </a:cxn>
                <a:cxn ang="T12">
                  <a:pos x="T4" y="T5"/>
                </a:cxn>
                <a:cxn ang="T13">
                  <a:pos x="T6" y="T7"/>
                </a:cxn>
                <a:cxn ang="T14">
                  <a:pos x="T8" y="T9"/>
                </a:cxn>
              </a:cxnLst>
              <a:rect l="T15" t="T16" r="T17" b="T18"/>
              <a:pathLst>
                <a:path w="23" h="48">
                  <a:moveTo>
                    <a:pt x="10" y="0"/>
                  </a:moveTo>
                  <a:lnTo>
                    <a:pt x="0" y="25"/>
                  </a:lnTo>
                  <a:lnTo>
                    <a:pt x="12" y="47"/>
                  </a:lnTo>
                  <a:lnTo>
                    <a:pt x="22" y="22"/>
                  </a:lnTo>
                  <a:lnTo>
                    <a:pt x="10" y="0"/>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79" name="Freeform 559"/>
            <p:cNvSpPr>
              <a:spLocks/>
            </p:cNvSpPr>
            <p:nvPr/>
          </p:nvSpPr>
          <p:spPr bwMode="auto">
            <a:xfrm>
              <a:off x="989" y="2965"/>
              <a:ext cx="19" cy="40"/>
            </a:xfrm>
            <a:custGeom>
              <a:avLst/>
              <a:gdLst>
                <a:gd name="T0" fmla="*/ 8 w 19"/>
                <a:gd name="T1" fmla="*/ 0 h 40"/>
                <a:gd name="T2" fmla="*/ 0 w 19"/>
                <a:gd name="T3" fmla="*/ 22 h 40"/>
                <a:gd name="T4" fmla="*/ 10 w 19"/>
                <a:gd name="T5" fmla="*/ 39 h 40"/>
                <a:gd name="T6" fmla="*/ 18 w 19"/>
                <a:gd name="T7" fmla="*/ 18 h 40"/>
                <a:gd name="T8" fmla="*/ 8 w 19"/>
                <a:gd name="T9" fmla="*/ 0 h 40"/>
                <a:gd name="T10" fmla="*/ 0 60000 65536"/>
                <a:gd name="T11" fmla="*/ 0 60000 65536"/>
                <a:gd name="T12" fmla="*/ 0 60000 65536"/>
                <a:gd name="T13" fmla="*/ 0 60000 65536"/>
                <a:gd name="T14" fmla="*/ 0 60000 65536"/>
                <a:gd name="T15" fmla="*/ 0 w 19"/>
                <a:gd name="T16" fmla="*/ 0 h 40"/>
                <a:gd name="T17" fmla="*/ 19 w 19"/>
                <a:gd name="T18" fmla="*/ 40 h 40"/>
              </a:gdLst>
              <a:ahLst/>
              <a:cxnLst>
                <a:cxn ang="T10">
                  <a:pos x="T0" y="T1"/>
                </a:cxn>
                <a:cxn ang="T11">
                  <a:pos x="T2" y="T3"/>
                </a:cxn>
                <a:cxn ang="T12">
                  <a:pos x="T4" y="T5"/>
                </a:cxn>
                <a:cxn ang="T13">
                  <a:pos x="T6" y="T7"/>
                </a:cxn>
                <a:cxn ang="T14">
                  <a:pos x="T8" y="T9"/>
                </a:cxn>
              </a:cxnLst>
              <a:rect l="T15" t="T16" r="T17" b="T18"/>
              <a:pathLst>
                <a:path w="19" h="40">
                  <a:moveTo>
                    <a:pt x="8" y="0"/>
                  </a:moveTo>
                  <a:lnTo>
                    <a:pt x="0" y="22"/>
                  </a:lnTo>
                  <a:lnTo>
                    <a:pt x="10" y="39"/>
                  </a:lnTo>
                  <a:lnTo>
                    <a:pt x="18" y="18"/>
                  </a:lnTo>
                  <a:lnTo>
                    <a:pt x="8" y="0"/>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80" name="Freeform 560"/>
            <p:cNvSpPr>
              <a:spLocks/>
            </p:cNvSpPr>
            <p:nvPr/>
          </p:nvSpPr>
          <p:spPr bwMode="auto">
            <a:xfrm>
              <a:off x="977" y="3001"/>
              <a:ext cx="18" cy="39"/>
            </a:xfrm>
            <a:custGeom>
              <a:avLst/>
              <a:gdLst>
                <a:gd name="T0" fmla="*/ 8 w 18"/>
                <a:gd name="T1" fmla="*/ 0 h 39"/>
                <a:gd name="T2" fmla="*/ 0 w 18"/>
                <a:gd name="T3" fmla="*/ 24 h 39"/>
                <a:gd name="T4" fmla="*/ 9 w 18"/>
                <a:gd name="T5" fmla="*/ 38 h 39"/>
                <a:gd name="T6" fmla="*/ 17 w 18"/>
                <a:gd name="T7" fmla="*/ 15 h 39"/>
                <a:gd name="T8" fmla="*/ 8 w 18"/>
                <a:gd name="T9" fmla="*/ 0 h 39"/>
                <a:gd name="T10" fmla="*/ 0 60000 65536"/>
                <a:gd name="T11" fmla="*/ 0 60000 65536"/>
                <a:gd name="T12" fmla="*/ 0 60000 65536"/>
                <a:gd name="T13" fmla="*/ 0 60000 65536"/>
                <a:gd name="T14" fmla="*/ 0 60000 65536"/>
                <a:gd name="T15" fmla="*/ 0 w 18"/>
                <a:gd name="T16" fmla="*/ 0 h 39"/>
                <a:gd name="T17" fmla="*/ 18 w 18"/>
                <a:gd name="T18" fmla="*/ 39 h 39"/>
              </a:gdLst>
              <a:ahLst/>
              <a:cxnLst>
                <a:cxn ang="T10">
                  <a:pos x="T0" y="T1"/>
                </a:cxn>
                <a:cxn ang="T11">
                  <a:pos x="T2" y="T3"/>
                </a:cxn>
                <a:cxn ang="T12">
                  <a:pos x="T4" y="T5"/>
                </a:cxn>
                <a:cxn ang="T13">
                  <a:pos x="T6" y="T7"/>
                </a:cxn>
                <a:cxn ang="T14">
                  <a:pos x="T8" y="T9"/>
                </a:cxn>
              </a:cxnLst>
              <a:rect l="T15" t="T16" r="T17" b="T18"/>
              <a:pathLst>
                <a:path w="18" h="39">
                  <a:moveTo>
                    <a:pt x="8" y="0"/>
                  </a:moveTo>
                  <a:lnTo>
                    <a:pt x="0" y="24"/>
                  </a:lnTo>
                  <a:lnTo>
                    <a:pt x="9" y="38"/>
                  </a:lnTo>
                  <a:lnTo>
                    <a:pt x="17" y="15"/>
                  </a:lnTo>
                  <a:lnTo>
                    <a:pt x="8" y="0"/>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81" name="Freeform 561"/>
            <p:cNvSpPr>
              <a:spLocks/>
            </p:cNvSpPr>
            <p:nvPr/>
          </p:nvSpPr>
          <p:spPr bwMode="auto">
            <a:xfrm>
              <a:off x="964" y="3030"/>
              <a:ext cx="19" cy="40"/>
            </a:xfrm>
            <a:custGeom>
              <a:avLst/>
              <a:gdLst>
                <a:gd name="T0" fmla="*/ 8 w 19"/>
                <a:gd name="T1" fmla="*/ 0 h 40"/>
                <a:gd name="T2" fmla="*/ 0 w 19"/>
                <a:gd name="T3" fmla="*/ 22 h 40"/>
                <a:gd name="T4" fmla="*/ 10 w 19"/>
                <a:gd name="T5" fmla="*/ 39 h 40"/>
                <a:gd name="T6" fmla="*/ 18 w 19"/>
                <a:gd name="T7" fmla="*/ 17 h 40"/>
                <a:gd name="T8" fmla="*/ 8 w 19"/>
                <a:gd name="T9" fmla="*/ 0 h 40"/>
                <a:gd name="T10" fmla="*/ 0 60000 65536"/>
                <a:gd name="T11" fmla="*/ 0 60000 65536"/>
                <a:gd name="T12" fmla="*/ 0 60000 65536"/>
                <a:gd name="T13" fmla="*/ 0 60000 65536"/>
                <a:gd name="T14" fmla="*/ 0 60000 65536"/>
                <a:gd name="T15" fmla="*/ 0 w 19"/>
                <a:gd name="T16" fmla="*/ 0 h 40"/>
                <a:gd name="T17" fmla="*/ 19 w 19"/>
                <a:gd name="T18" fmla="*/ 40 h 40"/>
              </a:gdLst>
              <a:ahLst/>
              <a:cxnLst>
                <a:cxn ang="T10">
                  <a:pos x="T0" y="T1"/>
                </a:cxn>
                <a:cxn ang="T11">
                  <a:pos x="T2" y="T3"/>
                </a:cxn>
                <a:cxn ang="T12">
                  <a:pos x="T4" y="T5"/>
                </a:cxn>
                <a:cxn ang="T13">
                  <a:pos x="T6" y="T7"/>
                </a:cxn>
                <a:cxn ang="T14">
                  <a:pos x="T8" y="T9"/>
                </a:cxn>
              </a:cxnLst>
              <a:rect l="T15" t="T16" r="T17" b="T18"/>
              <a:pathLst>
                <a:path w="19" h="40">
                  <a:moveTo>
                    <a:pt x="8" y="0"/>
                  </a:moveTo>
                  <a:lnTo>
                    <a:pt x="0" y="22"/>
                  </a:lnTo>
                  <a:lnTo>
                    <a:pt x="10" y="39"/>
                  </a:lnTo>
                  <a:lnTo>
                    <a:pt x="18" y="17"/>
                  </a:lnTo>
                  <a:lnTo>
                    <a:pt x="8" y="0"/>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82" name="Freeform 562"/>
            <p:cNvSpPr>
              <a:spLocks/>
            </p:cNvSpPr>
            <p:nvPr/>
          </p:nvSpPr>
          <p:spPr bwMode="auto">
            <a:xfrm>
              <a:off x="948" y="2996"/>
              <a:ext cx="25" cy="52"/>
            </a:xfrm>
            <a:custGeom>
              <a:avLst/>
              <a:gdLst>
                <a:gd name="T0" fmla="*/ 11 w 25"/>
                <a:gd name="T1" fmla="*/ 0 h 52"/>
                <a:gd name="T2" fmla="*/ 0 w 25"/>
                <a:gd name="T3" fmla="*/ 28 h 52"/>
                <a:gd name="T4" fmla="*/ 13 w 25"/>
                <a:gd name="T5" fmla="*/ 51 h 52"/>
                <a:gd name="T6" fmla="*/ 24 w 25"/>
                <a:gd name="T7" fmla="*/ 23 h 52"/>
                <a:gd name="T8" fmla="*/ 11 w 25"/>
                <a:gd name="T9" fmla="*/ 0 h 52"/>
                <a:gd name="T10" fmla="*/ 0 60000 65536"/>
                <a:gd name="T11" fmla="*/ 0 60000 65536"/>
                <a:gd name="T12" fmla="*/ 0 60000 65536"/>
                <a:gd name="T13" fmla="*/ 0 60000 65536"/>
                <a:gd name="T14" fmla="*/ 0 60000 65536"/>
                <a:gd name="T15" fmla="*/ 0 w 25"/>
                <a:gd name="T16" fmla="*/ 0 h 52"/>
                <a:gd name="T17" fmla="*/ 25 w 25"/>
                <a:gd name="T18" fmla="*/ 52 h 52"/>
              </a:gdLst>
              <a:ahLst/>
              <a:cxnLst>
                <a:cxn ang="T10">
                  <a:pos x="T0" y="T1"/>
                </a:cxn>
                <a:cxn ang="T11">
                  <a:pos x="T2" y="T3"/>
                </a:cxn>
                <a:cxn ang="T12">
                  <a:pos x="T4" y="T5"/>
                </a:cxn>
                <a:cxn ang="T13">
                  <a:pos x="T6" y="T7"/>
                </a:cxn>
                <a:cxn ang="T14">
                  <a:pos x="T8" y="T9"/>
                </a:cxn>
              </a:cxnLst>
              <a:rect l="T15" t="T16" r="T17" b="T18"/>
              <a:pathLst>
                <a:path w="25" h="52">
                  <a:moveTo>
                    <a:pt x="11" y="0"/>
                  </a:moveTo>
                  <a:lnTo>
                    <a:pt x="0" y="28"/>
                  </a:lnTo>
                  <a:lnTo>
                    <a:pt x="13" y="51"/>
                  </a:lnTo>
                  <a:lnTo>
                    <a:pt x="24" y="23"/>
                  </a:lnTo>
                  <a:lnTo>
                    <a:pt x="11" y="0"/>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83" name="Line 563"/>
            <p:cNvSpPr>
              <a:spLocks noChangeShapeType="1"/>
            </p:cNvSpPr>
            <p:nvPr/>
          </p:nvSpPr>
          <p:spPr bwMode="auto">
            <a:xfrm>
              <a:off x="984" y="3012"/>
              <a:ext cx="7" cy="6"/>
            </a:xfrm>
            <a:prstGeom prst="line">
              <a:avLst/>
            </a:prstGeom>
            <a:noFill/>
            <a:ln w="12700">
              <a:solidFill>
                <a:srgbClr val="474747"/>
              </a:solidFill>
              <a:round/>
              <a:headEnd/>
              <a:tailEnd/>
            </a:ln>
          </p:spPr>
          <p:txBody>
            <a:bodyPr wrap="none" anchor="ctr"/>
            <a:lstStyle/>
            <a:p>
              <a:endParaRPr lang="en-US">
                <a:solidFill>
                  <a:srgbClr val="000000"/>
                </a:solidFill>
              </a:endParaRPr>
            </a:p>
          </p:txBody>
        </p:sp>
        <p:sp>
          <p:nvSpPr>
            <p:cNvPr id="84" name="Freeform 564"/>
            <p:cNvSpPr>
              <a:spLocks/>
            </p:cNvSpPr>
            <p:nvPr/>
          </p:nvSpPr>
          <p:spPr bwMode="auto">
            <a:xfrm>
              <a:off x="961" y="2973"/>
              <a:ext cx="12" cy="25"/>
            </a:xfrm>
            <a:custGeom>
              <a:avLst/>
              <a:gdLst>
                <a:gd name="T0" fmla="*/ 9 w 12"/>
                <a:gd name="T1" fmla="*/ 0 h 25"/>
                <a:gd name="T2" fmla="*/ 0 w 12"/>
                <a:gd name="T3" fmla="*/ 19 h 25"/>
                <a:gd name="T4" fmla="*/ 3 w 12"/>
                <a:gd name="T5" fmla="*/ 24 h 25"/>
                <a:gd name="T6" fmla="*/ 11 w 12"/>
                <a:gd name="T7" fmla="*/ 3 h 25"/>
                <a:gd name="T8" fmla="*/ 9 w 12"/>
                <a:gd name="T9" fmla="*/ 0 h 25"/>
                <a:gd name="T10" fmla="*/ 0 60000 65536"/>
                <a:gd name="T11" fmla="*/ 0 60000 65536"/>
                <a:gd name="T12" fmla="*/ 0 60000 65536"/>
                <a:gd name="T13" fmla="*/ 0 60000 65536"/>
                <a:gd name="T14" fmla="*/ 0 60000 65536"/>
                <a:gd name="T15" fmla="*/ 0 w 12"/>
                <a:gd name="T16" fmla="*/ 0 h 25"/>
                <a:gd name="T17" fmla="*/ 12 w 12"/>
                <a:gd name="T18" fmla="*/ 25 h 25"/>
              </a:gdLst>
              <a:ahLst/>
              <a:cxnLst>
                <a:cxn ang="T10">
                  <a:pos x="T0" y="T1"/>
                </a:cxn>
                <a:cxn ang="T11">
                  <a:pos x="T2" y="T3"/>
                </a:cxn>
                <a:cxn ang="T12">
                  <a:pos x="T4" y="T5"/>
                </a:cxn>
                <a:cxn ang="T13">
                  <a:pos x="T6" y="T7"/>
                </a:cxn>
                <a:cxn ang="T14">
                  <a:pos x="T8" y="T9"/>
                </a:cxn>
              </a:cxnLst>
              <a:rect l="T15" t="T16" r="T17" b="T18"/>
              <a:pathLst>
                <a:path w="12" h="25">
                  <a:moveTo>
                    <a:pt x="9" y="0"/>
                  </a:moveTo>
                  <a:lnTo>
                    <a:pt x="0" y="19"/>
                  </a:lnTo>
                  <a:lnTo>
                    <a:pt x="3" y="24"/>
                  </a:lnTo>
                  <a:lnTo>
                    <a:pt x="11" y="3"/>
                  </a:lnTo>
                  <a:lnTo>
                    <a:pt x="9" y="0"/>
                  </a:lnTo>
                </a:path>
              </a:pathLst>
            </a:custGeom>
            <a:solidFill>
              <a:srgbClr val="A293A5"/>
            </a:solidFill>
            <a:ln w="12700" cap="rnd">
              <a:solidFill>
                <a:srgbClr val="474747"/>
              </a:solidFill>
              <a:round/>
              <a:headEnd/>
              <a:tailEnd/>
            </a:ln>
          </p:spPr>
          <p:txBody>
            <a:bodyPr/>
            <a:lstStyle/>
            <a:p>
              <a:endParaRPr lang="en-US">
                <a:solidFill>
                  <a:srgbClr val="000000"/>
                </a:solidFill>
              </a:endParaRPr>
            </a:p>
          </p:txBody>
        </p:sp>
        <p:sp>
          <p:nvSpPr>
            <p:cNvPr id="85" name="Freeform 565"/>
            <p:cNvSpPr>
              <a:spLocks/>
            </p:cNvSpPr>
            <p:nvPr/>
          </p:nvSpPr>
          <p:spPr bwMode="auto">
            <a:xfrm>
              <a:off x="964" y="2976"/>
              <a:ext cx="11" cy="26"/>
            </a:xfrm>
            <a:custGeom>
              <a:avLst/>
              <a:gdLst>
                <a:gd name="T0" fmla="*/ 8 w 11"/>
                <a:gd name="T1" fmla="*/ 0 h 26"/>
                <a:gd name="T2" fmla="*/ 0 w 11"/>
                <a:gd name="T3" fmla="*/ 20 h 26"/>
                <a:gd name="T4" fmla="*/ 2 w 11"/>
                <a:gd name="T5" fmla="*/ 25 h 26"/>
                <a:gd name="T6" fmla="*/ 10 w 11"/>
                <a:gd name="T7" fmla="*/ 4 h 26"/>
                <a:gd name="T8" fmla="*/ 8 w 11"/>
                <a:gd name="T9" fmla="*/ 0 h 26"/>
                <a:gd name="T10" fmla="*/ 0 60000 65536"/>
                <a:gd name="T11" fmla="*/ 0 60000 65536"/>
                <a:gd name="T12" fmla="*/ 0 60000 65536"/>
                <a:gd name="T13" fmla="*/ 0 60000 65536"/>
                <a:gd name="T14" fmla="*/ 0 60000 65536"/>
                <a:gd name="T15" fmla="*/ 0 w 11"/>
                <a:gd name="T16" fmla="*/ 0 h 26"/>
                <a:gd name="T17" fmla="*/ 11 w 11"/>
                <a:gd name="T18" fmla="*/ 26 h 26"/>
              </a:gdLst>
              <a:ahLst/>
              <a:cxnLst>
                <a:cxn ang="T10">
                  <a:pos x="T0" y="T1"/>
                </a:cxn>
                <a:cxn ang="T11">
                  <a:pos x="T2" y="T3"/>
                </a:cxn>
                <a:cxn ang="T12">
                  <a:pos x="T4" y="T5"/>
                </a:cxn>
                <a:cxn ang="T13">
                  <a:pos x="T6" y="T7"/>
                </a:cxn>
                <a:cxn ang="T14">
                  <a:pos x="T8" y="T9"/>
                </a:cxn>
              </a:cxnLst>
              <a:rect l="T15" t="T16" r="T17" b="T18"/>
              <a:pathLst>
                <a:path w="11" h="26">
                  <a:moveTo>
                    <a:pt x="8" y="0"/>
                  </a:moveTo>
                  <a:lnTo>
                    <a:pt x="0" y="20"/>
                  </a:lnTo>
                  <a:lnTo>
                    <a:pt x="2" y="25"/>
                  </a:lnTo>
                  <a:lnTo>
                    <a:pt x="10" y="4"/>
                  </a:lnTo>
                  <a:lnTo>
                    <a:pt x="8" y="0"/>
                  </a:lnTo>
                </a:path>
              </a:pathLst>
            </a:custGeom>
            <a:solidFill>
              <a:srgbClr val="A293A5"/>
            </a:solidFill>
            <a:ln w="12700" cap="rnd">
              <a:solidFill>
                <a:srgbClr val="474747"/>
              </a:solidFill>
              <a:round/>
              <a:headEnd/>
              <a:tailEnd/>
            </a:ln>
          </p:spPr>
          <p:txBody>
            <a:bodyPr/>
            <a:lstStyle/>
            <a:p>
              <a:endParaRPr lang="en-US">
                <a:solidFill>
                  <a:srgbClr val="000000"/>
                </a:solidFill>
              </a:endParaRPr>
            </a:p>
          </p:txBody>
        </p:sp>
        <p:sp>
          <p:nvSpPr>
            <p:cNvPr id="86" name="Freeform 566"/>
            <p:cNvSpPr>
              <a:spLocks/>
            </p:cNvSpPr>
            <p:nvPr/>
          </p:nvSpPr>
          <p:spPr bwMode="auto">
            <a:xfrm>
              <a:off x="1007" y="3015"/>
              <a:ext cx="15" cy="24"/>
            </a:xfrm>
            <a:custGeom>
              <a:avLst/>
              <a:gdLst>
                <a:gd name="T0" fmla="*/ 6 w 15"/>
                <a:gd name="T1" fmla="*/ 23 h 24"/>
                <a:gd name="T2" fmla="*/ 6 w 15"/>
                <a:gd name="T3" fmla="*/ 20 h 24"/>
                <a:gd name="T4" fmla="*/ 8 w 15"/>
                <a:gd name="T5" fmla="*/ 17 h 24"/>
                <a:gd name="T6" fmla="*/ 10 w 15"/>
                <a:gd name="T7" fmla="*/ 16 h 24"/>
                <a:gd name="T8" fmla="*/ 12 w 15"/>
                <a:gd name="T9" fmla="*/ 15 h 24"/>
                <a:gd name="T10" fmla="*/ 14 w 15"/>
                <a:gd name="T11" fmla="*/ 16 h 24"/>
                <a:gd name="T12" fmla="*/ 1 w 15"/>
                <a:gd name="T13" fmla="*/ 0 h 24"/>
                <a:gd name="T14" fmla="*/ 0 w 15"/>
                <a:gd name="T15" fmla="*/ 2 h 24"/>
                <a:gd name="T16" fmla="*/ 6 w 15"/>
                <a:gd name="T17" fmla="*/ 23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4"/>
                <a:gd name="T29" fmla="*/ 15 w 15"/>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4">
                  <a:moveTo>
                    <a:pt x="6" y="23"/>
                  </a:moveTo>
                  <a:lnTo>
                    <a:pt x="6" y="20"/>
                  </a:lnTo>
                  <a:lnTo>
                    <a:pt x="8" y="17"/>
                  </a:lnTo>
                  <a:lnTo>
                    <a:pt x="10" y="16"/>
                  </a:lnTo>
                  <a:lnTo>
                    <a:pt x="12" y="15"/>
                  </a:lnTo>
                  <a:lnTo>
                    <a:pt x="14" y="16"/>
                  </a:lnTo>
                  <a:lnTo>
                    <a:pt x="1" y="0"/>
                  </a:lnTo>
                  <a:lnTo>
                    <a:pt x="0" y="2"/>
                  </a:lnTo>
                  <a:lnTo>
                    <a:pt x="6" y="23"/>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87" name="Freeform 567"/>
            <p:cNvSpPr>
              <a:spLocks/>
            </p:cNvSpPr>
            <p:nvPr/>
          </p:nvSpPr>
          <p:spPr bwMode="auto">
            <a:xfrm>
              <a:off x="967" y="2980"/>
              <a:ext cx="11" cy="26"/>
            </a:xfrm>
            <a:custGeom>
              <a:avLst/>
              <a:gdLst>
                <a:gd name="T0" fmla="*/ 8 w 11"/>
                <a:gd name="T1" fmla="*/ 0 h 26"/>
                <a:gd name="T2" fmla="*/ 0 w 11"/>
                <a:gd name="T3" fmla="*/ 21 h 26"/>
                <a:gd name="T4" fmla="*/ 3 w 11"/>
                <a:gd name="T5" fmla="*/ 25 h 26"/>
                <a:gd name="T6" fmla="*/ 10 w 11"/>
                <a:gd name="T7" fmla="*/ 4 h 26"/>
                <a:gd name="T8" fmla="*/ 8 w 11"/>
                <a:gd name="T9" fmla="*/ 0 h 26"/>
                <a:gd name="T10" fmla="*/ 0 60000 65536"/>
                <a:gd name="T11" fmla="*/ 0 60000 65536"/>
                <a:gd name="T12" fmla="*/ 0 60000 65536"/>
                <a:gd name="T13" fmla="*/ 0 60000 65536"/>
                <a:gd name="T14" fmla="*/ 0 60000 65536"/>
                <a:gd name="T15" fmla="*/ 0 w 11"/>
                <a:gd name="T16" fmla="*/ 0 h 26"/>
                <a:gd name="T17" fmla="*/ 11 w 11"/>
                <a:gd name="T18" fmla="*/ 26 h 26"/>
              </a:gdLst>
              <a:ahLst/>
              <a:cxnLst>
                <a:cxn ang="T10">
                  <a:pos x="T0" y="T1"/>
                </a:cxn>
                <a:cxn ang="T11">
                  <a:pos x="T2" y="T3"/>
                </a:cxn>
                <a:cxn ang="T12">
                  <a:pos x="T4" y="T5"/>
                </a:cxn>
                <a:cxn ang="T13">
                  <a:pos x="T6" y="T7"/>
                </a:cxn>
                <a:cxn ang="T14">
                  <a:pos x="T8" y="T9"/>
                </a:cxn>
              </a:cxnLst>
              <a:rect l="T15" t="T16" r="T17" b="T18"/>
              <a:pathLst>
                <a:path w="11" h="26">
                  <a:moveTo>
                    <a:pt x="8" y="0"/>
                  </a:moveTo>
                  <a:lnTo>
                    <a:pt x="0" y="21"/>
                  </a:lnTo>
                  <a:lnTo>
                    <a:pt x="3" y="25"/>
                  </a:lnTo>
                  <a:lnTo>
                    <a:pt x="10" y="4"/>
                  </a:lnTo>
                  <a:lnTo>
                    <a:pt x="8" y="0"/>
                  </a:lnTo>
                </a:path>
              </a:pathLst>
            </a:custGeom>
            <a:solidFill>
              <a:srgbClr val="A293A5"/>
            </a:solidFill>
            <a:ln w="12700" cap="rnd">
              <a:solidFill>
                <a:srgbClr val="474747"/>
              </a:solidFill>
              <a:round/>
              <a:headEnd/>
              <a:tailEnd/>
            </a:ln>
          </p:spPr>
          <p:txBody>
            <a:bodyPr/>
            <a:lstStyle/>
            <a:p>
              <a:endParaRPr lang="en-US">
                <a:solidFill>
                  <a:srgbClr val="000000"/>
                </a:solidFill>
              </a:endParaRPr>
            </a:p>
          </p:txBody>
        </p:sp>
        <p:sp>
          <p:nvSpPr>
            <p:cNvPr id="88" name="Freeform 568"/>
            <p:cNvSpPr>
              <a:spLocks/>
            </p:cNvSpPr>
            <p:nvPr/>
          </p:nvSpPr>
          <p:spPr bwMode="auto">
            <a:xfrm>
              <a:off x="968" y="2982"/>
              <a:ext cx="17" cy="34"/>
            </a:xfrm>
            <a:custGeom>
              <a:avLst/>
              <a:gdLst>
                <a:gd name="T0" fmla="*/ 10 w 17"/>
                <a:gd name="T1" fmla="*/ 0 h 34"/>
                <a:gd name="T2" fmla="*/ 0 w 17"/>
                <a:gd name="T3" fmla="*/ 24 h 34"/>
                <a:gd name="T4" fmla="*/ 6 w 17"/>
                <a:gd name="T5" fmla="*/ 33 h 34"/>
                <a:gd name="T6" fmla="*/ 16 w 17"/>
                <a:gd name="T7" fmla="*/ 9 h 34"/>
                <a:gd name="T8" fmla="*/ 10 w 17"/>
                <a:gd name="T9" fmla="*/ 0 h 34"/>
                <a:gd name="T10" fmla="*/ 0 60000 65536"/>
                <a:gd name="T11" fmla="*/ 0 60000 65536"/>
                <a:gd name="T12" fmla="*/ 0 60000 65536"/>
                <a:gd name="T13" fmla="*/ 0 60000 65536"/>
                <a:gd name="T14" fmla="*/ 0 60000 65536"/>
                <a:gd name="T15" fmla="*/ 0 w 17"/>
                <a:gd name="T16" fmla="*/ 0 h 34"/>
                <a:gd name="T17" fmla="*/ 17 w 17"/>
                <a:gd name="T18" fmla="*/ 34 h 34"/>
              </a:gdLst>
              <a:ahLst/>
              <a:cxnLst>
                <a:cxn ang="T10">
                  <a:pos x="T0" y="T1"/>
                </a:cxn>
                <a:cxn ang="T11">
                  <a:pos x="T2" y="T3"/>
                </a:cxn>
                <a:cxn ang="T12">
                  <a:pos x="T4" y="T5"/>
                </a:cxn>
                <a:cxn ang="T13">
                  <a:pos x="T6" y="T7"/>
                </a:cxn>
                <a:cxn ang="T14">
                  <a:pos x="T8" y="T9"/>
                </a:cxn>
              </a:cxnLst>
              <a:rect l="T15" t="T16" r="T17" b="T18"/>
              <a:pathLst>
                <a:path w="17" h="34">
                  <a:moveTo>
                    <a:pt x="10" y="0"/>
                  </a:moveTo>
                  <a:lnTo>
                    <a:pt x="0" y="24"/>
                  </a:lnTo>
                  <a:lnTo>
                    <a:pt x="6" y="33"/>
                  </a:lnTo>
                  <a:lnTo>
                    <a:pt x="16" y="9"/>
                  </a:lnTo>
                  <a:lnTo>
                    <a:pt x="10" y="0"/>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89" name="Freeform 569"/>
            <p:cNvSpPr>
              <a:spLocks/>
            </p:cNvSpPr>
            <p:nvPr/>
          </p:nvSpPr>
          <p:spPr bwMode="auto">
            <a:xfrm>
              <a:off x="941" y="2992"/>
              <a:ext cx="38" cy="41"/>
            </a:xfrm>
            <a:custGeom>
              <a:avLst/>
              <a:gdLst>
                <a:gd name="T0" fmla="*/ 0 w 38"/>
                <a:gd name="T1" fmla="*/ 0 h 41"/>
                <a:gd name="T2" fmla="*/ 34 w 38"/>
                <a:gd name="T3" fmla="*/ 14 h 41"/>
                <a:gd name="T4" fmla="*/ 37 w 38"/>
                <a:gd name="T5" fmla="*/ 19 h 41"/>
                <a:gd name="T6" fmla="*/ 22 w 38"/>
                <a:gd name="T7" fmla="*/ 40 h 41"/>
                <a:gd name="T8" fmla="*/ 19 w 38"/>
                <a:gd name="T9" fmla="*/ 34 h 41"/>
                <a:gd name="T10" fmla="*/ 33 w 38"/>
                <a:gd name="T11" fmla="*/ 17 h 41"/>
                <a:gd name="T12" fmla="*/ 3 w 38"/>
                <a:gd name="T13" fmla="*/ 5 h 41"/>
                <a:gd name="T14" fmla="*/ 0 w 38"/>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41"/>
                <a:gd name="T26" fmla="*/ 38 w 38"/>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41">
                  <a:moveTo>
                    <a:pt x="0" y="0"/>
                  </a:moveTo>
                  <a:lnTo>
                    <a:pt x="34" y="14"/>
                  </a:lnTo>
                  <a:lnTo>
                    <a:pt x="37" y="19"/>
                  </a:lnTo>
                  <a:lnTo>
                    <a:pt x="22" y="40"/>
                  </a:lnTo>
                  <a:lnTo>
                    <a:pt x="19" y="34"/>
                  </a:lnTo>
                  <a:lnTo>
                    <a:pt x="33" y="17"/>
                  </a:lnTo>
                  <a:lnTo>
                    <a:pt x="3" y="5"/>
                  </a:lnTo>
                  <a:lnTo>
                    <a:pt x="0" y="0"/>
                  </a:lnTo>
                </a:path>
              </a:pathLst>
            </a:custGeom>
            <a:solidFill>
              <a:srgbClr val="3365FB"/>
            </a:solidFill>
            <a:ln w="12700" cap="rnd">
              <a:solidFill>
                <a:srgbClr val="474747"/>
              </a:solidFill>
              <a:round/>
              <a:headEnd/>
              <a:tailEnd/>
            </a:ln>
          </p:spPr>
          <p:txBody>
            <a:bodyPr/>
            <a:lstStyle/>
            <a:p>
              <a:endParaRPr lang="en-US">
                <a:solidFill>
                  <a:srgbClr val="000000"/>
                </a:solidFill>
              </a:endParaRPr>
            </a:p>
          </p:txBody>
        </p:sp>
        <p:sp>
          <p:nvSpPr>
            <p:cNvPr id="90" name="Freeform 570"/>
            <p:cNvSpPr>
              <a:spLocks/>
            </p:cNvSpPr>
            <p:nvPr/>
          </p:nvSpPr>
          <p:spPr bwMode="auto">
            <a:xfrm>
              <a:off x="925" y="2987"/>
              <a:ext cx="39" cy="54"/>
            </a:xfrm>
            <a:custGeom>
              <a:avLst/>
              <a:gdLst>
                <a:gd name="T0" fmla="*/ 17 w 39"/>
                <a:gd name="T1" fmla="*/ 6 h 54"/>
                <a:gd name="T2" fmla="*/ 3 w 39"/>
                <a:gd name="T3" fmla="*/ 0 h 54"/>
                <a:gd name="T4" fmla="*/ 0 w 39"/>
                <a:gd name="T5" fmla="*/ 0 h 54"/>
                <a:gd name="T6" fmla="*/ 30 w 39"/>
                <a:gd name="T7" fmla="*/ 53 h 54"/>
                <a:gd name="T8" fmla="*/ 32 w 39"/>
                <a:gd name="T9" fmla="*/ 53 h 54"/>
                <a:gd name="T10" fmla="*/ 38 w 39"/>
                <a:gd name="T11" fmla="*/ 45 h 54"/>
                <a:gd name="T12" fmla="*/ 0 60000 65536"/>
                <a:gd name="T13" fmla="*/ 0 60000 65536"/>
                <a:gd name="T14" fmla="*/ 0 60000 65536"/>
                <a:gd name="T15" fmla="*/ 0 60000 65536"/>
                <a:gd name="T16" fmla="*/ 0 60000 65536"/>
                <a:gd name="T17" fmla="*/ 0 60000 65536"/>
                <a:gd name="T18" fmla="*/ 0 w 39"/>
                <a:gd name="T19" fmla="*/ 0 h 54"/>
                <a:gd name="T20" fmla="*/ 39 w 39"/>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39" h="54">
                  <a:moveTo>
                    <a:pt x="17" y="6"/>
                  </a:moveTo>
                  <a:lnTo>
                    <a:pt x="3" y="0"/>
                  </a:lnTo>
                  <a:lnTo>
                    <a:pt x="0" y="0"/>
                  </a:lnTo>
                  <a:lnTo>
                    <a:pt x="30" y="53"/>
                  </a:lnTo>
                  <a:lnTo>
                    <a:pt x="32" y="53"/>
                  </a:lnTo>
                  <a:lnTo>
                    <a:pt x="38" y="45"/>
                  </a:lnTo>
                </a:path>
              </a:pathLst>
            </a:custGeom>
            <a:noFill/>
            <a:ln w="12700" cap="rnd">
              <a:solidFill>
                <a:srgbClr val="474747"/>
              </a:solidFill>
              <a:round/>
              <a:headEnd/>
              <a:tailEnd/>
            </a:ln>
          </p:spPr>
          <p:txBody>
            <a:bodyPr/>
            <a:lstStyle/>
            <a:p>
              <a:endParaRPr lang="en-US">
                <a:solidFill>
                  <a:srgbClr val="000000"/>
                </a:solidFill>
              </a:endParaRPr>
            </a:p>
          </p:txBody>
        </p:sp>
        <p:sp>
          <p:nvSpPr>
            <p:cNvPr id="91" name="Line 571"/>
            <p:cNvSpPr>
              <a:spLocks noChangeShapeType="1"/>
            </p:cNvSpPr>
            <p:nvPr/>
          </p:nvSpPr>
          <p:spPr bwMode="auto">
            <a:xfrm>
              <a:off x="952" y="3003"/>
              <a:ext cx="5" cy="19"/>
            </a:xfrm>
            <a:prstGeom prst="line">
              <a:avLst/>
            </a:prstGeom>
            <a:noFill/>
            <a:ln w="12700">
              <a:solidFill>
                <a:srgbClr val="474747"/>
              </a:solidFill>
              <a:round/>
              <a:headEnd/>
              <a:tailEnd/>
            </a:ln>
          </p:spPr>
          <p:txBody>
            <a:bodyPr wrap="none" anchor="ctr"/>
            <a:lstStyle/>
            <a:p>
              <a:endParaRPr lang="en-US">
                <a:solidFill>
                  <a:srgbClr val="000000"/>
                </a:solidFill>
              </a:endParaRPr>
            </a:p>
          </p:txBody>
        </p:sp>
        <p:sp>
          <p:nvSpPr>
            <p:cNvPr id="92" name="Freeform 572"/>
            <p:cNvSpPr>
              <a:spLocks/>
            </p:cNvSpPr>
            <p:nvPr/>
          </p:nvSpPr>
          <p:spPr bwMode="auto">
            <a:xfrm>
              <a:off x="999" y="3036"/>
              <a:ext cx="14" cy="23"/>
            </a:xfrm>
            <a:custGeom>
              <a:avLst/>
              <a:gdLst>
                <a:gd name="T0" fmla="*/ 6 w 14"/>
                <a:gd name="T1" fmla="*/ 22 h 23"/>
                <a:gd name="T2" fmla="*/ 6 w 14"/>
                <a:gd name="T3" fmla="*/ 19 h 23"/>
                <a:gd name="T4" fmla="*/ 8 w 14"/>
                <a:gd name="T5" fmla="*/ 17 h 23"/>
                <a:gd name="T6" fmla="*/ 9 w 14"/>
                <a:gd name="T7" fmla="*/ 15 h 23"/>
                <a:gd name="T8" fmla="*/ 11 w 14"/>
                <a:gd name="T9" fmla="*/ 14 h 23"/>
                <a:gd name="T10" fmla="*/ 13 w 14"/>
                <a:gd name="T11" fmla="*/ 15 h 23"/>
                <a:gd name="T12" fmla="*/ 1 w 14"/>
                <a:gd name="T13" fmla="*/ 0 h 23"/>
                <a:gd name="T14" fmla="*/ 0 w 14"/>
                <a:gd name="T15" fmla="*/ 2 h 23"/>
                <a:gd name="T16" fmla="*/ 6 w 14"/>
                <a:gd name="T17" fmla="*/ 22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3"/>
                <a:gd name="T29" fmla="*/ 14 w 14"/>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3">
                  <a:moveTo>
                    <a:pt x="6" y="22"/>
                  </a:moveTo>
                  <a:lnTo>
                    <a:pt x="6" y="19"/>
                  </a:lnTo>
                  <a:lnTo>
                    <a:pt x="8" y="17"/>
                  </a:lnTo>
                  <a:lnTo>
                    <a:pt x="9" y="15"/>
                  </a:lnTo>
                  <a:lnTo>
                    <a:pt x="11" y="14"/>
                  </a:lnTo>
                  <a:lnTo>
                    <a:pt x="13" y="15"/>
                  </a:lnTo>
                  <a:lnTo>
                    <a:pt x="1" y="0"/>
                  </a:lnTo>
                  <a:lnTo>
                    <a:pt x="0" y="2"/>
                  </a:lnTo>
                  <a:lnTo>
                    <a:pt x="6" y="22"/>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93" name="Freeform 573"/>
            <p:cNvSpPr>
              <a:spLocks/>
            </p:cNvSpPr>
            <p:nvPr/>
          </p:nvSpPr>
          <p:spPr bwMode="auto">
            <a:xfrm>
              <a:off x="941" y="2997"/>
              <a:ext cx="20" cy="31"/>
            </a:xfrm>
            <a:custGeom>
              <a:avLst/>
              <a:gdLst>
                <a:gd name="T0" fmla="*/ 4 w 20"/>
                <a:gd name="T1" fmla="*/ 0 h 31"/>
                <a:gd name="T2" fmla="*/ 2 w 20"/>
                <a:gd name="T3" fmla="*/ 13 h 31"/>
                <a:gd name="T4" fmla="*/ 0 w 20"/>
                <a:gd name="T5" fmla="*/ 17 h 31"/>
                <a:gd name="T6" fmla="*/ 2 w 20"/>
                <a:gd name="T7" fmla="*/ 20 h 31"/>
                <a:gd name="T8" fmla="*/ 7 w 20"/>
                <a:gd name="T9" fmla="*/ 21 h 31"/>
                <a:gd name="T10" fmla="*/ 19 w 20"/>
                <a:gd name="T11" fmla="*/ 30 h 31"/>
                <a:gd name="T12" fmla="*/ 0 60000 65536"/>
                <a:gd name="T13" fmla="*/ 0 60000 65536"/>
                <a:gd name="T14" fmla="*/ 0 60000 65536"/>
                <a:gd name="T15" fmla="*/ 0 60000 65536"/>
                <a:gd name="T16" fmla="*/ 0 60000 65536"/>
                <a:gd name="T17" fmla="*/ 0 60000 65536"/>
                <a:gd name="T18" fmla="*/ 0 w 20"/>
                <a:gd name="T19" fmla="*/ 0 h 31"/>
                <a:gd name="T20" fmla="*/ 20 w 20"/>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20" h="31">
                  <a:moveTo>
                    <a:pt x="4" y="0"/>
                  </a:moveTo>
                  <a:lnTo>
                    <a:pt x="2" y="13"/>
                  </a:lnTo>
                  <a:lnTo>
                    <a:pt x="0" y="17"/>
                  </a:lnTo>
                  <a:lnTo>
                    <a:pt x="2" y="20"/>
                  </a:lnTo>
                  <a:lnTo>
                    <a:pt x="7" y="21"/>
                  </a:lnTo>
                  <a:lnTo>
                    <a:pt x="19" y="30"/>
                  </a:lnTo>
                </a:path>
              </a:pathLst>
            </a:custGeom>
            <a:noFill/>
            <a:ln w="12700" cap="rnd">
              <a:solidFill>
                <a:srgbClr val="474747"/>
              </a:solidFill>
              <a:round/>
              <a:headEnd/>
              <a:tailEnd/>
            </a:ln>
          </p:spPr>
          <p:txBody>
            <a:bodyPr/>
            <a:lstStyle/>
            <a:p>
              <a:endParaRPr lang="en-US">
                <a:solidFill>
                  <a:srgbClr val="000000"/>
                </a:solidFill>
              </a:endParaRPr>
            </a:p>
          </p:txBody>
        </p:sp>
        <p:sp>
          <p:nvSpPr>
            <p:cNvPr id="94" name="Line 574"/>
            <p:cNvSpPr>
              <a:spLocks noChangeShapeType="1"/>
            </p:cNvSpPr>
            <p:nvPr/>
          </p:nvSpPr>
          <p:spPr bwMode="auto">
            <a:xfrm>
              <a:off x="943" y="3014"/>
              <a:ext cx="5" cy="1"/>
            </a:xfrm>
            <a:prstGeom prst="line">
              <a:avLst/>
            </a:prstGeom>
            <a:noFill/>
            <a:ln w="12700">
              <a:solidFill>
                <a:srgbClr val="474747"/>
              </a:solidFill>
              <a:round/>
              <a:headEnd/>
              <a:tailEnd/>
            </a:ln>
          </p:spPr>
          <p:txBody>
            <a:bodyPr wrap="none" anchor="ctr"/>
            <a:lstStyle/>
            <a:p>
              <a:endParaRPr lang="en-US">
                <a:solidFill>
                  <a:srgbClr val="000000"/>
                </a:solidFill>
              </a:endParaRPr>
            </a:p>
          </p:txBody>
        </p:sp>
        <p:sp>
          <p:nvSpPr>
            <p:cNvPr id="95" name="Freeform 575"/>
            <p:cNvSpPr>
              <a:spLocks/>
            </p:cNvSpPr>
            <p:nvPr/>
          </p:nvSpPr>
          <p:spPr bwMode="auto">
            <a:xfrm>
              <a:off x="1012" y="3030"/>
              <a:ext cx="10" cy="9"/>
            </a:xfrm>
            <a:custGeom>
              <a:avLst/>
              <a:gdLst>
                <a:gd name="T0" fmla="*/ 0 w 10"/>
                <a:gd name="T1" fmla="*/ 7 h 9"/>
                <a:gd name="T2" fmla="*/ 0 w 10"/>
                <a:gd name="T3" fmla="*/ 5 h 9"/>
                <a:gd name="T4" fmla="*/ 2 w 10"/>
                <a:gd name="T5" fmla="*/ 2 h 9"/>
                <a:gd name="T6" fmla="*/ 4 w 10"/>
                <a:gd name="T7" fmla="*/ 1 h 9"/>
                <a:gd name="T8" fmla="*/ 7 w 10"/>
                <a:gd name="T9" fmla="*/ 0 h 9"/>
                <a:gd name="T10" fmla="*/ 9 w 10"/>
                <a:gd name="T11" fmla="*/ 2 h 9"/>
                <a:gd name="T12" fmla="*/ 9 w 10"/>
                <a:gd name="T13" fmla="*/ 4 h 9"/>
                <a:gd name="T14" fmla="*/ 8 w 10"/>
                <a:gd name="T15" fmla="*/ 6 h 9"/>
                <a:gd name="T16" fmla="*/ 5 w 10"/>
                <a:gd name="T17" fmla="*/ 8 h 9"/>
                <a:gd name="T18" fmla="*/ 2 w 10"/>
                <a:gd name="T19" fmla="*/ 8 h 9"/>
                <a:gd name="T20" fmla="*/ 0 w 10"/>
                <a:gd name="T21" fmla="*/ 7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9"/>
                <a:gd name="T35" fmla="*/ 10 w 10"/>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9">
                  <a:moveTo>
                    <a:pt x="0" y="7"/>
                  </a:moveTo>
                  <a:lnTo>
                    <a:pt x="0" y="5"/>
                  </a:lnTo>
                  <a:lnTo>
                    <a:pt x="2" y="2"/>
                  </a:lnTo>
                  <a:lnTo>
                    <a:pt x="4" y="1"/>
                  </a:lnTo>
                  <a:lnTo>
                    <a:pt x="7" y="0"/>
                  </a:lnTo>
                  <a:lnTo>
                    <a:pt x="9" y="2"/>
                  </a:lnTo>
                  <a:lnTo>
                    <a:pt x="9" y="4"/>
                  </a:lnTo>
                  <a:lnTo>
                    <a:pt x="8" y="6"/>
                  </a:lnTo>
                  <a:lnTo>
                    <a:pt x="5" y="8"/>
                  </a:lnTo>
                  <a:lnTo>
                    <a:pt x="2" y="8"/>
                  </a:lnTo>
                  <a:lnTo>
                    <a:pt x="0" y="7"/>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96" name="Freeform 576"/>
            <p:cNvSpPr>
              <a:spLocks/>
            </p:cNvSpPr>
            <p:nvPr/>
          </p:nvSpPr>
          <p:spPr bwMode="auto">
            <a:xfrm>
              <a:off x="1004" y="3051"/>
              <a:ext cx="9" cy="10"/>
            </a:xfrm>
            <a:custGeom>
              <a:avLst/>
              <a:gdLst>
                <a:gd name="T0" fmla="*/ 0 w 9"/>
                <a:gd name="T1" fmla="*/ 8 h 10"/>
                <a:gd name="T2" fmla="*/ 0 w 9"/>
                <a:gd name="T3" fmla="*/ 5 h 10"/>
                <a:gd name="T4" fmla="*/ 2 w 9"/>
                <a:gd name="T5" fmla="*/ 3 h 10"/>
                <a:gd name="T6" fmla="*/ 3 w 9"/>
                <a:gd name="T7" fmla="*/ 0 h 10"/>
                <a:gd name="T8" fmla="*/ 6 w 9"/>
                <a:gd name="T9" fmla="*/ 0 h 10"/>
                <a:gd name="T10" fmla="*/ 8 w 9"/>
                <a:gd name="T11" fmla="*/ 2 h 10"/>
                <a:gd name="T12" fmla="*/ 8 w 9"/>
                <a:gd name="T13" fmla="*/ 4 h 10"/>
                <a:gd name="T14" fmla="*/ 7 w 9"/>
                <a:gd name="T15" fmla="*/ 6 h 10"/>
                <a:gd name="T16" fmla="*/ 4 w 9"/>
                <a:gd name="T17" fmla="*/ 8 h 10"/>
                <a:gd name="T18" fmla="*/ 2 w 9"/>
                <a:gd name="T19" fmla="*/ 9 h 10"/>
                <a:gd name="T20" fmla="*/ 0 w 9"/>
                <a:gd name="T21" fmla="*/ 8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0"/>
                <a:gd name="T35" fmla="*/ 9 w 9"/>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0">
                  <a:moveTo>
                    <a:pt x="0" y="8"/>
                  </a:moveTo>
                  <a:lnTo>
                    <a:pt x="0" y="5"/>
                  </a:lnTo>
                  <a:lnTo>
                    <a:pt x="2" y="3"/>
                  </a:lnTo>
                  <a:lnTo>
                    <a:pt x="3" y="0"/>
                  </a:lnTo>
                  <a:lnTo>
                    <a:pt x="6" y="0"/>
                  </a:lnTo>
                  <a:lnTo>
                    <a:pt x="8" y="2"/>
                  </a:lnTo>
                  <a:lnTo>
                    <a:pt x="8" y="4"/>
                  </a:lnTo>
                  <a:lnTo>
                    <a:pt x="7" y="6"/>
                  </a:lnTo>
                  <a:lnTo>
                    <a:pt x="4" y="8"/>
                  </a:lnTo>
                  <a:lnTo>
                    <a:pt x="2" y="9"/>
                  </a:lnTo>
                  <a:lnTo>
                    <a:pt x="0" y="8"/>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97" name="Freeform 577"/>
            <p:cNvSpPr>
              <a:spLocks/>
            </p:cNvSpPr>
            <p:nvPr/>
          </p:nvSpPr>
          <p:spPr bwMode="auto">
            <a:xfrm>
              <a:off x="974" y="2978"/>
              <a:ext cx="50" cy="102"/>
            </a:xfrm>
            <a:custGeom>
              <a:avLst/>
              <a:gdLst>
                <a:gd name="T0" fmla="*/ 38 w 50"/>
                <a:gd name="T1" fmla="*/ 4 h 102"/>
                <a:gd name="T2" fmla="*/ 49 w 50"/>
                <a:gd name="T3" fmla="*/ 0 h 102"/>
                <a:gd name="T4" fmla="*/ 47 w 50"/>
                <a:gd name="T5" fmla="*/ 6 h 102"/>
                <a:gd name="T6" fmla="*/ 43 w 50"/>
                <a:gd name="T7" fmla="*/ 12 h 102"/>
                <a:gd name="T8" fmla="*/ 40 w 50"/>
                <a:gd name="T9" fmla="*/ 17 h 102"/>
                <a:gd name="T10" fmla="*/ 38 w 50"/>
                <a:gd name="T11" fmla="*/ 22 h 102"/>
                <a:gd name="T12" fmla="*/ 37 w 50"/>
                <a:gd name="T13" fmla="*/ 26 h 102"/>
                <a:gd name="T14" fmla="*/ 37 w 50"/>
                <a:gd name="T15" fmla="*/ 30 h 102"/>
                <a:gd name="T16" fmla="*/ 9 w 50"/>
                <a:gd name="T17" fmla="*/ 101 h 102"/>
                <a:gd name="T18" fmla="*/ 0 w 50"/>
                <a:gd name="T19" fmla="*/ 98 h 102"/>
                <a:gd name="T20" fmla="*/ 38 w 50"/>
                <a:gd name="T21" fmla="*/ 4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102"/>
                <a:gd name="T35" fmla="*/ 50 w 50"/>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102">
                  <a:moveTo>
                    <a:pt x="38" y="4"/>
                  </a:moveTo>
                  <a:lnTo>
                    <a:pt x="49" y="0"/>
                  </a:lnTo>
                  <a:lnTo>
                    <a:pt x="47" y="6"/>
                  </a:lnTo>
                  <a:lnTo>
                    <a:pt x="43" y="12"/>
                  </a:lnTo>
                  <a:lnTo>
                    <a:pt x="40" y="17"/>
                  </a:lnTo>
                  <a:lnTo>
                    <a:pt x="38" y="22"/>
                  </a:lnTo>
                  <a:lnTo>
                    <a:pt x="37" y="26"/>
                  </a:lnTo>
                  <a:lnTo>
                    <a:pt x="37" y="30"/>
                  </a:lnTo>
                  <a:lnTo>
                    <a:pt x="9" y="101"/>
                  </a:lnTo>
                  <a:lnTo>
                    <a:pt x="0" y="98"/>
                  </a:lnTo>
                  <a:lnTo>
                    <a:pt x="38" y="4"/>
                  </a:lnTo>
                </a:path>
              </a:pathLst>
            </a:custGeom>
            <a:solidFill>
              <a:srgbClr val="F09843"/>
            </a:solidFill>
            <a:ln w="12700" cap="rnd">
              <a:solidFill>
                <a:srgbClr val="474747"/>
              </a:solidFill>
              <a:round/>
              <a:headEnd/>
              <a:tailEnd/>
            </a:ln>
          </p:spPr>
          <p:txBody>
            <a:bodyPr/>
            <a:lstStyle/>
            <a:p>
              <a:endParaRPr lang="en-US">
                <a:solidFill>
                  <a:srgbClr val="000000"/>
                </a:solidFill>
              </a:endParaRPr>
            </a:p>
          </p:txBody>
        </p:sp>
        <p:sp>
          <p:nvSpPr>
            <p:cNvPr id="98" name="Freeform 578"/>
            <p:cNvSpPr>
              <a:spLocks/>
            </p:cNvSpPr>
            <p:nvPr/>
          </p:nvSpPr>
          <p:spPr bwMode="auto">
            <a:xfrm>
              <a:off x="981" y="3048"/>
              <a:ext cx="10" cy="21"/>
            </a:xfrm>
            <a:custGeom>
              <a:avLst/>
              <a:gdLst>
                <a:gd name="T0" fmla="*/ 0 w 10"/>
                <a:gd name="T1" fmla="*/ 15 h 21"/>
                <a:gd name="T2" fmla="*/ 6 w 10"/>
                <a:gd name="T3" fmla="*/ 0 h 21"/>
                <a:gd name="T4" fmla="*/ 9 w 10"/>
                <a:gd name="T5" fmla="*/ 4 h 21"/>
                <a:gd name="T6" fmla="*/ 3 w 10"/>
                <a:gd name="T7" fmla="*/ 20 h 21"/>
                <a:gd name="T8" fmla="*/ 0 w 10"/>
                <a:gd name="T9" fmla="*/ 15 h 21"/>
                <a:gd name="T10" fmla="*/ 0 60000 65536"/>
                <a:gd name="T11" fmla="*/ 0 60000 65536"/>
                <a:gd name="T12" fmla="*/ 0 60000 65536"/>
                <a:gd name="T13" fmla="*/ 0 60000 65536"/>
                <a:gd name="T14" fmla="*/ 0 60000 65536"/>
                <a:gd name="T15" fmla="*/ 0 w 10"/>
                <a:gd name="T16" fmla="*/ 0 h 21"/>
                <a:gd name="T17" fmla="*/ 10 w 10"/>
                <a:gd name="T18" fmla="*/ 21 h 21"/>
              </a:gdLst>
              <a:ahLst/>
              <a:cxnLst>
                <a:cxn ang="T10">
                  <a:pos x="T0" y="T1"/>
                </a:cxn>
                <a:cxn ang="T11">
                  <a:pos x="T2" y="T3"/>
                </a:cxn>
                <a:cxn ang="T12">
                  <a:pos x="T4" y="T5"/>
                </a:cxn>
                <a:cxn ang="T13">
                  <a:pos x="T6" y="T7"/>
                </a:cxn>
                <a:cxn ang="T14">
                  <a:pos x="T8" y="T9"/>
                </a:cxn>
              </a:cxnLst>
              <a:rect l="T15" t="T16" r="T17" b="T18"/>
              <a:pathLst>
                <a:path w="10" h="21">
                  <a:moveTo>
                    <a:pt x="0" y="15"/>
                  </a:moveTo>
                  <a:lnTo>
                    <a:pt x="6" y="0"/>
                  </a:lnTo>
                  <a:lnTo>
                    <a:pt x="9" y="4"/>
                  </a:lnTo>
                  <a:lnTo>
                    <a:pt x="3" y="20"/>
                  </a:lnTo>
                  <a:lnTo>
                    <a:pt x="0" y="15"/>
                  </a:lnTo>
                </a:path>
              </a:pathLst>
            </a:custGeom>
            <a:solidFill>
              <a:srgbClr val="8C8EA7"/>
            </a:solidFill>
            <a:ln w="12700" cap="rnd">
              <a:solidFill>
                <a:srgbClr val="474747"/>
              </a:solidFill>
              <a:round/>
              <a:headEnd/>
              <a:tailEnd/>
            </a:ln>
          </p:spPr>
          <p:txBody>
            <a:bodyPr/>
            <a:lstStyle/>
            <a:p>
              <a:endParaRPr lang="en-US">
                <a:solidFill>
                  <a:srgbClr val="000000"/>
                </a:solidFill>
              </a:endParaRPr>
            </a:p>
          </p:txBody>
        </p:sp>
        <p:sp>
          <p:nvSpPr>
            <p:cNvPr id="99" name="Freeform 579"/>
            <p:cNvSpPr>
              <a:spLocks/>
            </p:cNvSpPr>
            <p:nvPr/>
          </p:nvSpPr>
          <p:spPr bwMode="auto">
            <a:xfrm>
              <a:off x="984" y="3052"/>
              <a:ext cx="12" cy="15"/>
            </a:xfrm>
            <a:custGeom>
              <a:avLst/>
              <a:gdLst>
                <a:gd name="T0" fmla="*/ 0 w 12"/>
                <a:gd name="T1" fmla="*/ 14 h 15"/>
                <a:gd name="T2" fmla="*/ 5 w 12"/>
                <a:gd name="T3" fmla="*/ 14 h 15"/>
                <a:gd name="T4" fmla="*/ 11 w 12"/>
                <a:gd name="T5" fmla="*/ 0 h 15"/>
                <a:gd name="T6" fmla="*/ 5 w 12"/>
                <a:gd name="T7" fmla="*/ 0 h 15"/>
                <a:gd name="T8" fmla="*/ 0 w 12"/>
                <a:gd name="T9" fmla="*/ 14 h 15"/>
                <a:gd name="T10" fmla="*/ 0 60000 65536"/>
                <a:gd name="T11" fmla="*/ 0 60000 65536"/>
                <a:gd name="T12" fmla="*/ 0 60000 65536"/>
                <a:gd name="T13" fmla="*/ 0 60000 65536"/>
                <a:gd name="T14" fmla="*/ 0 60000 65536"/>
                <a:gd name="T15" fmla="*/ 0 w 12"/>
                <a:gd name="T16" fmla="*/ 0 h 15"/>
                <a:gd name="T17" fmla="*/ 12 w 12"/>
                <a:gd name="T18" fmla="*/ 15 h 15"/>
              </a:gdLst>
              <a:ahLst/>
              <a:cxnLst>
                <a:cxn ang="T10">
                  <a:pos x="T0" y="T1"/>
                </a:cxn>
                <a:cxn ang="T11">
                  <a:pos x="T2" y="T3"/>
                </a:cxn>
                <a:cxn ang="T12">
                  <a:pos x="T4" y="T5"/>
                </a:cxn>
                <a:cxn ang="T13">
                  <a:pos x="T6" y="T7"/>
                </a:cxn>
                <a:cxn ang="T14">
                  <a:pos x="T8" y="T9"/>
                </a:cxn>
              </a:cxnLst>
              <a:rect l="T15" t="T16" r="T17" b="T18"/>
              <a:pathLst>
                <a:path w="12" h="15">
                  <a:moveTo>
                    <a:pt x="0" y="14"/>
                  </a:moveTo>
                  <a:lnTo>
                    <a:pt x="5" y="14"/>
                  </a:lnTo>
                  <a:lnTo>
                    <a:pt x="11" y="0"/>
                  </a:lnTo>
                  <a:lnTo>
                    <a:pt x="5" y="0"/>
                  </a:lnTo>
                  <a:lnTo>
                    <a:pt x="0" y="14"/>
                  </a:lnTo>
                </a:path>
              </a:pathLst>
            </a:custGeom>
            <a:solidFill>
              <a:srgbClr val="9C9BB2"/>
            </a:solidFill>
            <a:ln w="12700" cap="rnd">
              <a:solidFill>
                <a:srgbClr val="474747"/>
              </a:solidFill>
              <a:round/>
              <a:headEnd/>
              <a:tailEnd/>
            </a:ln>
          </p:spPr>
          <p:txBody>
            <a:bodyPr/>
            <a:lstStyle/>
            <a:p>
              <a:endParaRPr lang="en-US">
                <a:solidFill>
                  <a:srgbClr val="000000"/>
                </a:solidFill>
              </a:endParaRPr>
            </a:p>
          </p:txBody>
        </p:sp>
        <p:sp>
          <p:nvSpPr>
            <p:cNvPr id="100" name="Freeform 580"/>
            <p:cNvSpPr>
              <a:spLocks/>
            </p:cNvSpPr>
            <p:nvPr/>
          </p:nvSpPr>
          <p:spPr bwMode="auto">
            <a:xfrm>
              <a:off x="987" y="3048"/>
              <a:ext cx="9" cy="8"/>
            </a:xfrm>
            <a:custGeom>
              <a:avLst/>
              <a:gdLst>
                <a:gd name="T0" fmla="*/ 0 w 9"/>
                <a:gd name="T1" fmla="*/ 0 h 8"/>
                <a:gd name="T2" fmla="*/ 2 w 9"/>
                <a:gd name="T3" fmla="*/ 7 h 8"/>
                <a:gd name="T4" fmla="*/ 8 w 9"/>
                <a:gd name="T5" fmla="*/ 6 h 8"/>
                <a:gd name="T6" fmla="*/ 6 w 9"/>
                <a:gd name="T7" fmla="*/ 0 h 8"/>
                <a:gd name="T8" fmla="*/ 0 w 9"/>
                <a:gd name="T9" fmla="*/ 0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0"/>
                  </a:moveTo>
                  <a:lnTo>
                    <a:pt x="2" y="7"/>
                  </a:lnTo>
                  <a:lnTo>
                    <a:pt x="8" y="6"/>
                  </a:lnTo>
                  <a:lnTo>
                    <a:pt x="6" y="0"/>
                  </a:lnTo>
                  <a:lnTo>
                    <a:pt x="0" y="0"/>
                  </a:lnTo>
                </a:path>
              </a:pathLst>
            </a:custGeom>
            <a:solidFill>
              <a:srgbClr val="D2D2DE"/>
            </a:solidFill>
            <a:ln w="12700" cap="rnd">
              <a:solidFill>
                <a:srgbClr val="474747"/>
              </a:solidFill>
              <a:round/>
              <a:headEnd/>
              <a:tailEnd/>
            </a:ln>
          </p:spPr>
          <p:txBody>
            <a:bodyPr/>
            <a:lstStyle/>
            <a:p>
              <a:endParaRPr lang="en-US">
                <a:solidFill>
                  <a:srgbClr val="000000"/>
                </a:solidFill>
              </a:endParaRPr>
            </a:p>
          </p:txBody>
        </p:sp>
        <p:sp>
          <p:nvSpPr>
            <p:cNvPr id="101" name="Freeform 581"/>
            <p:cNvSpPr>
              <a:spLocks/>
            </p:cNvSpPr>
            <p:nvPr/>
          </p:nvSpPr>
          <p:spPr bwMode="auto">
            <a:xfrm>
              <a:off x="991" y="3053"/>
              <a:ext cx="10" cy="17"/>
            </a:xfrm>
            <a:custGeom>
              <a:avLst/>
              <a:gdLst>
                <a:gd name="T0" fmla="*/ 4 w 10"/>
                <a:gd name="T1" fmla="*/ 16 h 17"/>
                <a:gd name="T2" fmla="*/ 0 w 10"/>
                <a:gd name="T3" fmla="*/ 1 h 17"/>
                <a:gd name="T4" fmla="*/ 1 w 10"/>
                <a:gd name="T5" fmla="*/ 0 h 17"/>
                <a:gd name="T6" fmla="*/ 9 w 10"/>
                <a:gd name="T7" fmla="*/ 11 h 17"/>
                <a:gd name="T8" fmla="*/ 7 w 10"/>
                <a:gd name="T9" fmla="*/ 10 h 17"/>
                <a:gd name="T10" fmla="*/ 5 w 10"/>
                <a:gd name="T11" fmla="*/ 11 h 17"/>
                <a:gd name="T12" fmla="*/ 4 w 10"/>
                <a:gd name="T13" fmla="*/ 13 h 17"/>
                <a:gd name="T14" fmla="*/ 4 w 10"/>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7"/>
                <a:gd name="T26" fmla="*/ 10 w 10"/>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7">
                  <a:moveTo>
                    <a:pt x="4" y="16"/>
                  </a:moveTo>
                  <a:lnTo>
                    <a:pt x="0" y="1"/>
                  </a:lnTo>
                  <a:lnTo>
                    <a:pt x="1" y="0"/>
                  </a:lnTo>
                  <a:lnTo>
                    <a:pt x="9" y="11"/>
                  </a:lnTo>
                  <a:lnTo>
                    <a:pt x="7" y="10"/>
                  </a:lnTo>
                  <a:lnTo>
                    <a:pt x="5" y="11"/>
                  </a:lnTo>
                  <a:lnTo>
                    <a:pt x="4" y="13"/>
                  </a:lnTo>
                  <a:lnTo>
                    <a:pt x="4" y="16"/>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102" name="Freeform 582"/>
            <p:cNvSpPr>
              <a:spLocks/>
            </p:cNvSpPr>
            <p:nvPr/>
          </p:nvSpPr>
          <p:spPr bwMode="auto">
            <a:xfrm>
              <a:off x="986" y="3062"/>
              <a:ext cx="10" cy="17"/>
            </a:xfrm>
            <a:custGeom>
              <a:avLst/>
              <a:gdLst>
                <a:gd name="T0" fmla="*/ 4 w 10"/>
                <a:gd name="T1" fmla="*/ 16 h 17"/>
                <a:gd name="T2" fmla="*/ 0 w 10"/>
                <a:gd name="T3" fmla="*/ 1 h 17"/>
                <a:gd name="T4" fmla="*/ 1 w 10"/>
                <a:gd name="T5" fmla="*/ 0 h 17"/>
                <a:gd name="T6" fmla="*/ 9 w 10"/>
                <a:gd name="T7" fmla="*/ 11 h 17"/>
                <a:gd name="T8" fmla="*/ 7 w 10"/>
                <a:gd name="T9" fmla="*/ 10 h 17"/>
                <a:gd name="T10" fmla="*/ 5 w 10"/>
                <a:gd name="T11" fmla="*/ 11 h 17"/>
                <a:gd name="T12" fmla="*/ 4 w 10"/>
                <a:gd name="T13" fmla="*/ 14 h 17"/>
                <a:gd name="T14" fmla="*/ 4 w 10"/>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7"/>
                <a:gd name="T26" fmla="*/ 10 w 10"/>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7">
                  <a:moveTo>
                    <a:pt x="4" y="16"/>
                  </a:moveTo>
                  <a:lnTo>
                    <a:pt x="0" y="1"/>
                  </a:lnTo>
                  <a:lnTo>
                    <a:pt x="1" y="0"/>
                  </a:lnTo>
                  <a:lnTo>
                    <a:pt x="9" y="11"/>
                  </a:lnTo>
                  <a:lnTo>
                    <a:pt x="7" y="10"/>
                  </a:lnTo>
                  <a:lnTo>
                    <a:pt x="5" y="11"/>
                  </a:lnTo>
                  <a:lnTo>
                    <a:pt x="4" y="14"/>
                  </a:lnTo>
                  <a:lnTo>
                    <a:pt x="4" y="16"/>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103" name="Freeform 583"/>
            <p:cNvSpPr>
              <a:spLocks/>
            </p:cNvSpPr>
            <p:nvPr/>
          </p:nvSpPr>
          <p:spPr bwMode="auto">
            <a:xfrm>
              <a:off x="994" y="3064"/>
              <a:ext cx="6" cy="6"/>
            </a:xfrm>
            <a:custGeom>
              <a:avLst/>
              <a:gdLst>
                <a:gd name="T0" fmla="*/ 5 w 6"/>
                <a:gd name="T1" fmla="*/ 0 h 6"/>
                <a:gd name="T2" fmla="*/ 3 w 6"/>
                <a:gd name="T3" fmla="*/ 0 h 6"/>
                <a:gd name="T4" fmla="*/ 1 w 6"/>
                <a:gd name="T5" fmla="*/ 0 h 6"/>
                <a:gd name="T6" fmla="*/ 0 w 6"/>
                <a:gd name="T7" fmla="*/ 3 h 6"/>
                <a:gd name="T8" fmla="*/ 0 w 6"/>
                <a:gd name="T9" fmla="*/ 4 h 6"/>
                <a:gd name="T10" fmla="*/ 2 w 6"/>
                <a:gd name="T11" fmla="*/ 5 h 6"/>
                <a:gd name="T12" fmla="*/ 4 w 6"/>
                <a:gd name="T13" fmla="*/ 4 h 6"/>
                <a:gd name="T14" fmla="*/ 5 w 6"/>
                <a:gd name="T15" fmla="*/ 3 h 6"/>
                <a:gd name="T16" fmla="*/ 5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5" y="0"/>
                  </a:moveTo>
                  <a:lnTo>
                    <a:pt x="3" y="0"/>
                  </a:lnTo>
                  <a:lnTo>
                    <a:pt x="1" y="0"/>
                  </a:lnTo>
                  <a:lnTo>
                    <a:pt x="0" y="3"/>
                  </a:lnTo>
                  <a:lnTo>
                    <a:pt x="0" y="4"/>
                  </a:lnTo>
                  <a:lnTo>
                    <a:pt x="2" y="5"/>
                  </a:lnTo>
                  <a:lnTo>
                    <a:pt x="4" y="4"/>
                  </a:lnTo>
                  <a:lnTo>
                    <a:pt x="5" y="3"/>
                  </a:lnTo>
                  <a:lnTo>
                    <a:pt x="5" y="0"/>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104" name="Freeform 584"/>
            <p:cNvSpPr>
              <a:spLocks/>
            </p:cNvSpPr>
            <p:nvPr/>
          </p:nvSpPr>
          <p:spPr bwMode="auto">
            <a:xfrm>
              <a:off x="990" y="3073"/>
              <a:ext cx="6" cy="6"/>
            </a:xfrm>
            <a:custGeom>
              <a:avLst/>
              <a:gdLst>
                <a:gd name="T0" fmla="*/ 5 w 6"/>
                <a:gd name="T1" fmla="*/ 1 h 6"/>
                <a:gd name="T2" fmla="*/ 3 w 6"/>
                <a:gd name="T3" fmla="*/ 0 h 6"/>
                <a:gd name="T4" fmla="*/ 1 w 6"/>
                <a:gd name="T5" fmla="*/ 1 h 6"/>
                <a:gd name="T6" fmla="*/ 0 w 6"/>
                <a:gd name="T7" fmla="*/ 4 h 6"/>
                <a:gd name="T8" fmla="*/ 0 w 6"/>
                <a:gd name="T9" fmla="*/ 5 h 6"/>
                <a:gd name="T10" fmla="*/ 2 w 6"/>
                <a:gd name="T11" fmla="*/ 5 h 6"/>
                <a:gd name="T12" fmla="*/ 4 w 6"/>
                <a:gd name="T13" fmla="*/ 4 h 6"/>
                <a:gd name="T14" fmla="*/ 5 w 6"/>
                <a:gd name="T15" fmla="*/ 2 h 6"/>
                <a:gd name="T16" fmla="*/ 5 w 6"/>
                <a:gd name="T17" fmla="*/ 1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5" y="1"/>
                  </a:moveTo>
                  <a:lnTo>
                    <a:pt x="3" y="0"/>
                  </a:lnTo>
                  <a:lnTo>
                    <a:pt x="1" y="1"/>
                  </a:lnTo>
                  <a:lnTo>
                    <a:pt x="0" y="4"/>
                  </a:lnTo>
                  <a:lnTo>
                    <a:pt x="0" y="5"/>
                  </a:lnTo>
                  <a:lnTo>
                    <a:pt x="2" y="5"/>
                  </a:lnTo>
                  <a:lnTo>
                    <a:pt x="4" y="4"/>
                  </a:lnTo>
                  <a:lnTo>
                    <a:pt x="5" y="2"/>
                  </a:lnTo>
                  <a:lnTo>
                    <a:pt x="5" y="1"/>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grpSp>
      <p:sp>
        <p:nvSpPr>
          <p:cNvPr id="112" name="Freeform 111"/>
          <p:cNvSpPr/>
          <p:nvPr/>
        </p:nvSpPr>
        <p:spPr bwMode="auto">
          <a:xfrm>
            <a:off x="0" y="1001131"/>
            <a:ext cx="12146844" cy="2058154"/>
          </a:xfrm>
          <a:custGeom>
            <a:avLst/>
            <a:gdLst>
              <a:gd name="connsiteX0" fmla="*/ 0 w 11796888"/>
              <a:gd name="connsiteY0" fmla="*/ 2058154 h 2058154"/>
              <a:gd name="connsiteX1" fmla="*/ 3307644 w 11796888"/>
              <a:gd name="connsiteY1" fmla="*/ 229354 h 2058154"/>
              <a:gd name="connsiteX2" fmla="*/ 7789333 w 11796888"/>
              <a:gd name="connsiteY2" fmla="*/ 184198 h 2058154"/>
              <a:gd name="connsiteX3" fmla="*/ 11796888 w 11796888"/>
              <a:gd name="connsiteY3" fmla="*/ 1663043 h 2058154"/>
            </a:gdLst>
            <a:ahLst/>
            <a:cxnLst>
              <a:cxn ang="0">
                <a:pos x="connsiteX0" y="connsiteY0"/>
              </a:cxn>
              <a:cxn ang="0">
                <a:pos x="connsiteX1" y="connsiteY1"/>
              </a:cxn>
              <a:cxn ang="0">
                <a:pos x="connsiteX2" y="connsiteY2"/>
              </a:cxn>
              <a:cxn ang="0">
                <a:pos x="connsiteX3" y="connsiteY3"/>
              </a:cxn>
            </a:cxnLst>
            <a:rect l="l" t="t" r="r" b="b"/>
            <a:pathLst>
              <a:path w="11796888" h="2058154">
                <a:moveTo>
                  <a:pt x="0" y="2058154"/>
                </a:moveTo>
                <a:cubicBezTo>
                  <a:pt x="1004711" y="1299917"/>
                  <a:pt x="2009422" y="541680"/>
                  <a:pt x="3307644" y="229354"/>
                </a:cubicBezTo>
                <a:cubicBezTo>
                  <a:pt x="4605866" y="-82972"/>
                  <a:pt x="6374459" y="-54750"/>
                  <a:pt x="7789333" y="184198"/>
                </a:cubicBezTo>
                <a:cubicBezTo>
                  <a:pt x="9204207" y="423146"/>
                  <a:pt x="10500547" y="1043094"/>
                  <a:pt x="11796888" y="1663043"/>
                </a:cubicBezTo>
              </a:path>
            </a:pathLst>
          </a:custGeom>
          <a:noFill/>
          <a:ln w="12700"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pic>
        <p:nvPicPr>
          <p:cNvPr id="114" name="Picture 113"/>
          <p:cNvPicPr>
            <a:picLocks noChangeAspect="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30382" t="24856" r="24737" b="59671"/>
          <a:stretch/>
        </p:blipFill>
        <p:spPr>
          <a:xfrm flipH="1">
            <a:off x="1864431" y="4346253"/>
            <a:ext cx="1179308" cy="663802"/>
          </a:xfrm>
          <a:prstGeom prst="rect">
            <a:avLst/>
          </a:prstGeom>
        </p:spPr>
      </p:pic>
      <p:pic>
        <p:nvPicPr>
          <p:cNvPr id="117" name="Picture 116"/>
          <p:cNvPicPr>
            <a:picLocks noChangeAspect="1"/>
          </p:cNvPicPr>
          <p:nvPr/>
        </p:nvPicPr>
        <p:blipFill rotWithShape="1">
          <a:blip r:embed="rId12">
            <a:extLst>
              <a:ext uri="{28A0092B-C50C-407E-A947-70E740481C1C}">
                <a14:useLocalDpi xmlns:a14="http://schemas.microsoft.com/office/drawing/2010/main" val="0"/>
              </a:ext>
            </a:extLst>
          </a:blip>
          <a:srcRect l="20370" t="40185" r="35185" b="34630"/>
          <a:stretch/>
        </p:blipFill>
        <p:spPr>
          <a:xfrm>
            <a:off x="7679267" y="6029363"/>
            <a:ext cx="1025190" cy="464753"/>
          </a:xfrm>
          <a:prstGeom prst="rect">
            <a:avLst/>
          </a:prstGeom>
          <a:ln>
            <a:noFill/>
          </a:ln>
          <a:effectLst>
            <a:softEdge rad="112500"/>
          </a:effectLst>
        </p:spPr>
      </p:pic>
      <p:pic>
        <p:nvPicPr>
          <p:cNvPr id="118" name="Picture 117"/>
          <p:cNvPicPr>
            <a:picLocks noChangeAspect="1"/>
          </p:cNvPicPr>
          <p:nvPr/>
        </p:nvPicPr>
        <p:blipFill rotWithShape="1">
          <a:blip r:embed="rId13">
            <a:extLst>
              <a:ext uri="{28A0092B-C50C-407E-A947-70E740481C1C}">
                <a14:useLocalDpi xmlns:a14="http://schemas.microsoft.com/office/drawing/2010/main" val="0"/>
              </a:ext>
            </a:extLst>
          </a:blip>
          <a:srcRect l="2839" t="54823" r="71703" b="28123"/>
          <a:stretch/>
        </p:blipFill>
        <p:spPr>
          <a:xfrm>
            <a:off x="1864431" y="5210012"/>
            <a:ext cx="3474650" cy="1737326"/>
          </a:xfrm>
          <a:prstGeom prst="rect">
            <a:avLst/>
          </a:prstGeom>
          <a:ln>
            <a:noFill/>
          </a:ln>
          <a:effectLst>
            <a:softEdge rad="112500"/>
          </a:effectLst>
        </p:spPr>
      </p:pic>
      <p:pic>
        <p:nvPicPr>
          <p:cNvPr id="116" name="Picture 1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02593" y="4800579"/>
            <a:ext cx="1208292" cy="872929"/>
          </a:xfrm>
          <a:prstGeom prst="rect">
            <a:avLst/>
          </a:prstGeom>
        </p:spPr>
      </p:pic>
      <p:pic>
        <p:nvPicPr>
          <p:cNvPr id="119" name="Picture 118"/>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7409119" flipH="1">
            <a:off x="5800577" y="5118339"/>
            <a:ext cx="692173" cy="137609"/>
          </a:xfrm>
          <a:prstGeom prst="rect">
            <a:avLst/>
          </a:prstGeom>
        </p:spPr>
      </p:pic>
      <p:pic>
        <p:nvPicPr>
          <p:cNvPr id="121" name="Picture 120"/>
          <p:cNvPicPr>
            <a:picLocks noChangeAspect="1"/>
          </p:cNvPicPr>
          <p:nvPr/>
        </p:nvPicPr>
        <p:blipFill rotWithShape="1">
          <a:blip r:embed="rId16">
            <a:extLst>
              <a:ext uri="{28A0092B-C50C-407E-A947-70E740481C1C}">
                <a14:useLocalDpi xmlns:a14="http://schemas.microsoft.com/office/drawing/2010/main" val="0"/>
              </a:ext>
            </a:extLst>
          </a:blip>
          <a:srcRect l="29506" t="30220" r="28519" b="12839"/>
          <a:stretch/>
        </p:blipFill>
        <p:spPr>
          <a:xfrm>
            <a:off x="730643" y="5414094"/>
            <a:ext cx="1385548" cy="1401849"/>
          </a:xfrm>
          <a:prstGeom prst="rect">
            <a:avLst/>
          </a:prstGeom>
          <a:ln>
            <a:noFill/>
          </a:ln>
          <a:effectLst>
            <a:softEdge rad="112500"/>
          </a:effectLst>
        </p:spPr>
      </p:pic>
      <p:sp>
        <p:nvSpPr>
          <p:cNvPr id="123" name="TextBox 122"/>
          <p:cNvSpPr txBox="1"/>
          <p:nvPr/>
        </p:nvSpPr>
        <p:spPr>
          <a:xfrm>
            <a:off x="6953390" y="6494116"/>
            <a:ext cx="2657394" cy="276999"/>
          </a:xfrm>
          <a:prstGeom prst="rect">
            <a:avLst/>
          </a:prstGeom>
          <a:solidFill>
            <a:srgbClr val="FFFF99"/>
          </a:solidFill>
        </p:spPr>
        <p:txBody>
          <a:bodyPr wrap="none" rtlCol="0">
            <a:spAutoFit/>
          </a:bodyPr>
          <a:lstStyle/>
          <a:p>
            <a:r>
              <a:rPr lang="en-US" sz="1200" dirty="0" smtClean="0">
                <a:solidFill>
                  <a:srgbClr val="FF0000"/>
                </a:solidFill>
              </a:rPr>
              <a:t>Standoff Weapons (~1400km range)</a:t>
            </a:r>
            <a:endParaRPr lang="en-US" sz="1200" dirty="0">
              <a:solidFill>
                <a:srgbClr val="FF0000"/>
              </a:solidFill>
            </a:endParaRPr>
          </a:p>
        </p:txBody>
      </p:sp>
      <p:sp>
        <p:nvSpPr>
          <p:cNvPr id="124" name="TextBox 123"/>
          <p:cNvSpPr txBox="1"/>
          <p:nvPr/>
        </p:nvSpPr>
        <p:spPr>
          <a:xfrm>
            <a:off x="5472034" y="5422275"/>
            <a:ext cx="1088760" cy="276999"/>
          </a:xfrm>
          <a:prstGeom prst="rect">
            <a:avLst/>
          </a:prstGeom>
          <a:solidFill>
            <a:srgbClr val="FFFF99"/>
          </a:solidFill>
        </p:spPr>
        <p:txBody>
          <a:bodyPr wrap="none" rtlCol="0">
            <a:spAutoFit/>
          </a:bodyPr>
          <a:lstStyle/>
          <a:p>
            <a:r>
              <a:rPr lang="en-US" sz="1200" dirty="0" smtClean="0">
                <a:solidFill>
                  <a:srgbClr val="FF0000"/>
                </a:solidFill>
              </a:rPr>
              <a:t>Mobile SAMs</a:t>
            </a:r>
            <a:endParaRPr lang="en-US" sz="1200" dirty="0">
              <a:solidFill>
                <a:srgbClr val="FF0000"/>
              </a:solidFill>
            </a:endParaRPr>
          </a:p>
        </p:txBody>
      </p:sp>
      <p:sp>
        <p:nvSpPr>
          <p:cNvPr id="125" name="TextBox 124"/>
          <p:cNvSpPr txBox="1"/>
          <p:nvPr/>
        </p:nvSpPr>
        <p:spPr>
          <a:xfrm>
            <a:off x="1154227" y="5010055"/>
            <a:ext cx="646331" cy="276999"/>
          </a:xfrm>
          <a:prstGeom prst="rect">
            <a:avLst/>
          </a:prstGeom>
          <a:solidFill>
            <a:srgbClr val="FFFF99"/>
          </a:solidFill>
        </p:spPr>
        <p:txBody>
          <a:bodyPr wrap="none" rtlCol="0">
            <a:spAutoFit/>
          </a:bodyPr>
          <a:lstStyle/>
          <a:p>
            <a:r>
              <a:rPr lang="en-US" sz="1200" dirty="0" smtClean="0">
                <a:solidFill>
                  <a:srgbClr val="FF0000"/>
                </a:solidFill>
              </a:rPr>
              <a:t>ICBMs</a:t>
            </a:r>
            <a:endParaRPr lang="en-US" sz="1200" dirty="0">
              <a:solidFill>
                <a:srgbClr val="FF0000"/>
              </a:solidFill>
            </a:endParaRPr>
          </a:p>
        </p:txBody>
      </p:sp>
      <p:sp>
        <p:nvSpPr>
          <p:cNvPr id="126" name="TextBox 125"/>
          <p:cNvSpPr txBox="1"/>
          <p:nvPr/>
        </p:nvSpPr>
        <p:spPr>
          <a:xfrm>
            <a:off x="3797822" y="5535748"/>
            <a:ext cx="543739" cy="276999"/>
          </a:xfrm>
          <a:prstGeom prst="rect">
            <a:avLst/>
          </a:prstGeom>
          <a:solidFill>
            <a:srgbClr val="FFFF99"/>
          </a:solidFill>
        </p:spPr>
        <p:txBody>
          <a:bodyPr wrap="none" rtlCol="0">
            <a:spAutoFit/>
          </a:bodyPr>
          <a:lstStyle/>
          <a:p>
            <a:r>
              <a:rPr lang="en-US" sz="1200" dirty="0" smtClean="0">
                <a:solidFill>
                  <a:srgbClr val="FF0000"/>
                </a:solidFill>
              </a:rPr>
              <a:t>IADS</a:t>
            </a:r>
            <a:endParaRPr lang="en-US" sz="1200" dirty="0">
              <a:solidFill>
                <a:srgbClr val="FF0000"/>
              </a:solidFill>
            </a:endParaRPr>
          </a:p>
        </p:txBody>
      </p:sp>
      <p:sp>
        <p:nvSpPr>
          <p:cNvPr id="127" name="TextBox 126"/>
          <p:cNvSpPr txBox="1"/>
          <p:nvPr/>
        </p:nvSpPr>
        <p:spPr>
          <a:xfrm>
            <a:off x="7229396" y="4717495"/>
            <a:ext cx="1926681" cy="276999"/>
          </a:xfrm>
          <a:prstGeom prst="rect">
            <a:avLst/>
          </a:prstGeom>
          <a:solidFill>
            <a:srgbClr val="FFFF99"/>
          </a:solidFill>
        </p:spPr>
        <p:txBody>
          <a:bodyPr wrap="none" rtlCol="0">
            <a:spAutoFit/>
          </a:bodyPr>
          <a:lstStyle/>
          <a:p>
            <a:r>
              <a:rPr lang="en-US" sz="1200" dirty="0" smtClean="0">
                <a:solidFill>
                  <a:srgbClr val="FF0000"/>
                </a:solidFill>
              </a:rPr>
              <a:t>Computer Network Attack</a:t>
            </a:r>
            <a:endParaRPr lang="en-US" sz="1200" dirty="0">
              <a:solidFill>
                <a:srgbClr val="FF0000"/>
              </a:solidFill>
            </a:endParaRPr>
          </a:p>
        </p:txBody>
      </p:sp>
      <p:sp>
        <p:nvSpPr>
          <p:cNvPr id="128" name="TextBox 127"/>
          <p:cNvSpPr txBox="1"/>
          <p:nvPr/>
        </p:nvSpPr>
        <p:spPr>
          <a:xfrm>
            <a:off x="3144474" y="2584759"/>
            <a:ext cx="1615699" cy="461665"/>
          </a:xfrm>
          <a:prstGeom prst="rect">
            <a:avLst/>
          </a:prstGeom>
          <a:solidFill>
            <a:srgbClr val="FFFF99"/>
          </a:solidFill>
        </p:spPr>
        <p:txBody>
          <a:bodyPr wrap="none" rtlCol="0">
            <a:spAutoFit/>
          </a:bodyPr>
          <a:lstStyle/>
          <a:p>
            <a:r>
              <a:rPr lang="en-US" sz="1200" dirty="0" smtClean="0">
                <a:solidFill>
                  <a:srgbClr val="FF0000"/>
                </a:solidFill>
              </a:rPr>
              <a:t>Direct Ascent ASAT</a:t>
            </a:r>
          </a:p>
          <a:p>
            <a:r>
              <a:rPr lang="en-US" sz="1200" dirty="0" smtClean="0">
                <a:solidFill>
                  <a:srgbClr val="FF0000"/>
                </a:solidFill>
              </a:rPr>
              <a:t>~8 min Time of Flight</a:t>
            </a:r>
            <a:endParaRPr lang="en-US" sz="1200" dirty="0">
              <a:solidFill>
                <a:srgbClr val="FF0000"/>
              </a:solidFill>
            </a:endParaRPr>
          </a:p>
        </p:txBody>
      </p:sp>
      <p:sp>
        <p:nvSpPr>
          <p:cNvPr id="129" name="TextBox 128"/>
          <p:cNvSpPr txBox="1"/>
          <p:nvPr/>
        </p:nvSpPr>
        <p:spPr>
          <a:xfrm>
            <a:off x="370913" y="369814"/>
            <a:ext cx="2134367" cy="461665"/>
          </a:xfrm>
          <a:prstGeom prst="rect">
            <a:avLst/>
          </a:prstGeom>
          <a:solidFill>
            <a:srgbClr val="FFFF99"/>
          </a:solidFill>
        </p:spPr>
        <p:txBody>
          <a:bodyPr wrap="none" rtlCol="0">
            <a:spAutoFit/>
          </a:bodyPr>
          <a:lstStyle/>
          <a:p>
            <a:pPr algn="ctr"/>
            <a:r>
              <a:rPr lang="en-US" sz="1200" dirty="0" smtClean="0">
                <a:solidFill>
                  <a:srgbClr val="FF0000"/>
                </a:solidFill>
              </a:rPr>
              <a:t>Ground Based Lasers</a:t>
            </a:r>
          </a:p>
          <a:p>
            <a:pPr algn="ctr"/>
            <a:r>
              <a:rPr lang="en-US" sz="1200" dirty="0" smtClean="0">
                <a:solidFill>
                  <a:srgbClr val="FF0000"/>
                </a:solidFill>
              </a:rPr>
              <a:t>Light speed Crippling Effects</a:t>
            </a:r>
            <a:endParaRPr lang="en-US" sz="1200" dirty="0">
              <a:solidFill>
                <a:srgbClr val="FF0000"/>
              </a:solidFill>
            </a:endParaRPr>
          </a:p>
        </p:txBody>
      </p:sp>
      <p:sp>
        <p:nvSpPr>
          <p:cNvPr id="130" name="TextBox 129"/>
          <p:cNvSpPr txBox="1"/>
          <p:nvPr/>
        </p:nvSpPr>
        <p:spPr>
          <a:xfrm>
            <a:off x="4532916" y="1066958"/>
            <a:ext cx="1447832" cy="461665"/>
          </a:xfrm>
          <a:prstGeom prst="rect">
            <a:avLst/>
          </a:prstGeom>
          <a:solidFill>
            <a:srgbClr val="FFFF99"/>
          </a:solidFill>
        </p:spPr>
        <p:txBody>
          <a:bodyPr wrap="none" rtlCol="0">
            <a:spAutoFit/>
          </a:bodyPr>
          <a:lstStyle/>
          <a:p>
            <a:pPr algn="ctr"/>
            <a:r>
              <a:rPr lang="en-US" sz="1200" dirty="0" smtClean="0">
                <a:solidFill>
                  <a:srgbClr val="FF0000"/>
                </a:solidFill>
              </a:rPr>
              <a:t>Co-orbital ASATs</a:t>
            </a:r>
          </a:p>
          <a:p>
            <a:pPr algn="ctr"/>
            <a:r>
              <a:rPr lang="en-US" sz="1200" dirty="0" smtClean="0">
                <a:solidFill>
                  <a:srgbClr val="FF0000"/>
                </a:solidFill>
              </a:rPr>
              <a:t>Attack on Demand</a:t>
            </a:r>
            <a:endParaRPr lang="en-US" sz="1200" dirty="0">
              <a:solidFill>
                <a:srgbClr val="FF0000"/>
              </a:solidFill>
            </a:endParaRPr>
          </a:p>
        </p:txBody>
      </p:sp>
      <p:grpSp>
        <p:nvGrpSpPr>
          <p:cNvPr id="131" name="Group 494"/>
          <p:cNvGrpSpPr>
            <a:grpSpLocks/>
          </p:cNvGrpSpPr>
          <p:nvPr/>
        </p:nvGrpSpPr>
        <p:grpSpPr bwMode="auto">
          <a:xfrm>
            <a:off x="5944555" y="896388"/>
            <a:ext cx="586770" cy="254935"/>
            <a:chOff x="782" y="2910"/>
            <a:chExt cx="486" cy="182"/>
          </a:xfrm>
        </p:grpSpPr>
        <p:sp>
          <p:nvSpPr>
            <p:cNvPr id="132" name="Freeform 495"/>
            <p:cNvSpPr>
              <a:spLocks/>
            </p:cNvSpPr>
            <p:nvPr/>
          </p:nvSpPr>
          <p:spPr bwMode="auto">
            <a:xfrm>
              <a:off x="1046" y="2910"/>
              <a:ext cx="11" cy="9"/>
            </a:xfrm>
            <a:custGeom>
              <a:avLst/>
              <a:gdLst>
                <a:gd name="T0" fmla="*/ 0 w 11"/>
                <a:gd name="T1" fmla="*/ 3 h 9"/>
                <a:gd name="T2" fmla="*/ 7 w 11"/>
                <a:gd name="T3" fmla="*/ 0 h 9"/>
                <a:gd name="T4" fmla="*/ 10 w 11"/>
                <a:gd name="T5" fmla="*/ 8 h 9"/>
                <a:gd name="T6" fmla="*/ 7 w 11"/>
                <a:gd name="T7" fmla="*/ 7 h 9"/>
                <a:gd name="T8" fmla="*/ 0 w 11"/>
                <a:gd name="T9" fmla="*/ 3 h 9"/>
                <a:gd name="T10" fmla="*/ 0 60000 65536"/>
                <a:gd name="T11" fmla="*/ 0 60000 65536"/>
                <a:gd name="T12" fmla="*/ 0 60000 65536"/>
                <a:gd name="T13" fmla="*/ 0 60000 65536"/>
                <a:gd name="T14" fmla="*/ 0 60000 65536"/>
                <a:gd name="T15" fmla="*/ 0 w 11"/>
                <a:gd name="T16" fmla="*/ 0 h 9"/>
                <a:gd name="T17" fmla="*/ 11 w 11"/>
                <a:gd name="T18" fmla="*/ 9 h 9"/>
              </a:gdLst>
              <a:ahLst/>
              <a:cxnLst>
                <a:cxn ang="T10">
                  <a:pos x="T0" y="T1"/>
                </a:cxn>
                <a:cxn ang="T11">
                  <a:pos x="T2" y="T3"/>
                </a:cxn>
                <a:cxn ang="T12">
                  <a:pos x="T4" y="T5"/>
                </a:cxn>
                <a:cxn ang="T13">
                  <a:pos x="T6" y="T7"/>
                </a:cxn>
                <a:cxn ang="T14">
                  <a:pos x="T8" y="T9"/>
                </a:cxn>
              </a:cxnLst>
              <a:rect l="T15" t="T16" r="T17" b="T18"/>
              <a:pathLst>
                <a:path w="11" h="9">
                  <a:moveTo>
                    <a:pt x="0" y="3"/>
                  </a:moveTo>
                  <a:lnTo>
                    <a:pt x="7" y="0"/>
                  </a:lnTo>
                  <a:lnTo>
                    <a:pt x="10" y="8"/>
                  </a:lnTo>
                  <a:lnTo>
                    <a:pt x="7" y="7"/>
                  </a:lnTo>
                  <a:lnTo>
                    <a:pt x="0" y="3"/>
                  </a:lnTo>
                </a:path>
              </a:pathLst>
            </a:custGeom>
            <a:solidFill>
              <a:srgbClr val="9898B0"/>
            </a:solidFill>
            <a:ln w="12700" cap="rnd">
              <a:solidFill>
                <a:srgbClr val="474747"/>
              </a:solidFill>
              <a:round/>
              <a:headEnd/>
              <a:tailEnd/>
            </a:ln>
          </p:spPr>
          <p:txBody>
            <a:bodyPr/>
            <a:lstStyle/>
            <a:p>
              <a:endParaRPr lang="en-US">
                <a:solidFill>
                  <a:srgbClr val="000000"/>
                </a:solidFill>
              </a:endParaRPr>
            </a:p>
          </p:txBody>
        </p:sp>
        <p:sp>
          <p:nvSpPr>
            <p:cNvPr id="133" name="Freeform 496"/>
            <p:cNvSpPr>
              <a:spLocks/>
            </p:cNvSpPr>
            <p:nvPr/>
          </p:nvSpPr>
          <p:spPr bwMode="auto">
            <a:xfrm>
              <a:off x="1051" y="2917"/>
              <a:ext cx="36" cy="57"/>
            </a:xfrm>
            <a:custGeom>
              <a:avLst/>
              <a:gdLst>
                <a:gd name="T0" fmla="*/ 0 w 36"/>
                <a:gd name="T1" fmla="*/ 0 h 57"/>
                <a:gd name="T2" fmla="*/ 29 w 36"/>
                <a:gd name="T3" fmla="*/ 53 h 57"/>
                <a:gd name="T4" fmla="*/ 35 w 36"/>
                <a:gd name="T5" fmla="*/ 56 h 57"/>
                <a:gd name="T6" fmla="*/ 6 w 36"/>
                <a:gd name="T7" fmla="*/ 2 h 57"/>
                <a:gd name="T8" fmla="*/ 0 w 36"/>
                <a:gd name="T9" fmla="*/ 0 h 57"/>
                <a:gd name="T10" fmla="*/ 0 60000 65536"/>
                <a:gd name="T11" fmla="*/ 0 60000 65536"/>
                <a:gd name="T12" fmla="*/ 0 60000 65536"/>
                <a:gd name="T13" fmla="*/ 0 60000 65536"/>
                <a:gd name="T14" fmla="*/ 0 60000 65536"/>
                <a:gd name="T15" fmla="*/ 0 w 36"/>
                <a:gd name="T16" fmla="*/ 0 h 57"/>
                <a:gd name="T17" fmla="*/ 36 w 36"/>
                <a:gd name="T18" fmla="*/ 57 h 57"/>
              </a:gdLst>
              <a:ahLst/>
              <a:cxnLst>
                <a:cxn ang="T10">
                  <a:pos x="T0" y="T1"/>
                </a:cxn>
                <a:cxn ang="T11">
                  <a:pos x="T2" y="T3"/>
                </a:cxn>
                <a:cxn ang="T12">
                  <a:pos x="T4" y="T5"/>
                </a:cxn>
                <a:cxn ang="T13">
                  <a:pos x="T6" y="T7"/>
                </a:cxn>
                <a:cxn ang="T14">
                  <a:pos x="T8" y="T9"/>
                </a:cxn>
              </a:cxnLst>
              <a:rect l="T15" t="T16" r="T17" b="T18"/>
              <a:pathLst>
                <a:path w="36" h="57">
                  <a:moveTo>
                    <a:pt x="0" y="0"/>
                  </a:moveTo>
                  <a:lnTo>
                    <a:pt x="29" y="53"/>
                  </a:lnTo>
                  <a:lnTo>
                    <a:pt x="35" y="56"/>
                  </a:lnTo>
                  <a:lnTo>
                    <a:pt x="6" y="2"/>
                  </a:lnTo>
                  <a:lnTo>
                    <a:pt x="0" y="0"/>
                  </a:lnTo>
                </a:path>
              </a:pathLst>
            </a:custGeom>
            <a:solidFill>
              <a:srgbClr val="F59539"/>
            </a:solidFill>
            <a:ln w="12700" cap="rnd">
              <a:solidFill>
                <a:srgbClr val="474747"/>
              </a:solidFill>
              <a:round/>
              <a:headEnd/>
              <a:tailEnd/>
            </a:ln>
          </p:spPr>
          <p:txBody>
            <a:bodyPr/>
            <a:lstStyle/>
            <a:p>
              <a:endParaRPr lang="en-US">
                <a:solidFill>
                  <a:srgbClr val="000000"/>
                </a:solidFill>
              </a:endParaRPr>
            </a:p>
          </p:txBody>
        </p:sp>
        <p:sp>
          <p:nvSpPr>
            <p:cNvPr id="134" name="Freeform 497"/>
            <p:cNvSpPr>
              <a:spLocks/>
            </p:cNvSpPr>
            <p:nvPr/>
          </p:nvSpPr>
          <p:spPr bwMode="auto">
            <a:xfrm>
              <a:off x="1041" y="2969"/>
              <a:ext cx="46" cy="102"/>
            </a:xfrm>
            <a:custGeom>
              <a:avLst/>
              <a:gdLst>
                <a:gd name="T0" fmla="*/ 39 w 46"/>
                <a:gd name="T1" fmla="*/ 0 h 102"/>
                <a:gd name="T2" fmla="*/ 45 w 46"/>
                <a:gd name="T3" fmla="*/ 2 h 102"/>
                <a:gd name="T4" fmla="*/ 9 w 46"/>
                <a:gd name="T5" fmla="*/ 97 h 102"/>
                <a:gd name="T6" fmla="*/ 0 w 46"/>
                <a:gd name="T7" fmla="*/ 101 h 102"/>
                <a:gd name="T8" fmla="*/ 39 w 46"/>
                <a:gd name="T9" fmla="*/ 0 h 102"/>
                <a:gd name="T10" fmla="*/ 0 60000 65536"/>
                <a:gd name="T11" fmla="*/ 0 60000 65536"/>
                <a:gd name="T12" fmla="*/ 0 60000 65536"/>
                <a:gd name="T13" fmla="*/ 0 60000 65536"/>
                <a:gd name="T14" fmla="*/ 0 60000 65536"/>
                <a:gd name="T15" fmla="*/ 0 w 46"/>
                <a:gd name="T16" fmla="*/ 0 h 102"/>
                <a:gd name="T17" fmla="*/ 46 w 46"/>
                <a:gd name="T18" fmla="*/ 102 h 102"/>
              </a:gdLst>
              <a:ahLst/>
              <a:cxnLst>
                <a:cxn ang="T10">
                  <a:pos x="T0" y="T1"/>
                </a:cxn>
                <a:cxn ang="T11">
                  <a:pos x="T2" y="T3"/>
                </a:cxn>
                <a:cxn ang="T12">
                  <a:pos x="T4" y="T5"/>
                </a:cxn>
                <a:cxn ang="T13">
                  <a:pos x="T6" y="T7"/>
                </a:cxn>
                <a:cxn ang="T14">
                  <a:pos x="T8" y="T9"/>
                </a:cxn>
              </a:cxnLst>
              <a:rect l="T15" t="T16" r="T17" b="T18"/>
              <a:pathLst>
                <a:path w="46" h="102">
                  <a:moveTo>
                    <a:pt x="39" y="0"/>
                  </a:moveTo>
                  <a:lnTo>
                    <a:pt x="45" y="2"/>
                  </a:lnTo>
                  <a:lnTo>
                    <a:pt x="9" y="97"/>
                  </a:lnTo>
                  <a:lnTo>
                    <a:pt x="0" y="101"/>
                  </a:lnTo>
                  <a:lnTo>
                    <a:pt x="39" y="0"/>
                  </a:lnTo>
                </a:path>
              </a:pathLst>
            </a:custGeom>
            <a:solidFill>
              <a:srgbClr val="F09843"/>
            </a:solidFill>
            <a:ln w="12700" cap="rnd">
              <a:solidFill>
                <a:srgbClr val="474747"/>
              </a:solidFill>
              <a:round/>
              <a:headEnd/>
              <a:tailEnd/>
            </a:ln>
          </p:spPr>
          <p:txBody>
            <a:bodyPr/>
            <a:lstStyle/>
            <a:p>
              <a:endParaRPr lang="en-US">
                <a:solidFill>
                  <a:srgbClr val="000000"/>
                </a:solidFill>
              </a:endParaRPr>
            </a:p>
          </p:txBody>
        </p:sp>
        <p:sp>
          <p:nvSpPr>
            <p:cNvPr id="135" name="Freeform 498"/>
            <p:cNvSpPr>
              <a:spLocks/>
            </p:cNvSpPr>
            <p:nvPr/>
          </p:nvSpPr>
          <p:spPr bwMode="auto">
            <a:xfrm>
              <a:off x="1085" y="2961"/>
              <a:ext cx="40" cy="55"/>
            </a:xfrm>
            <a:custGeom>
              <a:avLst/>
              <a:gdLst>
                <a:gd name="T0" fmla="*/ 0 w 40"/>
                <a:gd name="T1" fmla="*/ 9 h 55"/>
                <a:gd name="T2" fmla="*/ 6 w 40"/>
                <a:gd name="T3" fmla="*/ 0 h 55"/>
                <a:gd name="T4" fmla="*/ 9 w 40"/>
                <a:gd name="T5" fmla="*/ 0 h 55"/>
                <a:gd name="T6" fmla="*/ 39 w 40"/>
                <a:gd name="T7" fmla="*/ 52 h 55"/>
                <a:gd name="T8" fmla="*/ 36 w 40"/>
                <a:gd name="T9" fmla="*/ 54 h 55"/>
                <a:gd name="T10" fmla="*/ 22 w 40"/>
                <a:gd name="T11" fmla="*/ 48 h 55"/>
                <a:gd name="T12" fmla="*/ 0 60000 65536"/>
                <a:gd name="T13" fmla="*/ 0 60000 65536"/>
                <a:gd name="T14" fmla="*/ 0 60000 65536"/>
                <a:gd name="T15" fmla="*/ 0 60000 65536"/>
                <a:gd name="T16" fmla="*/ 0 60000 65536"/>
                <a:gd name="T17" fmla="*/ 0 60000 65536"/>
                <a:gd name="T18" fmla="*/ 0 w 40"/>
                <a:gd name="T19" fmla="*/ 0 h 55"/>
                <a:gd name="T20" fmla="*/ 40 w 40"/>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40" h="55">
                  <a:moveTo>
                    <a:pt x="0" y="9"/>
                  </a:moveTo>
                  <a:lnTo>
                    <a:pt x="6" y="0"/>
                  </a:lnTo>
                  <a:lnTo>
                    <a:pt x="9" y="0"/>
                  </a:lnTo>
                  <a:lnTo>
                    <a:pt x="39" y="52"/>
                  </a:lnTo>
                  <a:lnTo>
                    <a:pt x="36" y="54"/>
                  </a:lnTo>
                  <a:lnTo>
                    <a:pt x="22" y="48"/>
                  </a:lnTo>
                </a:path>
              </a:pathLst>
            </a:custGeom>
            <a:noFill/>
            <a:ln w="12700" cap="rnd">
              <a:solidFill>
                <a:srgbClr val="474747"/>
              </a:solidFill>
              <a:round/>
              <a:headEnd/>
              <a:tailEnd/>
            </a:ln>
          </p:spPr>
          <p:txBody>
            <a:bodyPr/>
            <a:lstStyle/>
            <a:p>
              <a:endParaRPr lang="en-US">
                <a:solidFill>
                  <a:srgbClr val="000000"/>
                </a:solidFill>
              </a:endParaRPr>
            </a:p>
          </p:txBody>
        </p:sp>
        <p:sp>
          <p:nvSpPr>
            <p:cNvPr id="136" name="Freeform 499"/>
            <p:cNvSpPr>
              <a:spLocks/>
            </p:cNvSpPr>
            <p:nvPr/>
          </p:nvSpPr>
          <p:spPr bwMode="auto">
            <a:xfrm>
              <a:off x="1086" y="2997"/>
              <a:ext cx="22" cy="13"/>
            </a:xfrm>
            <a:custGeom>
              <a:avLst/>
              <a:gdLst>
                <a:gd name="T0" fmla="*/ 0 w 22"/>
                <a:gd name="T1" fmla="*/ 5 h 13"/>
                <a:gd name="T2" fmla="*/ 21 w 22"/>
                <a:gd name="T3" fmla="*/ 12 h 13"/>
                <a:gd name="T4" fmla="*/ 18 w 22"/>
                <a:gd name="T5" fmla="*/ 6 h 13"/>
                <a:gd name="T6" fmla="*/ 2 w 22"/>
                <a:gd name="T7" fmla="*/ 0 h 13"/>
                <a:gd name="T8" fmla="*/ 0 w 22"/>
                <a:gd name="T9" fmla="*/ 5 h 13"/>
                <a:gd name="T10" fmla="*/ 0 60000 65536"/>
                <a:gd name="T11" fmla="*/ 0 60000 65536"/>
                <a:gd name="T12" fmla="*/ 0 60000 65536"/>
                <a:gd name="T13" fmla="*/ 0 60000 65536"/>
                <a:gd name="T14" fmla="*/ 0 60000 65536"/>
                <a:gd name="T15" fmla="*/ 0 w 22"/>
                <a:gd name="T16" fmla="*/ 0 h 13"/>
                <a:gd name="T17" fmla="*/ 22 w 22"/>
                <a:gd name="T18" fmla="*/ 13 h 13"/>
              </a:gdLst>
              <a:ahLst/>
              <a:cxnLst>
                <a:cxn ang="T10">
                  <a:pos x="T0" y="T1"/>
                </a:cxn>
                <a:cxn ang="T11">
                  <a:pos x="T2" y="T3"/>
                </a:cxn>
                <a:cxn ang="T12">
                  <a:pos x="T4" y="T5"/>
                </a:cxn>
                <a:cxn ang="T13">
                  <a:pos x="T6" y="T7"/>
                </a:cxn>
                <a:cxn ang="T14">
                  <a:pos x="T8" y="T9"/>
                </a:cxn>
              </a:cxnLst>
              <a:rect l="T15" t="T16" r="T17" b="T18"/>
              <a:pathLst>
                <a:path w="22" h="13">
                  <a:moveTo>
                    <a:pt x="0" y="5"/>
                  </a:moveTo>
                  <a:lnTo>
                    <a:pt x="21" y="12"/>
                  </a:lnTo>
                  <a:lnTo>
                    <a:pt x="18" y="6"/>
                  </a:lnTo>
                  <a:lnTo>
                    <a:pt x="2" y="0"/>
                  </a:lnTo>
                  <a:lnTo>
                    <a:pt x="0" y="5"/>
                  </a:lnTo>
                </a:path>
              </a:pathLst>
            </a:custGeom>
            <a:solidFill>
              <a:srgbClr val="3365FB"/>
            </a:solidFill>
            <a:ln w="12700" cap="rnd">
              <a:solidFill>
                <a:srgbClr val="474747"/>
              </a:solidFill>
              <a:round/>
              <a:headEnd/>
              <a:tailEnd/>
            </a:ln>
          </p:spPr>
          <p:txBody>
            <a:bodyPr/>
            <a:lstStyle/>
            <a:p>
              <a:endParaRPr lang="en-US">
                <a:solidFill>
                  <a:srgbClr val="000000"/>
                </a:solidFill>
              </a:endParaRPr>
            </a:p>
          </p:txBody>
        </p:sp>
        <p:sp>
          <p:nvSpPr>
            <p:cNvPr id="137" name="Freeform 500"/>
            <p:cNvSpPr>
              <a:spLocks/>
            </p:cNvSpPr>
            <p:nvPr/>
          </p:nvSpPr>
          <p:spPr bwMode="auto">
            <a:xfrm>
              <a:off x="1085" y="2973"/>
              <a:ext cx="23" cy="32"/>
            </a:xfrm>
            <a:custGeom>
              <a:avLst/>
              <a:gdLst>
                <a:gd name="T0" fmla="*/ 18 w 23"/>
                <a:gd name="T1" fmla="*/ 31 h 32"/>
                <a:gd name="T2" fmla="*/ 20 w 23"/>
                <a:gd name="T3" fmla="*/ 18 h 32"/>
                <a:gd name="T4" fmla="*/ 22 w 23"/>
                <a:gd name="T5" fmla="*/ 13 h 32"/>
                <a:gd name="T6" fmla="*/ 20 w 23"/>
                <a:gd name="T7" fmla="*/ 10 h 32"/>
                <a:gd name="T8" fmla="*/ 17 w 23"/>
                <a:gd name="T9" fmla="*/ 10 h 32"/>
                <a:gd name="T10" fmla="*/ 0 w 23"/>
                <a:gd name="T11" fmla="*/ 0 h 32"/>
                <a:gd name="T12" fmla="*/ 0 60000 65536"/>
                <a:gd name="T13" fmla="*/ 0 60000 65536"/>
                <a:gd name="T14" fmla="*/ 0 60000 65536"/>
                <a:gd name="T15" fmla="*/ 0 60000 65536"/>
                <a:gd name="T16" fmla="*/ 0 60000 65536"/>
                <a:gd name="T17" fmla="*/ 0 60000 65536"/>
                <a:gd name="T18" fmla="*/ 0 w 23"/>
                <a:gd name="T19" fmla="*/ 0 h 32"/>
                <a:gd name="T20" fmla="*/ 23 w 23"/>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3" h="32">
                  <a:moveTo>
                    <a:pt x="18" y="31"/>
                  </a:moveTo>
                  <a:lnTo>
                    <a:pt x="20" y="18"/>
                  </a:lnTo>
                  <a:lnTo>
                    <a:pt x="22" y="13"/>
                  </a:lnTo>
                  <a:lnTo>
                    <a:pt x="20" y="10"/>
                  </a:lnTo>
                  <a:lnTo>
                    <a:pt x="17" y="10"/>
                  </a:lnTo>
                  <a:lnTo>
                    <a:pt x="0" y="0"/>
                  </a:lnTo>
                </a:path>
              </a:pathLst>
            </a:custGeom>
            <a:noFill/>
            <a:ln w="12700" cap="rnd">
              <a:solidFill>
                <a:srgbClr val="474747"/>
              </a:solidFill>
              <a:round/>
              <a:headEnd/>
              <a:tailEnd/>
            </a:ln>
          </p:spPr>
          <p:txBody>
            <a:bodyPr/>
            <a:lstStyle/>
            <a:p>
              <a:endParaRPr lang="en-US">
                <a:solidFill>
                  <a:srgbClr val="000000"/>
                </a:solidFill>
              </a:endParaRPr>
            </a:p>
          </p:txBody>
        </p:sp>
        <p:sp>
          <p:nvSpPr>
            <p:cNvPr id="138" name="Line 501"/>
            <p:cNvSpPr>
              <a:spLocks noChangeShapeType="1"/>
            </p:cNvSpPr>
            <p:nvPr/>
          </p:nvSpPr>
          <p:spPr bwMode="auto">
            <a:xfrm>
              <a:off x="1089" y="2978"/>
              <a:ext cx="8" cy="19"/>
            </a:xfrm>
            <a:prstGeom prst="line">
              <a:avLst/>
            </a:prstGeom>
            <a:noFill/>
            <a:ln w="12700">
              <a:solidFill>
                <a:srgbClr val="474747"/>
              </a:solidFill>
              <a:round/>
              <a:headEnd/>
              <a:tailEnd/>
            </a:ln>
          </p:spPr>
          <p:txBody>
            <a:bodyPr wrap="none" anchor="ctr"/>
            <a:lstStyle/>
            <a:p>
              <a:endParaRPr lang="en-US">
                <a:solidFill>
                  <a:srgbClr val="000000"/>
                </a:solidFill>
              </a:endParaRPr>
            </a:p>
          </p:txBody>
        </p:sp>
        <p:sp>
          <p:nvSpPr>
            <p:cNvPr id="139" name="Line 502"/>
            <p:cNvSpPr>
              <a:spLocks noChangeShapeType="1"/>
            </p:cNvSpPr>
            <p:nvPr/>
          </p:nvSpPr>
          <p:spPr bwMode="auto">
            <a:xfrm>
              <a:off x="1102" y="2986"/>
              <a:ext cx="2" cy="2"/>
            </a:xfrm>
            <a:prstGeom prst="line">
              <a:avLst/>
            </a:prstGeom>
            <a:noFill/>
            <a:ln w="12700">
              <a:solidFill>
                <a:srgbClr val="474747"/>
              </a:solidFill>
              <a:round/>
              <a:headEnd/>
              <a:tailEnd/>
            </a:ln>
          </p:spPr>
          <p:txBody>
            <a:bodyPr wrap="none" anchor="ctr"/>
            <a:lstStyle/>
            <a:p>
              <a:endParaRPr lang="en-US">
                <a:solidFill>
                  <a:srgbClr val="000000"/>
                </a:solidFill>
              </a:endParaRPr>
            </a:p>
          </p:txBody>
        </p:sp>
        <p:sp>
          <p:nvSpPr>
            <p:cNvPr id="140" name="Freeform 503"/>
            <p:cNvSpPr>
              <a:spLocks/>
            </p:cNvSpPr>
            <p:nvPr/>
          </p:nvSpPr>
          <p:spPr bwMode="auto">
            <a:xfrm>
              <a:off x="1097" y="2948"/>
              <a:ext cx="101" cy="70"/>
            </a:xfrm>
            <a:custGeom>
              <a:avLst/>
              <a:gdLst>
                <a:gd name="T0" fmla="*/ 0 w 101"/>
                <a:gd name="T1" fmla="*/ 14 h 70"/>
                <a:gd name="T2" fmla="*/ 3 w 101"/>
                <a:gd name="T3" fmla="*/ 10 h 70"/>
                <a:gd name="T4" fmla="*/ 67 w 101"/>
                <a:gd name="T5" fmla="*/ 0 h 70"/>
                <a:gd name="T6" fmla="*/ 100 w 101"/>
                <a:gd name="T7" fmla="*/ 59 h 70"/>
                <a:gd name="T8" fmla="*/ 35 w 101"/>
                <a:gd name="T9" fmla="*/ 69 h 70"/>
                <a:gd name="T10" fmla="*/ 30 w 101"/>
                <a:gd name="T11" fmla="*/ 67 h 70"/>
                <a:gd name="T12" fmla="*/ 0 w 101"/>
                <a:gd name="T13" fmla="*/ 14 h 70"/>
                <a:gd name="T14" fmla="*/ 0 60000 65536"/>
                <a:gd name="T15" fmla="*/ 0 60000 65536"/>
                <a:gd name="T16" fmla="*/ 0 60000 65536"/>
                <a:gd name="T17" fmla="*/ 0 60000 65536"/>
                <a:gd name="T18" fmla="*/ 0 60000 65536"/>
                <a:gd name="T19" fmla="*/ 0 60000 65536"/>
                <a:gd name="T20" fmla="*/ 0 60000 65536"/>
                <a:gd name="T21" fmla="*/ 0 w 101"/>
                <a:gd name="T22" fmla="*/ 0 h 70"/>
                <a:gd name="T23" fmla="*/ 101 w 101"/>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 h="70">
                  <a:moveTo>
                    <a:pt x="0" y="14"/>
                  </a:moveTo>
                  <a:lnTo>
                    <a:pt x="3" y="10"/>
                  </a:lnTo>
                  <a:lnTo>
                    <a:pt x="67" y="0"/>
                  </a:lnTo>
                  <a:lnTo>
                    <a:pt x="100" y="59"/>
                  </a:lnTo>
                  <a:lnTo>
                    <a:pt x="35" y="69"/>
                  </a:lnTo>
                  <a:lnTo>
                    <a:pt x="30" y="67"/>
                  </a:lnTo>
                  <a:lnTo>
                    <a:pt x="0" y="14"/>
                  </a:lnTo>
                </a:path>
              </a:pathLst>
            </a:custGeom>
            <a:solidFill>
              <a:srgbClr val="A2C1FE"/>
            </a:solidFill>
            <a:ln w="12700" cap="rnd">
              <a:solidFill>
                <a:srgbClr val="474747"/>
              </a:solidFill>
              <a:round/>
              <a:headEnd/>
              <a:tailEnd/>
            </a:ln>
          </p:spPr>
          <p:txBody>
            <a:bodyPr/>
            <a:lstStyle/>
            <a:p>
              <a:endParaRPr lang="en-US">
                <a:solidFill>
                  <a:srgbClr val="000000"/>
                </a:solidFill>
              </a:endParaRPr>
            </a:p>
          </p:txBody>
        </p:sp>
        <p:sp>
          <p:nvSpPr>
            <p:cNvPr id="141" name="Freeform 504"/>
            <p:cNvSpPr>
              <a:spLocks/>
            </p:cNvSpPr>
            <p:nvPr/>
          </p:nvSpPr>
          <p:spPr bwMode="auto">
            <a:xfrm>
              <a:off x="1167" y="2937"/>
              <a:ext cx="101" cy="70"/>
            </a:xfrm>
            <a:custGeom>
              <a:avLst/>
              <a:gdLst>
                <a:gd name="T0" fmla="*/ 0 w 101"/>
                <a:gd name="T1" fmla="*/ 10 h 70"/>
                <a:gd name="T2" fmla="*/ 33 w 101"/>
                <a:gd name="T3" fmla="*/ 69 h 70"/>
                <a:gd name="T4" fmla="*/ 98 w 101"/>
                <a:gd name="T5" fmla="*/ 59 h 70"/>
                <a:gd name="T6" fmla="*/ 100 w 101"/>
                <a:gd name="T7" fmla="*/ 52 h 70"/>
                <a:gd name="T8" fmla="*/ 72 w 101"/>
                <a:gd name="T9" fmla="*/ 4 h 70"/>
                <a:gd name="T10" fmla="*/ 66 w 101"/>
                <a:gd name="T11" fmla="*/ 0 h 70"/>
                <a:gd name="T12" fmla="*/ 0 w 101"/>
                <a:gd name="T13" fmla="*/ 10 h 70"/>
                <a:gd name="T14" fmla="*/ 0 60000 65536"/>
                <a:gd name="T15" fmla="*/ 0 60000 65536"/>
                <a:gd name="T16" fmla="*/ 0 60000 65536"/>
                <a:gd name="T17" fmla="*/ 0 60000 65536"/>
                <a:gd name="T18" fmla="*/ 0 60000 65536"/>
                <a:gd name="T19" fmla="*/ 0 60000 65536"/>
                <a:gd name="T20" fmla="*/ 0 60000 65536"/>
                <a:gd name="T21" fmla="*/ 0 w 101"/>
                <a:gd name="T22" fmla="*/ 0 h 70"/>
                <a:gd name="T23" fmla="*/ 101 w 101"/>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 h="70">
                  <a:moveTo>
                    <a:pt x="0" y="10"/>
                  </a:moveTo>
                  <a:lnTo>
                    <a:pt x="33" y="69"/>
                  </a:lnTo>
                  <a:lnTo>
                    <a:pt x="98" y="59"/>
                  </a:lnTo>
                  <a:lnTo>
                    <a:pt x="100" y="52"/>
                  </a:lnTo>
                  <a:lnTo>
                    <a:pt x="72" y="4"/>
                  </a:lnTo>
                  <a:lnTo>
                    <a:pt x="66" y="0"/>
                  </a:lnTo>
                  <a:lnTo>
                    <a:pt x="0" y="10"/>
                  </a:lnTo>
                </a:path>
              </a:pathLst>
            </a:custGeom>
            <a:solidFill>
              <a:srgbClr val="A2C1FE"/>
            </a:solidFill>
            <a:ln w="12700" cap="rnd">
              <a:solidFill>
                <a:srgbClr val="474747"/>
              </a:solidFill>
              <a:round/>
              <a:headEnd/>
              <a:tailEnd/>
            </a:ln>
          </p:spPr>
          <p:txBody>
            <a:bodyPr/>
            <a:lstStyle/>
            <a:p>
              <a:endParaRPr lang="en-US">
                <a:solidFill>
                  <a:srgbClr val="000000"/>
                </a:solidFill>
              </a:endParaRPr>
            </a:p>
          </p:txBody>
        </p:sp>
        <p:sp>
          <p:nvSpPr>
            <p:cNvPr id="142" name="Freeform 505"/>
            <p:cNvSpPr>
              <a:spLocks/>
            </p:cNvSpPr>
            <p:nvPr/>
          </p:nvSpPr>
          <p:spPr bwMode="auto">
            <a:xfrm>
              <a:off x="1024" y="2940"/>
              <a:ext cx="57" cy="131"/>
            </a:xfrm>
            <a:custGeom>
              <a:avLst/>
              <a:gdLst>
                <a:gd name="T0" fmla="*/ 40 w 57"/>
                <a:gd name="T1" fmla="*/ 0 h 131"/>
                <a:gd name="T2" fmla="*/ 0 w 57"/>
                <a:gd name="T3" fmla="*/ 103 h 131"/>
                <a:gd name="T4" fmla="*/ 17 w 57"/>
                <a:gd name="T5" fmla="*/ 130 h 131"/>
                <a:gd name="T6" fmla="*/ 56 w 57"/>
                <a:gd name="T7" fmla="*/ 28 h 131"/>
                <a:gd name="T8" fmla="*/ 40 w 57"/>
                <a:gd name="T9" fmla="*/ 0 h 131"/>
                <a:gd name="T10" fmla="*/ 0 60000 65536"/>
                <a:gd name="T11" fmla="*/ 0 60000 65536"/>
                <a:gd name="T12" fmla="*/ 0 60000 65536"/>
                <a:gd name="T13" fmla="*/ 0 60000 65536"/>
                <a:gd name="T14" fmla="*/ 0 60000 65536"/>
                <a:gd name="T15" fmla="*/ 0 w 57"/>
                <a:gd name="T16" fmla="*/ 0 h 131"/>
                <a:gd name="T17" fmla="*/ 57 w 57"/>
                <a:gd name="T18" fmla="*/ 131 h 131"/>
              </a:gdLst>
              <a:ahLst/>
              <a:cxnLst>
                <a:cxn ang="T10">
                  <a:pos x="T0" y="T1"/>
                </a:cxn>
                <a:cxn ang="T11">
                  <a:pos x="T2" y="T3"/>
                </a:cxn>
                <a:cxn ang="T12">
                  <a:pos x="T4" y="T5"/>
                </a:cxn>
                <a:cxn ang="T13">
                  <a:pos x="T6" y="T7"/>
                </a:cxn>
                <a:cxn ang="T14">
                  <a:pos x="T8" y="T9"/>
                </a:cxn>
              </a:cxnLst>
              <a:rect l="T15" t="T16" r="T17" b="T18"/>
              <a:pathLst>
                <a:path w="57" h="131">
                  <a:moveTo>
                    <a:pt x="40" y="0"/>
                  </a:moveTo>
                  <a:lnTo>
                    <a:pt x="0" y="103"/>
                  </a:lnTo>
                  <a:lnTo>
                    <a:pt x="17" y="130"/>
                  </a:lnTo>
                  <a:lnTo>
                    <a:pt x="56" y="28"/>
                  </a:lnTo>
                  <a:lnTo>
                    <a:pt x="40" y="0"/>
                  </a:lnTo>
                </a:path>
              </a:pathLst>
            </a:custGeom>
            <a:solidFill>
              <a:srgbClr val="D79657"/>
            </a:solidFill>
            <a:ln w="12700" cap="rnd">
              <a:solidFill>
                <a:srgbClr val="474747"/>
              </a:solidFill>
              <a:round/>
              <a:headEnd/>
              <a:tailEnd/>
            </a:ln>
          </p:spPr>
          <p:txBody>
            <a:bodyPr/>
            <a:lstStyle/>
            <a:p>
              <a:endParaRPr lang="en-US">
                <a:solidFill>
                  <a:srgbClr val="000000"/>
                </a:solidFill>
              </a:endParaRPr>
            </a:p>
          </p:txBody>
        </p:sp>
        <p:sp>
          <p:nvSpPr>
            <p:cNvPr id="143" name="Freeform 506"/>
            <p:cNvSpPr>
              <a:spLocks/>
            </p:cNvSpPr>
            <p:nvPr/>
          </p:nvSpPr>
          <p:spPr bwMode="auto">
            <a:xfrm>
              <a:off x="994" y="2911"/>
              <a:ext cx="72" cy="43"/>
            </a:xfrm>
            <a:custGeom>
              <a:avLst/>
              <a:gdLst>
                <a:gd name="T0" fmla="*/ 0 w 72"/>
                <a:gd name="T1" fmla="*/ 13 h 43"/>
                <a:gd name="T2" fmla="*/ 6 w 72"/>
                <a:gd name="T3" fmla="*/ 9 h 43"/>
                <a:gd name="T4" fmla="*/ 14 w 72"/>
                <a:gd name="T5" fmla="*/ 5 h 43"/>
                <a:gd name="T6" fmla="*/ 23 w 72"/>
                <a:gd name="T7" fmla="*/ 2 h 43"/>
                <a:gd name="T8" fmla="*/ 34 w 72"/>
                <a:gd name="T9" fmla="*/ 0 h 43"/>
                <a:gd name="T10" fmla="*/ 43 w 72"/>
                <a:gd name="T11" fmla="*/ 0 h 43"/>
                <a:gd name="T12" fmla="*/ 51 w 72"/>
                <a:gd name="T13" fmla="*/ 1 h 43"/>
                <a:gd name="T14" fmla="*/ 58 w 72"/>
                <a:gd name="T15" fmla="*/ 5 h 43"/>
                <a:gd name="T16" fmla="*/ 71 w 72"/>
                <a:gd name="T17" fmla="*/ 31 h 43"/>
                <a:gd name="T18" fmla="*/ 65 w 72"/>
                <a:gd name="T19" fmla="*/ 28 h 43"/>
                <a:gd name="T20" fmla="*/ 59 w 72"/>
                <a:gd name="T21" fmla="*/ 28 h 43"/>
                <a:gd name="T22" fmla="*/ 51 w 72"/>
                <a:gd name="T23" fmla="*/ 28 h 43"/>
                <a:gd name="T24" fmla="*/ 44 w 72"/>
                <a:gd name="T25" fmla="*/ 28 h 43"/>
                <a:gd name="T26" fmla="*/ 35 w 72"/>
                <a:gd name="T27" fmla="*/ 30 h 43"/>
                <a:gd name="T28" fmla="*/ 27 w 72"/>
                <a:gd name="T29" fmla="*/ 34 h 43"/>
                <a:gd name="T30" fmla="*/ 20 w 72"/>
                <a:gd name="T31" fmla="*/ 38 h 43"/>
                <a:gd name="T32" fmla="*/ 15 w 72"/>
                <a:gd name="T33" fmla="*/ 42 h 43"/>
                <a:gd name="T34" fmla="*/ 0 w 72"/>
                <a:gd name="T35" fmla="*/ 13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43"/>
                <a:gd name="T56" fmla="*/ 72 w 72"/>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43">
                  <a:moveTo>
                    <a:pt x="0" y="13"/>
                  </a:moveTo>
                  <a:lnTo>
                    <a:pt x="6" y="9"/>
                  </a:lnTo>
                  <a:lnTo>
                    <a:pt x="14" y="5"/>
                  </a:lnTo>
                  <a:lnTo>
                    <a:pt x="23" y="2"/>
                  </a:lnTo>
                  <a:lnTo>
                    <a:pt x="34" y="0"/>
                  </a:lnTo>
                  <a:lnTo>
                    <a:pt x="43" y="0"/>
                  </a:lnTo>
                  <a:lnTo>
                    <a:pt x="51" y="1"/>
                  </a:lnTo>
                  <a:lnTo>
                    <a:pt x="58" y="5"/>
                  </a:lnTo>
                  <a:lnTo>
                    <a:pt x="71" y="31"/>
                  </a:lnTo>
                  <a:lnTo>
                    <a:pt x="65" y="28"/>
                  </a:lnTo>
                  <a:lnTo>
                    <a:pt x="59" y="28"/>
                  </a:lnTo>
                  <a:lnTo>
                    <a:pt x="51" y="28"/>
                  </a:lnTo>
                  <a:lnTo>
                    <a:pt x="44" y="28"/>
                  </a:lnTo>
                  <a:lnTo>
                    <a:pt x="35" y="30"/>
                  </a:lnTo>
                  <a:lnTo>
                    <a:pt x="27" y="34"/>
                  </a:lnTo>
                  <a:lnTo>
                    <a:pt x="20" y="38"/>
                  </a:lnTo>
                  <a:lnTo>
                    <a:pt x="15" y="42"/>
                  </a:lnTo>
                  <a:lnTo>
                    <a:pt x="0" y="13"/>
                  </a:lnTo>
                </a:path>
              </a:pathLst>
            </a:custGeom>
            <a:solidFill>
              <a:srgbClr val="F59539"/>
            </a:solidFill>
            <a:ln w="12700" cap="rnd">
              <a:solidFill>
                <a:srgbClr val="474747"/>
              </a:solidFill>
              <a:round/>
              <a:headEnd/>
              <a:tailEnd/>
            </a:ln>
          </p:spPr>
          <p:txBody>
            <a:bodyPr/>
            <a:lstStyle/>
            <a:p>
              <a:endParaRPr lang="en-US">
                <a:solidFill>
                  <a:srgbClr val="000000"/>
                </a:solidFill>
              </a:endParaRPr>
            </a:p>
          </p:txBody>
        </p:sp>
        <p:sp>
          <p:nvSpPr>
            <p:cNvPr id="144" name="Freeform 507"/>
            <p:cNvSpPr>
              <a:spLocks/>
            </p:cNvSpPr>
            <p:nvPr/>
          </p:nvSpPr>
          <p:spPr bwMode="auto">
            <a:xfrm>
              <a:off x="971" y="2937"/>
              <a:ext cx="94" cy="117"/>
            </a:xfrm>
            <a:custGeom>
              <a:avLst/>
              <a:gdLst>
                <a:gd name="T0" fmla="*/ 39 w 94"/>
                <a:gd name="T1" fmla="*/ 14 h 117"/>
                <a:gd name="T2" fmla="*/ 0 w 94"/>
                <a:gd name="T3" fmla="*/ 116 h 117"/>
                <a:gd name="T4" fmla="*/ 53 w 94"/>
                <a:gd name="T5" fmla="*/ 105 h 117"/>
                <a:gd name="T6" fmla="*/ 93 w 94"/>
                <a:gd name="T7" fmla="*/ 3 h 117"/>
                <a:gd name="T8" fmla="*/ 88 w 94"/>
                <a:gd name="T9" fmla="*/ 1 h 117"/>
                <a:gd name="T10" fmla="*/ 82 w 94"/>
                <a:gd name="T11" fmla="*/ 0 h 117"/>
                <a:gd name="T12" fmla="*/ 75 w 94"/>
                <a:gd name="T13" fmla="*/ 0 h 117"/>
                <a:gd name="T14" fmla="*/ 67 w 94"/>
                <a:gd name="T15" fmla="*/ 1 h 117"/>
                <a:gd name="T16" fmla="*/ 60 w 94"/>
                <a:gd name="T17" fmla="*/ 3 h 117"/>
                <a:gd name="T18" fmla="*/ 54 w 94"/>
                <a:gd name="T19" fmla="*/ 5 h 117"/>
                <a:gd name="T20" fmla="*/ 49 w 94"/>
                <a:gd name="T21" fmla="*/ 8 h 117"/>
                <a:gd name="T22" fmla="*/ 43 w 94"/>
                <a:gd name="T23" fmla="*/ 10 h 117"/>
                <a:gd name="T24" fmla="*/ 39 w 94"/>
                <a:gd name="T25" fmla="*/ 14 h 1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117"/>
                <a:gd name="T41" fmla="*/ 94 w 94"/>
                <a:gd name="T42" fmla="*/ 117 h 1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117">
                  <a:moveTo>
                    <a:pt x="39" y="14"/>
                  </a:moveTo>
                  <a:lnTo>
                    <a:pt x="0" y="116"/>
                  </a:lnTo>
                  <a:lnTo>
                    <a:pt x="53" y="105"/>
                  </a:lnTo>
                  <a:lnTo>
                    <a:pt x="93" y="3"/>
                  </a:lnTo>
                  <a:lnTo>
                    <a:pt x="88" y="1"/>
                  </a:lnTo>
                  <a:lnTo>
                    <a:pt x="82" y="0"/>
                  </a:lnTo>
                  <a:lnTo>
                    <a:pt x="75" y="0"/>
                  </a:lnTo>
                  <a:lnTo>
                    <a:pt x="67" y="1"/>
                  </a:lnTo>
                  <a:lnTo>
                    <a:pt x="60" y="3"/>
                  </a:lnTo>
                  <a:lnTo>
                    <a:pt x="54" y="5"/>
                  </a:lnTo>
                  <a:lnTo>
                    <a:pt x="49" y="8"/>
                  </a:lnTo>
                  <a:lnTo>
                    <a:pt x="43" y="10"/>
                  </a:lnTo>
                  <a:lnTo>
                    <a:pt x="39" y="14"/>
                  </a:lnTo>
                </a:path>
              </a:pathLst>
            </a:custGeom>
            <a:gradFill rotWithShape="0">
              <a:gsLst>
                <a:gs pos="0">
                  <a:srgbClr val="FFAB43"/>
                </a:gs>
                <a:gs pos="100000">
                  <a:srgbClr val="E59A3C"/>
                </a:gs>
              </a:gsLst>
              <a:lin ang="5400000" scaled="1"/>
            </a:gradFill>
            <a:ln w="12700" cap="rnd">
              <a:solidFill>
                <a:srgbClr val="474747"/>
              </a:solidFill>
              <a:round/>
              <a:headEnd/>
              <a:tailEnd/>
            </a:ln>
          </p:spPr>
          <p:txBody>
            <a:bodyPr/>
            <a:lstStyle/>
            <a:p>
              <a:endParaRPr lang="en-US">
                <a:solidFill>
                  <a:srgbClr val="000000"/>
                </a:solidFill>
              </a:endParaRPr>
            </a:p>
          </p:txBody>
        </p:sp>
        <p:sp>
          <p:nvSpPr>
            <p:cNvPr id="145" name="Freeform 508"/>
            <p:cNvSpPr>
              <a:spLocks/>
            </p:cNvSpPr>
            <p:nvPr/>
          </p:nvSpPr>
          <p:spPr bwMode="auto">
            <a:xfrm>
              <a:off x="978" y="2999"/>
              <a:ext cx="66" cy="85"/>
            </a:xfrm>
            <a:custGeom>
              <a:avLst/>
              <a:gdLst>
                <a:gd name="T0" fmla="*/ 38 w 66"/>
                <a:gd name="T1" fmla="*/ 14 h 85"/>
                <a:gd name="T2" fmla="*/ 60 w 66"/>
                <a:gd name="T3" fmla="*/ 36 h 85"/>
                <a:gd name="T4" fmla="*/ 65 w 66"/>
                <a:gd name="T5" fmla="*/ 41 h 85"/>
                <a:gd name="T6" fmla="*/ 60 w 66"/>
                <a:gd name="T7" fmla="*/ 37 h 85"/>
                <a:gd name="T8" fmla="*/ 53 w 66"/>
                <a:gd name="T9" fmla="*/ 36 h 85"/>
                <a:gd name="T10" fmla="*/ 46 w 66"/>
                <a:gd name="T11" fmla="*/ 36 h 85"/>
                <a:gd name="T12" fmla="*/ 39 w 66"/>
                <a:gd name="T13" fmla="*/ 40 h 85"/>
                <a:gd name="T14" fmla="*/ 31 w 66"/>
                <a:gd name="T15" fmla="*/ 45 h 85"/>
                <a:gd name="T16" fmla="*/ 24 w 66"/>
                <a:gd name="T17" fmla="*/ 53 h 85"/>
                <a:gd name="T18" fmla="*/ 20 w 66"/>
                <a:gd name="T19" fmla="*/ 59 h 85"/>
                <a:gd name="T20" fmla="*/ 17 w 66"/>
                <a:gd name="T21" fmla="*/ 66 h 85"/>
                <a:gd name="T22" fmla="*/ 16 w 66"/>
                <a:gd name="T23" fmla="*/ 71 h 85"/>
                <a:gd name="T24" fmla="*/ 16 w 66"/>
                <a:gd name="T25" fmla="*/ 77 h 85"/>
                <a:gd name="T26" fmla="*/ 18 w 66"/>
                <a:gd name="T27" fmla="*/ 84 h 85"/>
                <a:gd name="T28" fmla="*/ 14 w 66"/>
                <a:gd name="T29" fmla="*/ 77 h 85"/>
                <a:gd name="T30" fmla="*/ 8 w 66"/>
                <a:gd name="T31" fmla="*/ 43 h 85"/>
                <a:gd name="T32" fmla="*/ 1 w 66"/>
                <a:gd name="T33" fmla="*/ 30 h 85"/>
                <a:gd name="T34" fmla="*/ 0 w 66"/>
                <a:gd name="T35" fmla="*/ 26 h 85"/>
                <a:gd name="T36" fmla="*/ 1 w 66"/>
                <a:gd name="T37" fmla="*/ 20 h 85"/>
                <a:gd name="T38" fmla="*/ 5 w 66"/>
                <a:gd name="T39" fmla="*/ 11 h 85"/>
                <a:gd name="T40" fmla="*/ 12 w 66"/>
                <a:gd name="T41" fmla="*/ 5 h 85"/>
                <a:gd name="T42" fmla="*/ 19 w 66"/>
                <a:gd name="T43" fmla="*/ 0 h 85"/>
                <a:gd name="T44" fmla="*/ 24 w 66"/>
                <a:gd name="T45" fmla="*/ 0 h 85"/>
                <a:gd name="T46" fmla="*/ 29 w 66"/>
                <a:gd name="T47" fmla="*/ 1 h 85"/>
                <a:gd name="T48" fmla="*/ 32 w 66"/>
                <a:gd name="T49" fmla="*/ 4 h 85"/>
                <a:gd name="T50" fmla="*/ 38 w 66"/>
                <a:gd name="T51" fmla="*/ 14 h 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85"/>
                <a:gd name="T80" fmla="*/ 66 w 66"/>
                <a:gd name="T81" fmla="*/ 85 h 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85">
                  <a:moveTo>
                    <a:pt x="38" y="14"/>
                  </a:moveTo>
                  <a:lnTo>
                    <a:pt x="60" y="36"/>
                  </a:lnTo>
                  <a:lnTo>
                    <a:pt x="65" y="41"/>
                  </a:lnTo>
                  <a:lnTo>
                    <a:pt x="60" y="37"/>
                  </a:lnTo>
                  <a:lnTo>
                    <a:pt x="53" y="36"/>
                  </a:lnTo>
                  <a:lnTo>
                    <a:pt x="46" y="36"/>
                  </a:lnTo>
                  <a:lnTo>
                    <a:pt x="39" y="40"/>
                  </a:lnTo>
                  <a:lnTo>
                    <a:pt x="31" y="45"/>
                  </a:lnTo>
                  <a:lnTo>
                    <a:pt x="24" y="53"/>
                  </a:lnTo>
                  <a:lnTo>
                    <a:pt x="20" y="59"/>
                  </a:lnTo>
                  <a:lnTo>
                    <a:pt x="17" y="66"/>
                  </a:lnTo>
                  <a:lnTo>
                    <a:pt x="16" y="71"/>
                  </a:lnTo>
                  <a:lnTo>
                    <a:pt x="16" y="77"/>
                  </a:lnTo>
                  <a:lnTo>
                    <a:pt x="18" y="84"/>
                  </a:lnTo>
                  <a:lnTo>
                    <a:pt x="14" y="77"/>
                  </a:lnTo>
                  <a:lnTo>
                    <a:pt x="8" y="43"/>
                  </a:lnTo>
                  <a:lnTo>
                    <a:pt x="1" y="30"/>
                  </a:lnTo>
                  <a:lnTo>
                    <a:pt x="0" y="26"/>
                  </a:lnTo>
                  <a:lnTo>
                    <a:pt x="1" y="20"/>
                  </a:lnTo>
                  <a:lnTo>
                    <a:pt x="5" y="11"/>
                  </a:lnTo>
                  <a:lnTo>
                    <a:pt x="12" y="5"/>
                  </a:lnTo>
                  <a:lnTo>
                    <a:pt x="19" y="0"/>
                  </a:lnTo>
                  <a:lnTo>
                    <a:pt x="24" y="0"/>
                  </a:lnTo>
                  <a:lnTo>
                    <a:pt x="29" y="1"/>
                  </a:lnTo>
                  <a:lnTo>
                    <a:pt x="32" y="4"/>
                  </a:lnTo>
                  <a:lnTo>
                    <a:pt x="38" y="14"/>
                  </a:lnTo>
                </a:path>
              </a:pathLst>
            </a:custGeom>
            <a:solidFill>
              <a:srgbClr val="9296AC"/>
            </a:solidFill>
            <a:ln w="12700" cap="rnd">
              <a:solidFill>
                <a:srgbClr val="474747"/>
              </a:solidFill>
              <a:round/>
              <a:headEnd/>
              <a:tailEnd/>
            </a:ln>
          </p:spPr>
          <p:txBody>
            <a:bodyPr/>
            <a:lstStyle/>
            <a:p>
              <a:endParaRPr lang="en-US">
                <a:solidFill>
                  <a:srgbClr val="000000"/>
                </a:solidFill>
              </a:endParaRPr>
            </a:p>
          </p:txBody>
        </p:sp>
        <p:sp>
          <p:nvSpPr>
            <p:cNvPr id="146" name="Freeform 509"/>
            <p:cNvSpPr>
              <a:spLocks/>
            </p:cNvSpPr>
            <p:nvPr/>
          </p:nvSpPr>
          <p:spPr bwMode="auto">
            <a:xfrm>
              <a:off x="994" y="3035"/>
              <a:ext cx="53" cy="54"/>
            </a:xfrm>
            <a:custGeom>
              <a:avLst/>
              <a:gdLst>
                <a:gd name="T0" fmla="*/ 18 w 53"/>
                <a:gd name="T1" fmla="*/ 7 h 54"/>
                <a:gd name="T2" fmla="*/ 23 w 53"/>
                <a:gd name="T3" fmla="*/ 4 h 54"/>
                <a:gd name="T4" fmla="*/ 31 w 53"/>
                <a:gd name="T5" fmla="*/ 0 h 54"/>
                <a:gd name="T6" fmla="*/ 37 w 53"/>
                <a:gd name="T7" fmla="*/ 0 h 54"/>
                <a:gd name="T8" fmla="*/ 43 w 53"/>
                <a:gd name="T9" fmla="*/ 1 h 54"/>
                <a:gd name="T10" fmla="*/ 48 w 53"/>
                <a:gd name="T11" fmla="*/ 4 h 54"/>
                <a:gd name="T12" fmla="*/ 51 w 53"/>
                <a:gd name="T13" fmla="*/ 8 h 54"/>
                <a:gd name="T14" fmla="*/ 52 w 53"/>
                <a:gd name="T15" fmla="*/ 13 h 54"/>
                <a:gd name="T16" fmla="*/ 51 w 53"/>
                <a:gd name="T17" fmla="*/ 19 h 54"/>
                <a:gd name="T18" fmla="*/ 48 w 53"/>
                <a:gd name="T19" fmla="*/ 27 h 54"/>
                <a:gd name="T20" fmla="*/ 43 w 53"/>
                <a:gd name="T21" fmla="*/ 35 h 54"/>
                <a:gd name="T22" fmla="*/ 36 w 53"/>
                <a:gd name="T23" fmla="*/ 42 h 54"/>
                <a:gd name="T24" fmla="*/ 29 w 53"/>
                <a:gd name="T25" fmla="*/ 47 h 54"/>
                <a:gd name="T26" fmla="*/ 24 w 53"/>
                <a:gd name="T27" fmla="*/ 51 h 54"/>
                <a:gd name="T28" fmla="*/ 18 w 53"/>
                <a:gd name="T29" fmla="*/ 52 h 54"/>
                <a:gd name="T30" fmla="*/ 13 w 53"/>
                <a:gd name="T31" fmla="*/ 53 h 54"/>
                <a:gd name="T32" fmla="*/ 8 w 53"/>
                <a:gd name="T33" fmla="*/ 52 h 54"/>
                <a:gd name="T34" fmla="*/ 4 w 53"/>
                <a:gd name="T35" fmla="*/ 49 h 54"/>
                <a:gd name="T36" fmla="*/ 1 w 53"/>
                <a:gd name="T37" fmla="*/ 46 h 54"/>
                <a:gd name="T38" fmla="*/ 0 w 53"/>
                <a:gd name="T39" fmla="*/ 40 h 54"/>
                <a:gd name="T40" fmla="*/ 0 w 53"/>
                <a:gd name="T41" fmla="*/ 33 h 54"/>
                <a:gd name="T42" fmla="*/ 2 w 53"/>
                <a:gd name="T43" fmla="*/ 27 h 54"/>
                <a:gd name="T44" fmla="*/ 6 w 53"/>
                <a:gd name="T45" fmla="*/ 20 h 54"/>
                <a:gd name="T46" fmla="*/ 10 w 53"/>
                <a:gd name="T47" fmla="*/ 14 h 54"/>
                <a:gd name="T48" fmla="*/ 18 w 53"/>
                <a:gd name="T49" fmla="*/ 7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54"/>
                <a:gd name="T77" fmla="*/ 53 w 53"/>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54">
                  <a:moveTo>
                    <a:pt x="18" y="7"/>
                  </a:moveTo>
                  <a:lnTo>
                    <a:pt x="23" y="4"/>
                  </a:lnTo>
                  <a:lnTo>
                    <a:pt x="31" y="0"/>
                  </a:lnTo>
                  <a:lnTo>
                    <a:pt x="37" y="0"/>
                  </a:lnTo>
                  <a:lnTo>
                    <a:pt x="43" y="1"/>
                  </a:lnTo>
                  <a:lnTo>
                    <a:pt x="48" y="4"/>
                  </a:lnTo>
                  <a:lnTo>
                    <a:pt x="51" y="8"/>
                  </a:lnTo>
                  <a:lnTo>
                    <a:pt x="52" y="13"/>
                  </a:lnTo>
                  <a:lnTo>
                    <a:pt x="51" y="19"/>
                  </a:lnTo>
                  <a:lnTo>
                    <a:pt x="48" y="27"/>
                  </a:lnTo>
                  <a:lnTo>
                    <a:pt x="43" y="35"/>
                  </a:lnTo>
                  <a:lnTo>
                    <a:pt x="36" y="42"/>
                  </a:lnTo>
                  <a:lnTo>
                    <a:pt x="29" y="47"/>
                  </a:lnTo>
                  <a:lnTo>
                    <a:pt x="24" y="51"/>
                  </a:lnTo>
                  <a:lnTo>
                    <a:pt x="18" y="52"/>
                  </a:lnTo>
                  <a:lnTo>
                    <a:pt x="13" y="53"/>
                  </a:lnTo>
                  <a:lnTo>
                    <a:pt x="8" y="52"/>
                  </a:lnTo>
                  <a:lnTo>
                    <a:pt x="4" y="49"/>
                  </a:lnTo>
                  <a:lnTo>
                    <a:pt x="1" y="46"/>
                  </a:lnTo>
                  <a:lnTo>
                    <a:pt x="0" y="40"/>
                  </a:lnTo>
                  <a:lnTo>
                    <a:pt x="0" y="33"/>
                  </a:lnTo>
                  <a:lnTo>
                    <a:pt x="2" y="27"/>
                  </a:lnTo>
                  <a:lnTo>
                    <a:pt x="6" y="20"/>
                  </a:lnTo>
                  <a:lnTo>
                    <a:pt x="10" y="14"/>
                  </a:lnTo>
                  <a:lnTo>
                    <a:pt x="18" y="7"/>
                  </a:lnTo>
                </a:path>
              </a:pathLst>
            </a:custGeom>
            <a:solidFill>
              <a:srgbClr val="B36022"/>
            </a:solidFill>
            <a:ln w="12700" cap="rnd">
              <a:solidFill>
                <a:srgbClr val="474747"/>
              </a:solidFill>
              <a:round/>
              <a:headEnd/>
              <a:tailEnd/>
            </a:ln>
          </p:spPr>
          <p:txBody>
            <a:bodyPr/>
            <a:lstStyle/>
            <a:p>
              <a:endParaRPr lang="en-US">
                <a:solidFill>
                  <a:srgbClr val="000000"/>
                </a:solidFill>
              </a:endParaRPr>
            </a:p>
          </p:txBody>
        </p:sp>
        <p:sp>
          <p:nvSpPr>
            <p:cNvPr id="147" name="Freeform 510"/>
            <p:cNvSpPr>
              <a:spLocks/>
            </p:cNvSpPr>
            <p:nvPr/>
          </p:nvSpPr>
          <p:spPr bwMode="auto">
            <a:xfrm>
              <a:off x="993" y="3031"/>
              <a:ext cx="45" cy="43"/>
            </a:xfrm>
            <a:custGeom>
              <a:avLst/>
              <a:gdLst>
                <a:gd name="T0" fmla="*/ 0 w 45"/>
                <a:gd name="T1" fmla="*/ 42 h 43"/>
                <a:gd name="T2" fmla="*/ 1 w 45"/>
                <a:gd name="T3" fmla="*/ 35 h 43"/>
                <a:gd name="T4" fmla="*/ 3 w 45"/>
                <a:gd name="T5" fmla="*/ 27 h 43"/>
                <a:gd name="T6" fmla="*/ 6 w 45"/>
                <a:gd name="T7" fmla="*/ 20 h 43"/>
                <a:gd name="T8" fmla="*/ 12 w 45"/>
                <a:gd name="T9" fmla="*/ 13 h 43"/>
                <a:gd name="T10" fmla="*/ 18 w 45"/>
                <a:gd name="T11" fmla="*/ 6 h 43"/>
                <a:gd name="T12" fmla="*/ 27 w 45"/>
                <a:gd name="T13" fmla="*/ 2 h 43"/>
                <a:gd name="T14" fmla="*/ 34 w 45"/>
                <a:gd name="T15" fmla="*/ 0 h 43"/>
                <a:gd name="T16" fmla="*/ 39 w 45"/>
                <a:gd name="T17" fmla="*/ 0 h 43"/>
                <a:gd name="T18" fmla="*/ 44 w 45"/>
                <a:gd name="T19" fmla="*/ 1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43"/>
                <a:gd name="T32" fmla="*/ 45 w 45"/>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43">
                  <a:moveTo>
                    <a:pt x="0" y="42"/>
                  </a:moveTo>
                  <a:lnTo>
                    <a:pt x="1" y="35"/>
                  </a:lnTo>
                  <a:lnTo>
                    <a:pt x="3" y="27"/>
                  </a:lnTo>
                  <a:lnTo>
                    <a:pt x="6" y="20"/>
                  </a:lnTo>
                  <a:lnTo>
                    <a:pt x="12" y="13"/>
                  </a:lnTo>
                  <a:lnTo>
                    <a:pt x="18" y="6"/>
                  </a:lnTo>
                  <a:lnTo>
                    <a:pt x="27" y="2"/>
                  </a:lnTo>
                  <a:lnTo>
                    <a:pt x="34" y="0"/>
                  </a:lnTo>
                  <a:lnTo>
                    <a:pt x="39" y="0"/>
                  </a:lnTo>
                  <a:lnTo>
                    <a:pt x="44" y="1"/>
                  </a:lnTo>
                </a:path>
              </a:pathLst>
            </a:custGeom>
            <a:noFill/>
            <a:ln w="12700" cap="rnd">
              <a:solidFill>
                <a:srgbClr val="474747"/>
              </a:solidFill>
              <a:round/>
              <a:headEnd/>
              <a:tailEnd/>
            </a:ln>
          </p:spPr>
          <p:txBody>
            <a:bodyPr/>
            <a:lstStyle/>
            <a:p>
              <a:endParaRPr lang="en-US">
                <a:solidFill>
                  <a:srgbClr val="000000"/>
                </a:solidFill>
              </a:endParaRPr>
            </a:p>
          </p:txBody>
        </p:sp>
        <p:sp>
          <p:nvSpPr>
            <p:cNvPr id="148" name="Freeform 511"/>
            <p:cNvSpPr>
              <a:spLocks/>
            </p:cNvSpPr>
            <p:nvPr/>
          </p:nvSpPr>
          <p:spPr bwMode="auto">
            <a:xfrm>
              <a:off x="1034" y="3009"/>
              <a:ext cx="18" cy="20"/>
            </a:xfrm>
            <a:custGeom>
              <a:avLst/>
              <a:gdLst>
                <a:gd name="T0" fmla="*/ 0 w 18"/>
                <a:gd name="T1" fmla="*/ 17 h 20"/>
                <a:gd name="T2" fmla="*/ 2 w 18"/>
                <a:gd name="T3" fmla="*/ 19 h 20"/>
                <a:gd name="T4" fmla="*/ 5 w 18"/>
                <a:gd name="T5" fmla="*/ 19 h 20"/>
                <a:gd name="T6" fmla="*/ 9 w 18"/>
                <a:gd name="T7" fmla="*/ 18 h 20"/>
                <a:gd name="T8" fmla="*/ 12 w 18"/>
                <a:gd name="T9" fmla="*/ 16 h 20"/>
                <a:gd name="T10" fmla="*/ 15 w 18"/>
                <a:gd name="T11" fmla="*/ 13 h 20"/>
                <a:gd name="T12" fmla="*/ 17 w 18"/>
                <a:gd name="T13" fmla="*/ 8 h 20"/>
                <a:gd name="T14" fmla="*/ 17 w 18"/>
                <a:gd name="T15" fmla="*/ 5 h 20"/>
                <a:gd name="T16" fmla="*/ 17 w 18"/>
                <a:gd name="T17" fmla="*/ 3 h 20"/>
                <a:gd name="T18" fmla="*/ 16 w 18"/>
                <a:gd name="T19" fmla="*/ 0 h 20"/>
                <a:gd name="T20" fmla="*/ 4 w 18"/>
                <a:gd name="T21" fmla="*/ 3 h 20"/>
                <a:gd name="T22" fmla="*/ 0 w 18"/>
                <a:gd name="T23" fmla="*/ 17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0"/>
                <a:gd name="T38" fmla="*/ 18 w 18"/>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0">
                  <a:moveTo>
                    <a:pt x="0" y="17"/>
                  </a:moveTo>
                  <a:lnTo>
                    <a:pt x="2" y="19"/>
                  </a:lnTo>
                  <a:lnTo>
                    <a:pt x="5" y="19"/>
                  </a:lnTo>
                  <a:lnTo>
                    <a:pt x="9" y="18"/>
                  </a:lnTo>
                  <a:lnTo>
                    <a:pt x="12" y="16"/>
                  </a:lnTo>
                  <a:lnTo>
                    <a:pt x="15" y="13"/>
                  </a:lnTo>
                  <a:lnTo>
                    <a:pt x="17" y="8"/>
                  </a:lnTo>
                  <a:lnTo>
                    <a:pt x="17" y="5"/>
                  </a:lnTo>
                  <a:lnTo>
                    <a:pt x="17" y="3"/>
                  </a:lnTo>
                  <a:lnTo>
                    <a:pt x="16" y="0"/>
                  </a:lnTo>
                  <a:lnTo>
                    <a:pt x="4" y="3"/>
                  </a:lnTo>
                  <a:lnTo>
                    <a:pt x="0" y="17"/>
                  </a:lnTo>
                </a:path>
              </a:pathLst>
            </a:custGeom>
            <a:solidFill>
              <a:srgbClr val="DBDBEB"/>
            </a:solidFill>
            <a:ln w="12700" cap="rnd">
              <a:solidFill>
                <a:srgbClr val="474747"/>
              </a:solidFill>
              <a:round/>
              <a:headEnd/>
              <a:tailEnd/>
            </a:ln>
          </p:spPr>
          <p:txBody>
            <a:bodyPr/>
            <a:lstStyle/>
            <a:p>
              <a:endParaRPr lang="en-US">
                <a:solidFill>
                  <a:srgbClr val="000000"/>
                </a:solidFill>
              </a:endParaRPr>
            </a:p>
          </p:txBody>
        </p:sp>
        <p:sp>
          <p:nvSpPr>
            <p:cNvPr id="149" name="Freeform 512"/>
            <p:cNvSpPr>
              <a:spLocks/>
            </p:cNvSpPr>
            <p:nvPr/>
          </p:nvSpPr>
          <p:spPr bwMode="auto">
            <a:xfrm>
              <a:off x="1036" y="2937"/>
              <a:ext cx="15" cy="14"/>
            </a:xfrm>
            <a:custGeom>
              <a:avLst/>
              <a:gdLst>
                <a:gd name="T0" fmla="*/ 1 w 15"/>
                <a:gd name="T1" fmla="*/ 0 h 14"/>
                <a:gd name="T2" fmla="*/ 3 w 15"/>
                <a:gd name="T3" fmla="*/ 6 h 14"/>
                <a:gd name="T4" fmla="*/ 7 w 15"/>
                <a:gd name="T5" fmla="*/ 9 h 14"/>
                <a:gd name="T6" fmla="*/ 12 w 15"/>
                <a:gd name="T7" fmla="*/ 8 h 14"/>
                <a:gd name="T8" fmla="*/ 14 w 15"/>
                <a:gd name="T9" fmla="*/ 4 h 14"/>
                <a:gd name="T10" fmla="*/ 13 w 15"/>
                <a:gd name="T11" fmla="*/ 10 h 14"/>
                <a:gd name="T12" fmla="*/ 11 w 15"/>
                <a:gd name="T13" fmla="*/ 12 h 14"/>
                <a:gd name="T14" fmla="*/ 6 w 15"/>
                <a:gd name="T15" fmla="*/ 13 h 14"/>
                <a:gd name="T16" fmla="*/ 2 w 15"/>
                <a:gd name="T17" fmla="*/ 9 h 14"/>
                <a:gd name="T18" fmla="*/ 0 w 15"/>
                <a:gd name="T19" fmla="*/ 5 h 14"/>
                <a:gd name="T20" fmla="*/ 1 w 15"/>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4"/>
                <a:gd name="T35" fmla="*/ 15 w 1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4">
                  <a:moveTo>
                    <a:pt x="1" y="0"/>
                  </a:moveTo>
                  <a:lnTo>
                    <a:pt x="3" y="6"/>
                  </a:lnTo>
                  <a:lnTo>
                    <a:pt x="7" y="9"/>
                  </a:lnTo>
                  <a:lnTo>
                    <a:pt x="12" y="8"/>
                  </a:lnTo>
                  <a:lnTo>
                    <a:pt x="14" y="4"/>
                  </a:lnTo>
                  <a:lnTo>
                    <a:pt x="13" y="10"/>
                  </a:lnTo>
                  <a:lnTo>
                    <a:pt x="11" y="12"/>
                  </a:lnTo>
                  <a:lnTo>
                    <a:pt x="6" y="13"/>
                  </a:lnTo>
                  <a:lnTo>
                    <a:pt x="2" y="9"/>
                  </a:lnTo>
                  <a:lnTo>
                    <a:pt x="0" y="5"/>
                  </a:lnTo>
                  <a:lnTo>
                    <a:pt x="1" y="0"/>
                  </a:lnTo>
                </a:path>
              </a:pathLst>
            </a:custGeom>
            <a:solidFill>
              <a:srgbClr val="CECDD9"/>
            </a:solidFill>
            <a:ln w="12700" cap="rnd">
              <a:solidFill>
                <a:srgbClr val="474747"/>
              </a:solidFill>
              <a:round/>
              <a:headEnd/>
              <a:tailEnd/>
            </a:ln>
          </p:spPr>
          <p:txBody>
            <a:bodyPr/>
            <a:lstStyle/>
            <a:p>
              <a:endParaRPr lang="en-US">
                <a:solidFill>
                  <a:srgbClr val="000000"/>
                </a:solidFill>
              </a:endParaRPr>
            </a:p>
          </p:txBody>
        </p:sp>
        <p:sp>
          <p:nvSpPr>
            <p:cNvPr id="150" name="Freeform 513"/>
            <p:cNvSpPr>
              <a:spLocks/>
            </p:cNvSpPr>
            <p:nvPr/>
          </p:nvSpPr>
          <p:spPr bwMode="auto">
            <a:xfrm>
              <a:off x="1047" y="2937"/>
              <a:ext cx="6" cy="9"/>
            </a:xfrm>
            <a:custGeom>
              <a:avLst/>
              <a:gdLst>
                <a:gd name="T0" fmla="*/ 2 w 6"/>
                <a:gd name="T1" fmla="*/ 0 h 9"/>
                <a:gd name="T2" fmla="*/ 5 w 6"/>
                <a:gd name="T3" fmla="*/ 5 h 9"/>
                <a:gd name="T4" fmla="*/ 3 w 6"/>
                <a:gd name="T5" fmla="*/ 8 h 9"/>
                <a:gd name="T6" fmla="*/ 0 w 6"/>
                <a:gd name="T7" fmla="*/ 4 h 9"/>
                <a:gd name="T8" fmla="*/ 2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2" y="0"/>
                  </a:moveTo>
                  <a:lnTo>
                    <a:pt x="5" y="5"/>
                  </a:lnTo>
                  <a:lnTo>
                    <a:pt x="3" y="8"/>
                  </a:lnTo>
                  <a:lnTo>
                    <a:pt x="0" y="4"/>
                  </a:lnTo>
                  <a:lnTo>
                    <a:pt x="2" y="0"/>
                  </a:lnTo>
                </a:path>
              </a:pathLst>
            </a:custGeom>
            <a:solidFill>
              <a:srgbClr val="CECDD9"/>
            </a:solidFill>
            <a:ln w="12700" cap="rnd">
              <a:solidFill>
                <a:srgbClr val="474747"/>
              </a:solidFill>
              <a:round/>
              <a:headEnd/>
              <a:tailEnd/>
            </a:ln>
          </p:spPr>
          <p:txBody>
            <a:bodyPr/>
            <a:lstStyle/>
            <a:p>
              <a:endParaRPr lang="en-US">
                <a:solidFill>
                  <a:srgbClr val="000000"/>
                </a:solidFill>
              </a:endParaRPr>
            </a:p>
          </p:txBody>
        </p:sp>
        <p:sp>
          <p:nvSpPr>
            <p:cNvPr id="151" name="Line 514"/>
            <p:cNvSpPr>
              <a:spLocks noChangeShapeType="1"/>
            </p:cNvSpPr>
            <p:nvPr/>
          </p:nvSpPr>
          <p:spPr bwMode="auto">
            <a:xfrm>
              <a:off x="1053" y="2948"/>
              <a:ext cx="5" cy="6"/>
            </a:xfrm>
            <a:prstGeom prst="line">
              <a:avLst/>
            </a:prstGeom>
            <a:noFill/>
            <a:ln w="12700">
              <a:solidFill>
                <a:srgbClr val="474747"/>
              </a:solidFill>
              <a:round/>
              <a:headEnd/>
              <a:tailEnd/>
            </a:ln>
          </p:spPr>
          <p:txBody>
            <a:bodyPr wrap="none" anchor="ctr"/>
            <a:lstStyle/>
            <a:p>
              <a:endParaRPr lang="en-US">
                <a:solidFill>
                  <a:srgbClr val="000000"/>
                </a:solidFill>
              </a:endParaRPr>
            </a:p>
          </p:txBody>
        </p:sp>
        <p:sp>
          <p:nvSpPr>
            <p:cNvPr id="152" name="Freeform 515"/>
            <p:cNvSpPr>
              <a:spLocks/>
            </p:cNvSpPr>
            <p:nvPr/>
          </p:nvSpPr>
          <p:spPr bwMode="auto">
            <a:xfrm>
              <a:off x="1042" y="3018"/>
              <a:ext cx="11" cy="15"/>
            </a:xfrm>
            <a:custGeom>
              <a:avLst/>
              <a:gdLst>
                <a:gd name="T0" fmla="*/ 0 w 11"/>
                <a:gd name="T1" fmla="*/ 2 h 15"/>
                <a:gd name="T2" fmla="*/ 7 w 11"/>
                <a:gd name="T3" fmla="*/ 14 h 15"/>
                <a:gd name="T4" fmla="*/ 9 w 11"/>
                <a:gd name="T5" fmla="*/ 14 h 15"/>
                <a:gd name="T6" fmla="*/ 10 w 11"/>
                <a:gd name="T7" fmla="*/ 11 h 15"/>
                <a:gd name="T8" fmla="*/ 2 w 11"/>
                <a:gd name="T9" fmla="*/ 0 h 15"/>
                <a:gd name="T10" fmla="*/ 0 w 11"/>
                <a:gd name="T11" fmla="*/ 2 h 15"/>
                <a:gd name="T12" fmla="*/ 0 60000 65536"/>
                <a:gd name="T13" fmla="*/ 0 60000 65536"/>
                <a:gd name="T14" fmla="*/ 0 60000 65536"/>
                <a:gd name="T15" fmla="*/ 0 60000 65536"/>
                <a:gd name="T16" fmla="*/ 0 60000 65536"/>
                <a:gd name="T17" fmla="*/ 0 60000 65536"/>
                <a:gd name="T18" fmla="*/ 0 w 11"/>
                <a:gd name="T19" fmla="*/ 0 h 15"/>
                <a:gd name="T20" fmla="*/ 11 w 1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1" h="15">
                  <a:moveTo>
                    <a:pt x="0" y="2"/>
                  </a:moveTo>
                  <a:lnTo>
                    <a:pt x="7" y="14"/>
                  </a:lnTo>
                  <a:lnTo>
                    <a:pt x="9" y="14"/>
                  </a:lnTo>
                  <a:lnTo>
                    <a:pt x="10" y="11"/>
                  </a:lnTo>
                  <a:lnTo>
                    <a:pt x="2" y="0"/>
                  </a:lnTo>
                  <a:lnTo>
                    <a:pt x="0" y="2"/>
                  </a:lnTo>
                </a:path>
              </a:pathLst>
            </a:custGeom>
            <a:solidFill>
              <a:schemeClr val="accent1"/>
            </a:solidFill>
            <a:ln w="12700" cap="rnd">
              <a:solidFill>
                <a:srgbClr val="474747"/>
              </a:solidFill>
              <a:round/>
              <a:headEnd/>
              <a:tailEnd/>
            </a:ln>
          </p:spPr>
          <p:txBody>
            <a:bodyPr/>
            <a:lstStyle/>
            <a:p>
              <a:endParaRPr lang="en-US">
                <a:solidFill>
                  <a:srgbClr val="000000"/>
                </a:solidFill>
              </a:endParaRPr>
            </a:p>
          </p:txBody>
        </p:sp>
        <p:sp>
          <p:nvSpPr>
            <p:cNvPr id="153" name="Freeform 516"/>
            <p:cNvSpPr>
              <a:spLocks/>
            </p:cNvSpPr>
            <p:nvPr/>
          </p:nvSpPr>
          <p:spPr bwMode="auto">
            <a:xfrm>
              <a:off x="1047" y="3031"/>
              <a:ext cx="8" cy="12"/>
            </a:xfrm>
            <a:custGeom>
              <a:avLst/>
              <a:gdLst>
                <a:gd name="T0" fmla="*/ 0 w 8"/>
                <a:gd name="T1" fmla="*/ 3 h 12"/>
                <a:gd name="T2" fmla="*/ 5 w 8"/>
                <a:gd name="T3" fmla="*/ 11 h 12"/>
                <a:gd name="T4" fmla="*/ 6 w 8"/>
                <a:gd name="T5" fmla="*/ 11 h 12"/>
                <a:gd name="T6" fmla="*/ 7 w 8"/>
                <a:gd name="T7" fmla="*/ 9 h 12"/>
                <a:gd name="T8" fmla="*/ 2 w 8"/>
                <a:gd name="T9" fmla="*/ 0 h 12"/>
                <a:gd name="T10" fmla="*/ 0 w 8"/>
                <a:gd name="T11" fmla="*/ 3 h 12"/>
                <a:gd name="T12" fmla="*/ 0 60000 65536"/>
                <a:gd name="T13" fmla="*/ 0 60000 65536"/>
                <a:gd name="T14" fmla="*/ 0 60000 65536"/>
                <a:gd name="T15" fmla="*/ 0 60000 65536"/>
                <a:gd name="T16" fmla="*/ 0 60000 65536"/>
                <a:gd name="T17" fmla="*/ 0 60000 65536"/>
                <a:gd name="T18" fmla="*/ 0 w 8"/>
                <a:gd name="T19" fmla="*/ 0 h 12"/>
                <a:gd name="T20" fmla="*/ 8 w 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 h="12">
                  <a:moveTo>
                    <a:pt x="0" y="3"/>
                  </a:moveTo>
                  <a:lnTo>
                    <a:pt x="5" y="11"/>
                  </a:lnTo>
                  <a:lnTo>
                    <a:pt x="6" y="11"/>
                  </a:lnTo>
                  <a:lnTo>
                    <a:pt x="7" y="9"/>
                  </a:lnTo>
                  <a:lnTo>
                    <a:pt x="2" y="0"/>
                  </a:lnTo>
                  <a:lnTo>
                    <a:pt x="0" y="3"/>
                  </a:lnTo>
                </a:path>
              </a:pathLst>
            </a:custGeom>
            <a:solidFill>
              <a:schemeClr val="accent1"/>
            </a:solidFill>
            <a:ln w="12700" cap="rnd">
              <a:solidFill>
                <a:srgbClr val="474747"/>
              </a:solidFill>
              <a:round/>
              <a:headEnd/>
              <a:tailEnd/>
            </a:ln>
          </p:spPr>
          <p:txBody>
            <a:bodyPr/>
            <a:lstStyle/>
            <a:p>
              <a:endParaRPr lang="en-US">
                <a:solidFill>
                  <a:srgbClr val="000000"/>
                </a:solidFill>
              </a:endParaRPr>
            </a:p>
          </p:txBody>
        </p:sp>
        <p:sp>
          <p:nvSpPr>
            <p:cNvPr id="154" name="Freeform 517"/>
            <p:cNvSpPr>
              <a:spLocks/>
            </p:cNvSpPr>
            <p:nvPr/>
          </p:nvSpPr>
          <p:spPr bwMode="auto">
            <a:xfrm>
              <a:off x="1047" y="3034"/>
              <a:ext cx="12" cy="15"/>
            </a:xfrm>
            <a:custGeom>
              <a:avLst/>
              <a:gdLst>
                <a:gd name="T0" fmla="*/ 6 w 12"/>
                <a:gd name="T1" fmla="*/ 6 h 15"/>
                <a:gd name="T2" fmla="*/ 8 w 12"/>
                <a:gd name="T3" fmla="*/ 0 h 15"/>
                <a:gd name="T4" fmla="*/ 11 w 12"/>
                <a:gd name="T5" fmla="*/ 3 h 15"/>
                <a:gd name="T6" fmla="*/ 7 w 12"/>
                <a:gd name="T7" fmla="*/ 6 h 15"/>
                <a:gd name="T8" fmla="*/ 11 w 12"/>
                <a:gd name="T9" fmla="*/ 8 h 15"/>
                <a:gd name="T10" fmla="*/ 8 w 12"/>
                <a:gd name="T11" fmla="*/ 13 h 15"/>
                <a:gd name="T12" fmla="*/ 6 w 12"/>
                <a:gd name="T13" fmla="*/ 8 h 15"/>
                <a:gd name="T14" fmla="*/ 3 w 12"/>
                <a:gd name="T15" fmla="*/ 14 h 15"/>
                <a:gd name="T16" fmla="*/ 0 w 12"/>
                <a:gd name="T17" fmla="*/ 11 h 15"/>
                <a:gd name="T18" fmla="*/ 5 w 12"/>
                <a:gd name="T19" fmla="*/ 7 h 15"/>
                <a:gd name="T20" fmla="*/ 0 w 12"/>
                <a:gd name="T21" fmla="*/ 6 h 15"/>
                <a:gd name="T22" fmla="*/ 4 w 12"/>
                <a:gd name="T23" fmla="*/ 1 h 15"/>
                <a:gd name="T24" fmla="*/ 6 w 12"/>
                <a:gd name="T25" fmla="*/ 6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5"/>
                <a:gd name="T41" fmla="*/ 12 w 12"/>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5">
                  <a:moveTo>
                    <a:pt x="6" y="6"/>
                  </a:moveTo>
                  <a:lnTo>
                    <a:pt x="8" y="0"/>
                  </a:lnTo>
                  <a:lnTo>
                    <a:pt x="11" y="3"/>
                  </a:lnTo>
                  <a:lnTo>
                    <a:pt x="7" y="6"/>
                  </a:lnTo>
                  <a:lnTo>
                    <a:pt x="11" y="8"/>
                  </a:lnTo>
                  <a:lnTo>
                    <a:pt x="8" y="13"/>
                  </a:lnTo>
                  <a:lnTo>
                    <a:pt x="6" y="8"/>
                  </a:lnTo>
                  <a:lnTo>
                    <a:pt x="3" y="14"/>
                  </a:lnTo>
                  <a:lnTo>
                    <a:pt x="0" y="11"/>
                  </a:lnTo>
                  <a:lnTo>
                    <a:pt x="5" y="7"/>
                  </a:lnTo>
                  <a:lnTo>
                    <a:pt x="0" y="6"/>
                  </a:lnTo>
                  <a:lnTo>
                    <a:pt x="4" y="1"/>
                  </a:lnTo>
                  <a:lnTo>
                    <a:pt x="6" y="6"/>
                  </a:lnTo>
                </a:path>
              </a:pathLst>
            </a:custGeom>
            <a:solidFill>
              <a:schemeClr val="accent1"/>
            </a:solidFill>
            <a:ln w="12700" cap="rnd">
              <a:solidFill>
                <a:srgbClr val="474747"/>
              </a:solidFill>
              <a:round/>
              <a:headEnd/>
              <a:tailEnd/>
            </a:ln>
          </p:spPr>
          <p:txBody>
            <a:bodyPr/>
            <a:lstStyle/>
            <a:p>
              <a:endParaRPr lang="en-US">
                <a:solidFill>
                  <a:srgbClr val="000000"/>
                </a:solidFill>
              </a:endParaRPr>
            </a:p>
          </p:txBody>
        </p:sp>
        <p:sp>
          <p:nvSpPr>
            <p:cNvPr id="155" name="Freeform 518"/>
            <p:cNvSpPr>
              <a:spLocks/>
            </p:cNvSpPr>
            <p:nvPr/>
          </p:nvSpPr>
          <p:spPr bwMode="auto">
            <a:xfrm>
              <a:off x="1037" y="2953"/>
              <a:ext cx="49" cy="63"/>
            </a:xfrm>
            <a:custGeom>
              <a:avLst/>
              <a:gdLst>
                <a:gd name="T0" fmla="*/ 20 w 49"/>
                <a:gd name="T1" fmla="*/ 7 h 63"/>
                <a:gd name="T2" fmla="*/ 45 w 49"/>
                <a:gd name="T3" fmla="*/ 29 h 63"/>
                <a:gd name="T4" fmla="*/ 48 w 49"/>
                <a:gd name="T5" fmla="*/ 33 h 63"/>
                <a:gd name="T6" fmla="*/ 44 w 49"/>
                <a:gd name="T7" fmla="*/ 30 h 63"/>
                <a:gd name="T8" fmla="*/ 41 w 49"/>
                <a:gd name="T9" fmla="*/ 30 h 63"/>
                <a:gd name="T10" fmla="*/ 36 w 49"/>
                <a:gd name="T11" fmla="*/ 30 h 63"/>
                <a:gd name="T12" fmla="*/ 31 w 49"/>
                <a:gd name="T13" fmla="*/ 32 h 63"/>
                <a:gd name="T14" fmla="*/ 26 w 49"/>
                <a:gd name="T15" fmla="*/ 36 h 63"/>
                <a:gd name="T16" fmla="*/ 21 w 49"/>
                <a:gd name="T17" fmla="*/ 41 h 63"/>
                <a:gd name="T18" fmla="*/ 18 w 49"/>
                <a:gd name="T19" fmla="*/ 48 h 63"/>
                <a:gd name="T20" fmla="*/ 16 w 49"/>
                <a:gd name="T21" fmla="*/ 54 h 63"/>
                <a:gd name="T22" fmla="*/ 16 w 49"/>
                <a:gd name="T23" fmla="*/ 57 h 63"/>
                <a:gd name="T24" fmla="*/ 17 w 49"/>
                <a:gd name="T25" fmla="*/ 62 h 63"/>
                <a:gd name="T26" fmla="*/ 15 w 49"/>
                <a:gd name="T27" fmla="*/ 58 h 63"/>
                <a:gd name="T28" fmla="*/ 3 w 49"/>
                <a:gd name="T29" fmla="*/ 23 h 63"/>
                <a:gd name="T30" fmla="*/ 0 w 49"/>
                <a:gd name="T31" fmla="*/ 17 h 63"/>
                <a:gd name="T32" fmla="*/ 0 w 49"/>
                <a:gd name="T33" fmla="*/ 12 h 63"/>
                <a:gd name="T34" fmla="*/ 2 w 49"/>
                <a:gd name="T35" fmla="*/ 8 h 63"/>
                <a:gd name="T36" fmla="*/ 4 w 49"/>
                <a:gd name="T37" fmla="*/ 5 h 63"/>
                <a:gd name="T38" fmla="*/ 10 w 49"/>
                <a:gd name="T39" fmla="*/ 0 h 63"/>
                <a:gd name="T40" fmla="*/ 14 w 49"/>
                <a:gd name="T41" fmla="*/ 0 h 63"/>
                <a:gd name="T42" fmla="*/ 16 w 49"/>
                <a:gd name="T43" fmla="*/ 2 h 63"/>
                <a:gd name="T44" fmla="*/ 20 w 49"/>
                <a:gd name="T45" fmla="*/ 7 h 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
                <a:gd name="T70" fmla="*/ 0 h 63"/>
                <a:gd name="T71" fmla="*/ 49 w 49"/>
                <a:gd name="T72" fmla="*/ 63 h 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 h="63">
                  <a:moveTo>
                    <a:pt x="20" y="7"/>
                  </a:moveTo>
                  <a:lnTo>
                    <a:pt x="45" y="29"/>
                  </a:lnTo>
                  <a:lnTo>
                    <a:pt x="48" y="33"/>
                  </a:lnTo>
                  <a:lnTo>
                    <a:pt x="44" y="30"/>
                  </a:lnTo>
                  <a:lnTo>
                    <a:pt x="41" y="30"/>
                  </a:lnTo>
                  <a:lnTo>
                    <a:pt x="36" y="30"/>
                  </a:lnTo>
                  <a:lnTo>
                    <a:pt x="31" y="32"/>
                  </a:lnTo>
                  <a:lnTo>
                    <a:pt x="26" y="36"/>
                  </a:lnTo>
                  <a:lnTo>
                    <a:pt x="21" y="41"/>
                  </a:lnTo>
                  <a:lnTo>
                    <a:pt x="18" y="48"/>
                  </a:lnTo>
                  <a:lnTo>
                    <a:pt x="16" y="54"/>
                  </a:lnTo>
                  <a:lnTo>
                    <a:pt x="16" y="57"/>
                  </a:lnTo>
                  <a:lnTo>
                    <a:pt x="17" y="62"/>
                  </a:lnTo>
                  <a:lnTo>
                    <a:pt x="15" y="58"/>
                  </a:lnTo>
                  <a:lnTo>
                    <a:pt x="3" y="23"/>
                  </a:lnTo>
                  <a:lnTo>
                    <a:pt x="0" y="17"/>
                  </a:lnTo>
                  <a:lnTo>
                    <a:pt x="0" y="12"/>
                  </a:lnTo>
                  <a:lnTo>
                    <a:pt x="2" y="8"/>
                  </a:lnTo>
                  <a:lnTo>
                    <a:pt x="4" y="5"/>
                  </a:lnTo>
                  <a:lnTo>
                    <a:pt x="10" y="0"/>
                  </a:lnTo>
                  <a:lnTo>
                    <a:pt x="14" y="0"/>
                  </a:lnTo>
                  <a:lnTo>
                    <a:pt x="16" y="2"/>
                  </a:lnTo>
                  <a:lnTo>
                    <a:pt x="20" y="7"/>
                  </a:lnTo>
                </a:path>
              </a:pathLst>
            </a:custGeom>
            <a:gradFill rotWithShape="0">
              <a:gsLst>
                <a:gs pos="0">
                  <a:srgbClr val="D8D8EE"/>
                </a:gs>
                <a:gs pos="100000">
                  <a:srgbClr val="C2C2D6"/>
                </a:gs>
              </a:gsLst>
              <a:lin ang="5400000" scaled="1"/>
            </a:gradFill>
            <a:ln w="12700" cap="rnd">
              <a:solidFill>
                <a:srgbClr val="474747"/>
              </a:solidFill>
              <a:round/>
              <a:headEnd/>
              <a:tailEnd/>
            </a:ln>
          </p:spPr>
          <p:txBody>
            <a:bodyPr/>
            <a:lstStyle/>
            <a:p>
              <a:endParaRPr lang="en-US">
                <a:solidFill>
                  <a:srgbClr val="000000"/>
                </a:solidFill>
              </a:endParaRPr>
            </a:p>
          </p:txBody>
        </p:sp>
        <p:sp>
          <p:nvSpPr>
            <p:cNvPr id="156" name="Freeform 519"/>
            <p:cNvSpPr>
              <a:spLocks/>
            </p:cNvSpPr>
            <p:nvPr/>
          </p:nvSpPr>
          <p:spPr bwMode="auto">
            <a:xfrm>
              <a:off x="1052" y="2984"/>
              <a:ext cx="37" cy="36"/>
            </a:xfrm>
            <a:custGeom>
              <a:avLst/>
              <a:gdLst>
                <a:gd name="T0" fmla="*/ 12 w 37"/>
                <a:gd name="T1" fmla="*/ 5 h 36"/>
                <a:gd name="T2" fmla="*/ 16 w 37"/>
                <a:gd name="T3" fmla="*/ 2 h 36"/>
                <a:gd name="T4" fmla="*/ 21 w 37"/>
                <a:gd name="T5" fmla="*/ 0 h 36"/>
                <a:gd name="T6" fmla="*/ 26 w 37"/>
                <a:gd name="T7" fmla="*/ 0 h 36"/>
                <a:gd name="T8" fmla="*/ 30 w 37"/>
                <a:gd name="T9" fmla="*/ 1 h 36"/>
                <a:gd name="T10" fmla="*/ 33 w 37"/>
                <a:gd name="T11" fmla="*/ 3 h 36"/>
                <a:gd name="T12" fmla="*/ 35 w 37"/>
                <a:gd name="T13" fmla="*/ 6 h 36"/>
                <a:gd name="T14" fmla="*/ 36 w 37"/>
                <a:gd name="T15" fmla="*/ 9 h 36"/>
                <a:gd name="T16" fmla="*/ 35 w 37"/>
                <a:gd name="T17" fmla="*/ 14 h 36"/>
                <a:gd name="T18" fmla="*/ 33 w 37"/>
                <a:gd name="T19" fmla="*/ 18 h 36"/>
                <a:gd name="T20" fmla="*/ 29 w 37"/>
                <a:gd name="T21" fmla="*/ 23 h 36"/>
                <a:gd name="T22" fmla="*/ 25 w 37"/>
                <a:gd name="T23" fmla="*/ 28 h 36"/>
                <a:gd name="T24" fmla="*/ 21 w 37"/>
                <a:gd name="T25" fmla="*/ 31 h 36"/>
                <a:gd name="T26" fmla="*/ 16 w 37"/>
                <a:gd name="T27" fmla="*/ 34 h 36"/>
                <a:gd name="T28" fmla="*/ 13 w 37"/>
                <a:gd name="T29" fmla="*/ 35 h 36"/>
                <a:gd name="T30" fmla="*/ 9 w 37"/>
                <a:gd name="T31" fmla="*/ 35 h 36"/>
                <a:gd name="T32" fmla="*/ 6 w 37"/>
                <a:gd name="T33" fmla="*/ 34 h 36"/>
                <a:gd name="T34" fmla="*/ 3 w 37"/>
                <a:gd name="T35" fmla="*/ 33 h 36"/>
                <a:gd name="T36" fmla="*/ 1 w 37"/>
                <a:gd name="T37" fmla="*/ 30 h 36"/>
                <a:gd name="T38" fmla="*/ 0 w 37"/>
                <a:gd name="T39" fmla="*/ 27 h 36"/>
                <a:gd name="T40" fmla="*/ 1 w 37"/>
                <a:gd name="T41" fmla="*/ 22 h 36"/>
                <a:gd name="T42" fmla="*/ 2 w 37"/>
                <a:gd name="T43" fmla="*/ 19 h 36"/>
                <a:gd name="T44" fmla="*/ 4 w 37"/>
                <a:gd name="T45" fmla="*/ 14 h 36"/>
                <a:gd name="T46" fmla="*/ 7 w 37"/>
                <a:gd name="T47" fmla="*/ 10 h 36"/>
                <a:gd name="T48" fmla="*/ 12 w 37"/>
                <a:gd name="T49" fmla="*/ 5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36"/>
                <a:gd name="T77" fmla="*/ 37 w 37"/>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36">
                  <a:moveTo>
                    <a:pt x="12" y="5"/>
                  </a:moveTo>
                  <a:lnTo>
                    <a:pt x="16" y="2"/>
                  </a:lnTo>
                  <a:lnTo>
                    <a:pt x="21" y="0"/>
                  </a:lnTo>
                  <a:lnTo>
                    <a:pt x="26" y="0"/>
                  </a:lnTo>
                  <a:lnTo>
                    <a:pt x="30" y="1"/>
                  </a:lnTo>
                  <a:lnTo>
                    <a:pt x="33" y="3"/>
                  </a:lnTo>
                  <a:lnTo>
                    <a:pt x="35" y="6"/>
                  </a:lnTo>
                  <a:lnTo>
                    <a:pt x="36" y="9"/>
                  </a:lnTo>
                  <a:lnTo>
                    <a:pt x="35" y="14"/>
                  </a:lnTo>
                  <a:lnTo>
                    <a:pt x="33" y="18"/>
                  </a:lnTo>
                  <a:lnTo>
                    <a:pt x="29" y="23"/>
                  </a:lnTo>
                  <a:lnTo>
                    <a:pt x="25" y="28"/>
                  </a:lnTo>
                  <a:lnTo>
                    <a:pt x="21" y="31"/>
                  </a:lnTo>
                  <a:lnTo>
                    <a:pt x="16" y="34"/>
                  </a:lnTo>
                  <a:lnTo>
                    <a:pt x="13" y="35"/>
                  </a:lnTo>
                  <a:lnTo>
                    <a:pt x="9" y="35"/>
                  </a:lnTo>
                  <a:lnTo>
                    <a:pt x="6" y="34"/>
                  </a:lnTo>
                  <a:lnTo>
                    <a:pt x="3" y="33"/>
                  </a:lnTo>
                  <a:lnTo>
                    <a:pt x="1" y="30"/>
                  </a:lnTo>
                  <a:lnTo>
                    <a:pt x="0" y="27"/>
                  </a:lnTo>
                  <a:lnTo>
                    <a:pt x="1" y="22"/>
                  </a:lnTo>
                  <a:lnTo>
                    <a:pt x="2" y="19"/>
                  </a:lnTo>
                  <a:lnTo>
                    <a:pt x="4" y="14"/>
                  </a:lnTo>
                  <a:lnTo>
                    <a:pt x="7" y="10"/>
                  </a:lnTo>
                  <a:lnTo>
                    <a:pt x="12" y="5"/>
                  </a:lnTo>
                </a:path>
              </a:pathLst>
            </a:custGeom>
            <a:solidFill>
              <a:srgbClr val="CF6435"/>
            </a:solidFill>
            <a:ln w="12700" cap="rnd">
              <a:solidFill>
                <a:srgbClr val="474747"/>
              </a:solidFill>
              <a:round/>
              <a:headEnd/>
              <a:tailEnd/>
            </a:ln>
          </p:spPr>
          <p:txBody>
            <a:bodyPr/>
            <a:lstStyle/>
            <a:p>
              <a:endParaRPr lang="en-US">
                <a:solidFill>
                  <a:srgbClr val="000000"/>
                </a:solidFill>
              </a:endParaRPr>
            </a:p>
          </p:txBody>
        </p:sp>
        <p:sp>
          <p:nvSpPr>
            <p:cNvPr id="157" name="Freeform 520"/>
            <p:cNvSpPr>
              <a:spLocks/>
            </p:cNvSpPr>
            <p:nvPr/>
          </p:nvSpPr>
          <p:spPr bwMode="auto">
            <a:xfrm>
              <a:off x="1051" y="2979"/>
              <a:ext cx="30" cy="28"/>
            </a:xfrm>
            <a:custGeom>
              <a:avLst/>
              <a:gdLst>
                <a:gd name="T0" fmla="*/ 0 w 30"/>
                <a:gd name="T1" fmla="*/ 27 h 28"/>
                <a:gd name="T2" fmla="*/ 1 w 30"/>
                <a:gd name="T3" fmla="*/ 23 h 28"/>
                <a:gd name="T4" fmla="*/ 2 w 30"/>
                <a:gd name="T5" fmla="*/ 18 h 28"/>
                <a:gd name="T6" fmla="*/ 5 w 30"/>
                <a:gd name="T7" fmla="*/ 13 h 28"/>
                <a:gd name="T8" fmla="*/ 8 w 30"/>
                <a:gd name="T9" fmla="*/ 9 h 28"/>
                <a:gd name="T10" fmla="*/ 12 w 30"/>
                <a:gd name="T11" fmla="*/ 5 h 28"/>
                <a:gd name="T12" fmla="*/ 17 w 30"/>
                <a:gd name="T13" fmla="*/ 1 h 28"/>
                <a:gd name="T14" fmla="*/ 22 w 30"/>
                <a:gd name="T15" fmla="*/ 0 h 28"/>
                <a:gd name="T16" fmla="*/ 25 w 30"/>
                <a:gd name="T17" fmla="*/ 0 h 28"/>
                <a:gd name="T18" fmla="*/ 29 w 30"/>
                <a:gd name="T19" fmla="*/ 1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8"/>
                <a:gd name="T32" fmla="*/ 30 w 30"/>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8">
                  <a:moveTo>
                    <a:pt x="0" y="27"/>
                  </a:moveTo>
                  <a:lnTo>
                    <a:pt x="1" y="23"/>
                  </a:lnTo>
                  <a:lnTo>
                    <a:pt x="2" y="18"/>
                  </a:lnTo>
                  <a:lnTo>
                    <a:pt x="5" y="13"/>
                  </a:lnTo>
                  <a:lnTo>
                    <a:pt x="8" y="9"/>
                  </a:lnTo>
                  <a:lnTo>
                    <a:pt x="12" y="5"/>
                  </a:lnTo>
                  <a:lnTo>
                    <a:pt x="17" y="1"/>
                  </a:lnTo>
                  <a:lnTo>
                    <a:pt x="22" y="0"/>
                  </a:lnTo>
                  <a:lnTo>
                    <a:pt x="25" y="0"/>
                  </a:lnTo>
                  <a:lnTo>
                    <a:pt x="29" y="1"/>
                  </a:lnTo>
                </a:path>
              </a:pathLst>
            </a:custGeom>
            <a:noFill/>
            <a:ln w="12700" cap="rnd">
              <a:solidFill>
                <a:srgbClr val="474747"/>
              </a:solidFill>
              <a:round/>
              <a:headEnd/>
              <a:tailEnd/>
            </a:ln>
          </p:spPr>
          <p:txBody>
            <a:bodyPr/>
            <a:lstStyle/>
            <a:p>
              <a:endParaRPr lang="en-US">
                <a:solidFill>
                  <a:srgbClr val="000000"/>
                </a:solidFill>
              </a:endParaRPr>
            </a:p>
          </p:txBody>
        </p:sp>
        <p:sp>
          <p:nvSpPr>
            <p:cNvPr id="158" name="Freeform 521"/>
            <p:cNvSpPr>
              <a:spLocks/>
            </p:cNvSpPr>
            <p:nvPr/>
          </p:nvSpPr>
          <p:spPr bwMode="auto">
            <a:xfrm>
              <a:off x="1052" y="2986"/>
              <a:ext cx="35" cy="33"/>
            </a:xfrm>
            <a:custGeom>
              <a:avLst/>
              <a:gdLst>
                <a:gd name="T0" fmla="*/ 4 w 35"/>
                <a:gd name="T1" fmla="*/ 13 h 33"/>
                <a:gd name="T2" fmla="*/ 16 w 35"/>
                <a:gd name="T3" fmla="*/ 1 h 33"/>
                <a:gd name="T4" fmla="*/ 30 w 35"/>
                <a:gd name="T5" fmla="*/ 0 h 33"/>
                <a:gd name="T6" fmla="*/ 34 w 35"/>
                <a:gd name="T7" fmla="*/ 7 h 33"/>
                <a:gd name="T8" fmla="*/ 28 w 35"/>
                <a:gd name="T9" fmla="*/ 22 h 33"/>
                <a:gd name="T10" fmla="*/ 17 w 35"/>
                <a:gd name="T11" fmla="*/ 31 h 33"/>
                <a:gd name="T12" fmla="*/ 4 w 35"/>
                <a:gd name="T13" fmla="*/ 32 h 33"/>
                <a:gd name="T14" fmla="*/ 0 w 35"/>
                <a:gd name="T15" fmla="*/ 26 h 33"/>
                <a:gd name="T16" fmla="*/ 4 w 35"/>
                <a:gd name="T17" fmla="*/ 13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3"/>
                <a:gd name="T29" fmla="*/ 35 w 35"/>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3">
                  <a:moveTo>
                    <a:pt x="4" y="13"/>
                  </a:moveTo>
                  <a:lnTo>
                    <a:pt x="16" y="1"/>
                  </a:lnTo>
                  <a:lnTo>
                    <a:pt x="30" y="0"/>
                  </a:lnTo>
                  <a:lnTo>
                    <a:pt x="34" y="7"/>
                  </a:lnTo>
                  <a:lnTo>
                    <a:pt x="28" y="22"/>
                  </a:lnTo>
                  <a:lnTo>
                    <a:pt x="17" y="31"/>
                  </a:lnTo>
                  <a:lnTo>
                    <a:pt x="4" y="32"/>
                  </a:lnTo>
                  <a:lnTo>
                    <a:pt x="0" y="26"/>
                  </a:lnTo>
                  <a:lnTo>
                    <a:pt x="4" y="13"/>
                  </a:lnTo>
                </a:path>
              </a:pathLst>
            </a:custGeom>
            <a:solidFill>
              <a:srgbClr val="FFA54E"/>
            </a:solidFill>
            <a:ln w="12700" cap="rnd">
              <a:solidFill>
                <a:srgbClr val="474747"/>
              </a:solidFill>
              <a:round/>
              <a:headEnd/>
              <a:tailEnd/>
            </a:ln>
          </p:spPr>
          <p:txBody>
            <a:bodyPr/>
            <a:lstStyle/>
            <a:p>
              <a:endParaRPr lang="en-US">
                <a:solidFill>
                  <a:srgbClr val="000000"/>
                </a:solidFill>
              </a:endParaRPr>
            </a:p>
          </p:txBody>
        </p:sp>
        <p:sp>
          <p:nvSpPr>
            <p:cNvPr id="159" name="Freeform 522"/>
            <p:cNvSpPr>
              <a:spLocks/>
            </p:cNvSpPr>
            <p:nvPr/>
          </p:nvSpPr>
          <p:spPr bwMode="auto">
            <a:xfrm>
              <a:off x="1054" y="2987"/>
              <a:ext cx="35" cy="35"/>
            </a:xfrm>
            <a:custGeom>
              <a:avLst/>
              <a:gdLst>
                <a:gd name="T0" fmla="*/ 4 w 35"/>
                <a:gd name="T1" fmla="*/ 14 h 35"/>
                <a:gd name="T2" fmla="*/ 15 w 35"/>
                <a:gd name="T3" fmla="*/ 2 h 35"/>
                <a:gd name="T4" fmla="*/ 30 w 35"/>
                <a:gd name="T5" fmla="*/ 0 h 35"/>
                <a:gd name="T6" fmla="*/ 34 w 35"/>
                <a:gd name="T7" fmla="*/ 8 h 35"/>
                <a:gd name="T8" fmla="*/ 28 w 35"/>
                <a:gd name="T9" fmla="*/ 24 h 35"/>
                <a:gd name="T10" fmla="*/ 17 w 35"/>
                <a:gd name="T11" fmla="*/ 33 h 35"/>
                <a:gd name="T12" fmla="*/ 4 w 35"/>
                <a:gd name="T13" fmla="*/ 34 h 35"/>
                <a:gd name="T14" fmla="*/ 0 w 35"/>
                <a:gd name="T15" fmla="*/ 27 h 35"/>
                <a:gd name="T16" fmla="*/ 4 w 35"/>
                <a:gd name="T17" fmla="*/ 14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5"/>
                <a:gd name="T29" fmla="*/ 35 w 35"/>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5">
                  <a:moveTo>
                    <a:pt x="4" y="14"/>
                  </a:moveTo>
                  <a:lnTo>
                    <a:pt x="15" y="2"/>
                  </a:lnTo>
                  <a:lnTo>
                    <a:pt x="30" y="0"/>
                  </a:lnTo>
                  <a:lnTo>
                    <a:pt x="34" y="8"/>
                  </a:lnTo>
                  <a:lnTo>
                    <a:pt x="28" y="24"/>
                  </a:lnTo>
                  <a:lnTo>
                    <a:pt x="17" y="33"/>
                  </a:lnTo>
                  <a:lnTo>
                    <a:pt x="4" y="34"/>
                  </a:lnTo>
                  <a:lnTo>
                    <a:pt x="0" y="27"/>
                  </a:lnTo>
                  <a:lnTo>
                    <a:pt x="4" y="14"/>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160" name="Freeform 523"/>
            <p:cNvSpPr>
              <a:spLocks/>
            </p:cNvSpPr>
            <p:nvPr/>
          </p:nvSpPr>
          <p:spPr bwMode="auto">
            <a:xfrm>
              <a:off x="1062" y="2995"/>
              <a:ext cx="21" cy="21"/>
            </a:xfrm>
            <a:custGeom>
              <a:avLst/>
              <a:gdLst>
                <a:gd name="T0" fmla="*/ 2 w 21"/>
                <a:gd name="T1" fmla="*/ 8 h 21"/>
                <a:gd name="T2" fmla="*/ 9 w 21"/>
                <a:gd name="T3" fmla="*/ 1 h 21"/>
                <a:gd name="T4" fmla="*/ 17 w 21"/>
                <a:gd name="T5" fmla="*/ 0 h 21"/>
                <a:gd name="T6" fmla="*/ 20 w 21"/>
                <a:gd name="T7" fmla="*/ 5 h 21"/>
                <a:gd name="T8" fmla="*/ 16 w 21"/>
                <a:gd name="T9" fmla="*/ 14 h 21"/>
                <a:gd name="T10" fmla="*/ 10 w 21"/>
                <a:gd name="T11" fmla="*/ 19 h 21"/>
                <a:gd name="T12" fmla="*/ 2 w 21"/>
                <a:gd name="T13" fmla="*/ 20 h 21"/>
                <a:gd name="T14" fmla="*/ 0 w 21"/>
                <a:gd name="T15" fmla="*/ 16 h 21"/>
                <a:gd name="T16" fmla="*/ 2 w 21"/>
                <a:gd name="T17" fmla="*/ 8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8"/>
                  </a:moveTo>
                  <a:lnTo>
                    <a:pt x="9" y="1"/>
                  </a:lnTo>
                  <a:lnTo>
                    <a:pt x="17" y="0"/>
                  </a:lnTo>
                  <a:lnTo>
                    <a:pt x="20" y="5"/>
                  </a:lnTo>
                  <a:lnTo>
                    <a:pt x="16" y="14"/>
                  </a:lnTo>
                  <a:lnTo>
                    <a:pt x="10" y="19"/>
                  </a:lnTo>
                  <a:lnTo>
                    <a:pt x="2" y="20"/>
                  </a:lnTo>
                  <a:lnTo>
                    <a:pt x="0" y="16"/>
                  </a:lnTo>
                  <a:lnTo>
                    <a:pt x="2" y="8"/>
                  </a:lnTo>
                </a:path>
              </a:pathLst>
            </a:custGeom>
            <a:solidFill>
              <a:srgbClr val="F9A554"/>
            </a:solidFill>
            <a:ln w="12700" cap="rnd">
              <a:solidFill>
                <a:srgbClr val="474747"/>
              </a:solidFill>
              <a:round/>
              <a:headEnd/>
              <a:tailEnd/>
            </a:ln>
          </p:spPr>
          <p:txBody>
            <a:bodyPr/>
            <a:lstStyle/>
            <a:p>
              <a:endParaRPr lang="en-US">
                <a:solidFill>
                  <a:srgbClr val="000000"/>
                </a:solidFill>
              </a:endParaRPr>
            </a:p>
          </p:txBody>
        </p:sp>
        <p:sp>
          <p:nvSpPr>
            <p:cNvPr id="161" name="Freeform 524"/>
            <p:cNvSpPr>
              <a:spLocks/>
            </p:cNvSpPr>
            <p:nvPr/>
          </p:nvSpPr>
          <p:spPr bwMode="auto">
            <a:xfrm>
              <a:off x="1063" y="2997"/>
              <a:ext cx="22" cy="23"/>
            </a:xfrm>
            <a:custGeom>
              <a:avLst/>
              <a:gdLst>
                <a:gd name="T0" fmla="*/ 3 w 22"/>
                <a:gd name="T1" fmla="*/ 9 h 23"/>
                <a:gd name="T2" fmla="*/ 10 w 22"/>
                <a:gd name="T3" fmla="*/ 1 h 23"/>
                <a:gd name="T4" fmla="*/ 19 w 22"/>
                <a:gd name="T5" fmla="*/ 0 h 23"/>
                <a:gd name="T6" fmla="*/ 21 w 22"/>
                <a:gd name="T7" fmla="*/ 5 h 23"/>
                <a:gd name="T8" fmla="*/ 17 w 22"/>
                <a:gd name="T9" fmla="*/ 15 h 23"/>
                <a:gd name="T10" fmla="*/ 10 w 22"/>
                <a:gd name="T11" fmla="*/ 21 h 23"/>
                <a:gd name="T12" fmla="*/ 3 w 22"/>
                <a:gd name="T13" fmla="*/ 22 h 23"/>
                <a:gd name="T14" fmla="*/ 0 w 22"/>
                <a:gd name="T15" fmla="*/ 18 h 23"/>
                <a:gd name="T16" fmla="*/ 3 w 22"/>
                <a:gd name="T17" fmla="*/ 9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3"/>
                <a:gd name="T29" fmla="*/ 22 w 22"/>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3">
                  <a:moveTo>
                    <a:pt x="3" y="9"/>
                  </a:moveTo>
                  <a:lnTo>
                    <a:pt x="10" y="1"/>
                  </a:lnTo>
                  <a:lnTo>
                    <a:pt x="19" y="0"/>
                  </a:lnTo>
                  <a:lnTo>
                    <a:pt x="21" y="5"/>
                  </a:lnTo>
                  <a:lnTo>
                    <a:pt x="17" y="15"/>
                  </a:lnTo>
                  <a:lnTo>
                    <a:pt x="10" y="21"/>
                  </a:lnTo>
                  <a:lnTo>
                    <a:pt x="3" y="22"/>
                  </a:lnTo>
                  <a:lnTo>
                    <a:pt x="0" y="18"/>
                  </a:lnTo>
                  <a:lnTo>
                    <a:pt x="3" y="9"/>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162" name="Freeform 525"/>
            <p:cNvSpPr>
              <a:spLocks/>
            </p:cNvSpPr>
            <p:nvPr/>
          </p:nvSpPr>
          <p:spPr bwMode="auto">
            <a:xfrm>
              <a:off x="1004" y="2958"/>
              <a:ext cx="46" cy="64"/>
            </a:xfrm>
            <a:custGeom>
              <a:avLst/>
              <a:gdLst>
                <a:gd name="T0" fmla="*/ 20 w 46"/>
                <a:gd name="T1" fmla="*/ 9 h 64"/>
                <a:gd name="T2" fmla="*/ 42 w 46"/>
                <a:gd name="T3" fmla="*/ 31 h 64"/>
                <a:gd name="T4" fmla="*/ 45 w 46"/>
                <a:gd name="T5" fmla="*/ 35 h 64"/>
                <a:gd name="T6" fmla="*/ 41 w 46"/>
                <a:gd name="T7" fmla="*/ 32 h 64"/>
                <a:gd name="T8" fmla="*/ 38 w 46"/>
                <a:gd name="T9" fmla="*/ 32 h 64"/>
                <a:gd name="T10" fmla="*/ 33 w 46"/>
                <a:gd name="T11" fmla="*/ 32 h 64"/>
                <a:gd name="T12" fmla="*/ 28 w 46"/>
                <a:gd name="T13" fmla="*/ 34 h 64"/>
                <a:gd name="T14" fmla="*/ 23 w 46"/>
                <a:gd name="T15" fmla="*/ 38 h 64"/>
                <a:gd name="T16" fmla="*/ 18 w 46"/>
                <a:gd name="T17" fmla="*/ 43 h 64"/>
                <a:gd name="T18" fmla="*/ 14 w 46"/>
                <a:gd name="T19" fmla="*/ 49 h 64"/>
                <a:gd name="T20" fmla="*/ 13 w 46"/>
                <a:gd name="T21" fmla="*/ 55 h 64"/>
                <a:gd name="T22" fmla="*/ 12 w 46"/>
                <a:gd name="T23" fmla="*/ 58 h 64"/>
                <a:gd name="T24" fmla="*/ 13 w 46"/>
                <a:gd name="T25" fmla="*/ 63 h 64"/>
                <a:gd name="T26" fmla="*/ 12 w 46"/>
                <a:gd name="T27" fmla="*/ 60 h 64"/>
                <a:gd name="T28" fmla="*/ 5 w 46"/>
                <a:gd name="T29" fmla="*/ 22 h 64"/>
                <a:gd name="T30" fmla="*/ 0 w 46"/>
                <a:gd name="T31" fmla="*/ 14 h 64"/>
                <a:gd name="T32" fmla="*/ 0 w 46"/>
                <a:gd name="T33" fmla="*/ 10 h 64"/>
                <a:gd name="T34" fmla="*/ 3 w 46"/>
                <a:gd name="T35" fmla="*/ 5 h 64"/>
                <a:gd name="T36" fmla="*/ 5 w 46"/>
                <a:gd name="T37" fmla="*/ 2 h 64"/>
                <a:gd name="T38" fmla="*/ 10 w 46"/>
                <a:gd name="T39" fmla="*/ 0 h 64"/>
                <a:gd name="T40" fmla="*/ 14 w 46"/>
                <a:gd name="T41" fmla="*/ 0 h 64"/>
                <a:gd name="T42" fmla="*/ 16 w 46"/>
                <a:gd name="T43" fmla="*/ 3 h 64"/>
                <a:gd name="T44" fmla="*/ 20 w 46"/>
                <a:gd name="T45" fmla="*/ 9 h 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
                <a:gd name="T70" fmla="*/ 0 h 64"/>
                <a:gd name="T71" fmla="*/ 46 w 46"/>
                <a:gd name="T72" fmla="*/ 64 h 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 h="64">
                  <a:moveTo>
                    <a:pt x="20" y="9"/>
                  </a:moveTo>
                  <a:lnTo>
                    <a:pt x="42" y="31"/>
                  </a:lnTo>
                  <a:lnTo>
                    <a:pt x="45" y="35"/>
                  </a:lnTo>
                  <a:lnTo>
                    <a:pt x="41" y="32"/>
                  </a:lnTo>
                  <a:lnTo>
                    <a:pt x="38" y="32"/>
                  </a:lnTo>
                  <a:lnTo>
                    <a:pt x="33" y="32"/>
                  </a:lnTo>
                  <a:lnTo>
                    <a:pt x="28" y="34"/>
                  </a:lnTo>
                  <a:lnTo>
                    <a:pt x="23" y="38"/>
                  </a:lnTo>
                  <a:lnTo>
                    <a:pt x="18" y="43"/>
                  </a:lnTo>
                  <a:lnTo>
                    <a:pt x="14" y="49"/>
                  </a:lnTo>
                  <a:lnTo>
                    <a:pt x="13" y="55"/>
                  </a:lnTo>
                  <a:lnTo>
                    <a:pt x="12" y="58"/>
                  </a:lnTo>
                  <a:lnTo>
                    <a:pt x="13" y="63"/>
                  </a:lnTo>
                  <a:lnTo>
                    <a:pt x="12" y="60"/>
                  </a:lnTo>
                  <a:lnTo>
                    <a:pt x="5" y="22"/>
                  </a:lnTo>
                  <a:lnTo>
                    <a:pt x="0" y="14"/>
                  </a:lnTo>
                  <a:lnTo>
                    <a:pt x="0" y="10"/>
                  </a:lnTo>
                  <a:lnTo>
                    <a:pt x="3" y="5"/>
                  </a:lnTo>
                  <a:lnTo>
                    <a:pt x="5" y="2"/>
                  </a:lnTo>
                  <a:lnTo>
                    <a:pt x="10" y="0"/>
                  </a:lnTo>
                  <a:lnTo>
                    <a:pt x="14" y="0"/>
                  </a:lnTo>
                  <a:lnTo>
                    <a:pt x="16" y="3"/>
                  </a:lnTo>
                  <a:lnTo>
                    <a:pt x="20" y="9"/>
                  </a:lnTo>
                </a:path>
              </a:pathLst>
            </a:custGeom>
            <a:gradFill rotWithShape="0">
              <a:gsLst>
                <a:gs pos="0">
                  <a:srgbClr val="D8D8EE"/>
                </a:gs>
                <a:gs pos="100000">
                  <a:srgbClr val="C2C2D6"/>
                </a:gs>
              </a:gsLst>
              <a:lin ang="5400000" scaled="1"/>
            </a:gradFill>
            <a:ln w="12700" cap="rnd">
              <a:solidFill>
                <a:srgbClr val="474747"/>
              </a:solidFill>
              <a:round/>
              <a:headEnd/>
              <a:tailEnd/>
            </a:ln>
          </p:spPr>
          <p:txBody>
            <a:bodyPr/>
            <a:lstStyle/>
            <a:p>
              <a:endParaRPr lang="en-US">
                <a:solidFill>
                  <a:srgbClr val="000000"/>
                </a:solidFill>
              </a:endParaRPr>
            </a:p>
          </p:txBody>
        </p:sp>
        <p:sp>
          <p:nvSpPr>
            <p:cNvPr id="163" name="Freeform 526"/>
            <p:cNvSpPr>
              <a:spLocks/>
            </p:cNvSpPr>
            <p:nvPr/>
          </p:nvSpPr>
          <p:spPr bwMode="auto">
            <a:xfrm>
              <a:off x="1017" y="2989"/>
              <a:ext cx="35" cy="37"/>
            </a:xfrm>
            <a:custGeom>
              <a:avLst/>
              <a:gdLst>
                <a:gd name="T0" fmla="*/ 11 w 35"/>
                <a:gd name="T1" fmla="*/ 6 h 37"/>
                <a:gd name="T2" fmla="*/ 15 w 35"/>
                <a:gd name="T3" fmla="*/ 3 h 37"/>
                <a:gd name="T4" fmla="*/ 20 w 35"/>
                <a:gd name="T5" fmla="*/ 1 h 37"/>
                <a:gd name="T6" fmla="*/ 25 w 35"/>
                <a:gd name="T7" fmla="*/ 0 h 37"/>
                <a:gd name="T8" fmla="*/ 28 w 35"/>
                <a:gd name="T9" fmla="*/ 1 h 37"/>
                <a:gd name="T10" fmla="*/ 31 w 35"/>
                <a:gd name="T11" fmla="*/ 3 h 37"/>
                <a:gd name="T12" fmla="*/ 34 w 35"/>
                <a:gd name="T13" fmla="*/ 6 h 37"/>
                <a:gd name="T14" fmla="*/ 34 w 35"/>
                <a:gd name="T15" fmla="*/ 10 h 37"/>
                <a:gd name="T16" fmla="*/ 33 w 35"/>
                <a:gd name="T17" fmla="*/ 14 h 37"/>
                <a:gd name="T18" fmla="*/ 31 w 35"/>
                <a:gd name="T19" fmla="*/ 19 h 37"/>
                <a:gd name="T20" fmla="*/ 27 w 35"/>
                <a:gd name="T21" fmla="*/ 24 h 37"/>
                <a:gd name="T22" fmla="*/ 23 w 35"/>
                <a:gd name="T23" fmla="*/ 29 h 37"/>
                <a:gd name="T24" fmla="*/ 19 w 35"/>
                <a:gd name="T25" fmla="*/ 32 h 37"/>
                <a:gd name="T26" fmla="*/ 16 w 35"/>
                <a:gd name="T27" fmla="*/ 35 h 37"/>
                <a:gd name="T28" fmla="*/ 12 w 35"/>
                <a:gd name="T29" fmla="*/ 36 h 37"/>
                <a:gd name="T30" fmla="*/ 8 w 35"/>
                <a:gd name="T31" fmla="*/ 36 h 37"/>
                <a:gd name="T32" fmla="*/ 5 w 35"/>
                <a:gd name="T33" fmla="*/ 36 h 37"/>
                <a:gd name="T34" fmla="*/ 3 w 35"/>
                <a:gd name="T35" fmla="*/ 34 h 37"/>
                <a:gd name="T36" fmla="*/ 1 w 35"/>
                <a:gd name="T37" fmla="*/ 32 h 37"/>
                <a:gd name="T38" fmla="*/ 0 w 35"/>
                <a:gd name="T39" fmla="*/ 28 h 37"/>
                <a:gd name="T40" fmla="*/ 1 w 35"/>
                <a:gd name="T41" fmla="*/ 23 h 37"/>
                <a:gd name="T42" fmla="*/ 2 w 35"/>
                <a:gd name="T43" fmla="*/ 19 h 37"/>
                <a:gd name="T44" fmla="*/ 4 w 35"/>
                <a:gd name="T45" fmla="*/ 15 h 37"/>
                <a:gd name="T46" fmla="*/ 7 w 35"/>
                <a:gd name="T47" fmla="*/ 10 h 37"/>
                <a:gd name="T48" fmla="*/ 11 w 35"/>
                <a:gd name="T49" fmla="*/ 6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
                <a:gd name="T76" fmla="*/ 0 h 37"/>
                <a:gd name="T77" fmla="*/ 35 w 35"/>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 h="37">
                  <a:moveTo>
                    <a:pt x="11" y="6"/>
                  </a:moveTo>
                  <a:lnTo>
                    <a:pt x="15" y="3"/>
                  </a:lnTo>
                  <a:lnTo>
                    <a:pt x="20" y="1"/>
                  </a:lnTo>
                  <a:lnTo>
                    <a:pt x="25" y="0"/>
                  </a:lnTo>
                  <a:lnTo>
                    <a:pt x="28" y="1"/>
                  </a:lnTo>
                  <a:lnTo>
                    <a:pt x="31" y="3"/>
                  </a:lnTo>
                  <a:lnTo>
                    <a:pt x="34" y="6"/>
                  </a:lnTo>
                  <a:lnTo>
                    <a:pt x="34" y="10"/>
                  </a:lnTo>
                  <a:lnTo>
                    <a:pt x="33" y="14"/>
                  </a:lnTo>
                  <a:lnTo>
                    <a:pt x="31" y="19"/>
                  </a:lnTo>
                  <a:lnTo>
                    <a:pt x="27" y="24"/>
                  </a:lnTo>
                  <a:lnTo>
                    <a:pt x="23" y="29"/>
                  </a:lnTo>
                  <a:lnTo>
                    <a:pt x="19" y="32"/>
                  </a:lnTo>
                  <a:lnTo>
                    <a:pt x="16" y="35"/>
                  </a:lnTo>
                  <a:lnTo>
                    <a:pt x="12" y="36"/>
                  </a:lnTo>
                  <a:lnTo>
                    <a:pt x="8" y="36"/>
                  </a:lnTo>
                  <a:lnTo>
                    <a:pt x="5" y="36"/>
                  </a:lnTo>
                  <a:lnTo>
                    <a:pt x="3" y="34"/>
                  </a:lnTo>
                  <a:lnTo>
                    <a:pt x="1" y="32"/>
                  </a:lnTo>
                  <a:lnTo>
                    <a:pt x="0" y="28"/>
                  </a:lnTo>
                  <a:lnTo>
                    <a:pt x="1" y="23"/>
                  </a:lnTo>
                  <a:lnTo>
                    <a:pt x="2" y="19"/>
                  </a:lnTo>
                  <a:lnTo>
                    <a:pt x="4" y="15"/>
                  </a:lnTo>
                  <a:lnTo>
                    <a:pt x="7" y="10"/>
                  </a:lnTo>
                  <a:lnTo>
                    <a:pt x="11" y="6"/>
                  </a:lnTo>
                </a:path>
              </a:pathLst>
            </a:custGeom>
            <a:solidFill>
              <a:srgbClr val="B76619"/>
            </a:solidFill>
            <a:ln w="12700" cap="rnd">
              <a:solidFill>
                <a:srgbClr val="474747"/>
              </a:solidFill>
              <a:round/>
              <a:headEnd/>
              <a:tailEnd/>
            </a:ln>
          </p:spPr>
          <p:txBody>
            <a:bodyPr/>
            <a:lstStyle/>
            <a:p>
              <a:endParaRPr lang="en-US">
                <a:solidFill>
                  <a:srgbClr val="000000"/>
                </a:solidFill>
              </a:endParaRPr>
            </a:p>
          </p:txBody>
        </p:sp>
        <p:sp>
          <p:nvSpPr>
            <p:cNvPr id="164" name="Freeform 527"/>
            <p:cNvSpPr>
              <a:spLocks/>
            </p:cNvSpPr>
            <p:nvPr/>
          </p:nvSpPr>
          <p:spPr bwMode="auto">
            <a:xfrm>
              <a:off x="1016" y="2989"/>
              <a:ext cx="36" cy="35"/>
            </a:xfrm>
            <a:custGeom>
              <a:avLst/>
              <a:gdLst>
                <a:gd name="T0" fmla="*/ 5 w 36"/>
                <a:gd name="T1" fmla="*/ 14 h 35"/>
                <a:gd name="T2" fmla="*/ 16 w 36"/>
                <a:gd name="T3" fmla="*/ 2 h 35"/>
                <a:gd name="T4" fmla="*/ 31 w 36"/>
                <a:gd name="T5" fmla="*/ 0 h 35"/>
                <a:gd name="T6" fmla="*/ 35 w 36"/>
                <a:gd name="T7" fmla="*/ 8 h 35"/>
                <a:gd name="T8" fmla="*/ 28 w 36"/>
                <a:gd name="T9" fmla="*/ 24 h 35"/>
                <a:gd name="T10" fmla="*/ 17 w 36"/>
                <a:gd name="T11" fmla="*/ 33 h 35"/>
                <a:gd name="T12" fmla="*/ 4 w 36"/>
                <a:gd name="T13" fmla="*/ 34 h 35"/>
                <a:gd name="T14" fmla="*/ 0 w 36"/>
                <a:gd name="T15" fmla="*/ 27 h 35"/>
                <a:gd name="T16" fmla="*/ 5 w 36"/>
                <a:gd name="T17" fmla="*/ 14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35"/>
                <a:gd name="T29" fmla="*/ 36 w 36"/>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35">
                  <a:moveTo>
                    <a:pt x="5" y="14"/>
                  </a:moveTo>
                  <a:lnTo>
                    <a:pt x="16" y="2"/>
                  </a:lnTo>
                  <a:lnTo>
                    <a:pt x="31" y="0"/>
                  </a:lnTo>
                  <a:lnTo>
                    <a:pt x="35" y="8"/>
                  </a:lnTo>
                  <a:lnTo>
                    <a:pt x="28" y="24"/>
                  </a:lnTo>
                  <a:lnTo>
                    <a:pt x="17" y="33"/>
                  </a:lnTo>
                  <a:lnTo>
                    <a:pt x="4" y="34"/>
                  </a:lnTo>
                  <a:lnTo>
                    <a:pt x="0" y="27"/>
                  </a:lnTo>
                  <a:lnTo>
                    <a:pt x="5" y="14"/>
                  </a:lnTo>
                </a:path>
              </a:pathLst>
            </a:custGeom>
            <a:solidFill>
              <a:srgbClr val="FAA439"/>
            </a:solidFill>
            <a:ln w="12700" cap="rnd">
              <a:solidFill>
                <a:srgbClr val="474747"/>
              </a:solidFill>
              <a:round/>
              <a:headEnd/>
              <a:tailEnd/>
            </a:ln>
          </p:spPr>
          <p:txBody>
            <a:bodyPr/>
            <a:lstStyle/>
            <a:p>
              <a:endParaRPr lang="en-US">
                <a:solidFill>
                  <a:srgbClr val="000000"/>
                </a:solidFill>
              </a:endParaRPr>
            </a:p>
          </p:txBody>
        </p:sp>
        <p:sp>
          <p:nvSpPr>
            <p:cNvPr id="165" name="Freeform 528"/>
            <p:cNvSpPr>
              <a:spLocks/>
            </p:cNvSpPr>
            <p:nvPr/>
          </p:nvSpPr>
          <p:spPr bwMode="auto">
            <a:xfrm>
              <a:off x="1015" y="2986"/>
              <a:ext cx="31" cy="27"/>
            </a:xfrm>
            <a:custGeom>
              <a:avLst/>
              <a:gdLst>
                <a:gd name="T0" fmla="*/ 0 w 31"/>
                <a:gd name="T1" fmla="*/ 26 h 27"/>
                <a:gd name="T2" fmla="*/ 1 w 31"/>
                <a:gd name="T3" fmla="*/ 22 h 27"/>
                <a:gd name="T4" fmla="*/ 2 w 31"/>
                <a:gd name="T5" fmla="*/ 17 h 27"/>
                <a:gd name="T6" fmla="*/ 4 w 31"/>
                <a:gd name="T7" fmla="*/ 13 h 27"/>
                <a:gd name="T8" fmla="*/ 8 w 31"/>
                <a:gd name="T9" fmla="*/ 9 h 27"/>
                <a:gd name="T10" fmla="*/ 13 w 31"/>
                <a:gd name="T11" fmla="*/ 5 h 27"/>
                <a:gd name="T12" fmla="*/ 18 w 31"/>
                <a:gd name="T13" fmla="*/ 1 h 27"/>
                <a:gd name="T14" fmla="*/ 22 w 31"/>
                <a:gd name="T15" fmla="*/ 0 h 27"/>
                <a:gd name="T16" fmla="*/ 26 w 31"/>
                <a:gd name="T17" fmla="*/ 0 h 27"/>
                <a:gd name="T18" fmla="*/ 30 w 31"/>
                <a:gd name="T19" fmla="*/ 1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7"/>
                <a:gd name="T32" fmla="*/ 31 w 3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7">
                  <a:moveTo>
                    <a:pt x="0" y="26"/>
                  </a:moveTo>
                  <a:lnTo>
                    <a:pt x="1" y="22"/>
                  </a:lnTo>
                  <a:lnTo>
                    <a:pt x="2" y="17"/>
                  </a:lnTo>
                  <a:lnTo>
                    <a:pt x="4" y="13"/>
                  </a:lnTo>
                  <a:lnTo>
                    <a:pt x="8" y="9"/>
                  </a:lnTo>
                  <a:lnTo>
                    <a:pt x="13" y="5"/>
                  </a:lnTo>
                  <a:lnTo>
                    <a:pt x="18" y="1"/>
                  </a:lnTo>
                  <a:lnTo>
                    <a:pt x="22" y="0"/>
                  </a:lnTo>
                  <a:lnTo>
                    <a:pt x="26" y="0"/>
                  </a:lnTo>
                  <a:lnTo>
                    <a:pt x="30" y="1"/>
                  </a:lnTo>
                </a:path>
              </a:pathLst>
            </a:custGeom>
            <a:noFill/>
            <a:ln w="12700" cap="rnd">
              <a:solidFill>
                <a:srgbClr val="474747"/>
              </a:solidFill>
              <a:round/>
              <a:headEnd/>
              <a:tailEnd/>
            </a:ln>
          </p:spPr>
          <p:txBody>
            <a:bodyPr/>
            <a:lstStyle/>
            <a:p>
              <a:endParaRPr lang="en-US">
                <a:solidFill>
                  <a:srgbClr val="000000"/>
                </a:solidFill>
              </a:endParaRPr>
            </a:p>
          </p:txBody>
        </p:sp>
        <p:sp>
          <p:nvSpPr>
            <p:cNvPr id="166" name="Freeform 529"/>
            <p:cNvSpPr>
              <a:spLocks/>
            </p:cNvSpPr>
            <p:nvPr/>
          </p:nvSpPr>
          <p:spPr bwMode="auto">
            <a:xfrm>
              <a:off x="1019" y="2993"/>
              <a:ext cx="34" cy="34"/>
            </a:xfrm>
            <a:custGeom>
              <a:avLst/>
              <a:gdLst>
                <a:gd name="T0" fmla="*/ 4 w 34"/>
                <a:gd name="T1" fmla="*/ 14 h 34"/>
                <a:gd name="T2" fmla="*/ 15 w 34"/>
                <a:gd name="T3" fmla="*/ 2 h 34"/>
                <a:gd name="T4" fmla="*/ 29 w 34"/>
                <a:gd name="T5" fmla="*/ 0 h 34"/>
                <a:gd name="T6" fmla="*/ 33 w 34"/>
                <a:gd name="T7" fmla="*/ 8 h 34"/>
                <a:gd name="T8" fmla="*/ 27 w 34"/>
                <a:gd name="T9" fmla="*/ 23 h 34"/>
                <a:gd name="T10" fmla="*/ 16 w 34"/>
                <a:gd name="T11" fmla="*/ 32 h 34"/>
                <a:gd name="T12" fmla="*/ 4 w 34"/>
                <a:gd name="T13" fmla="*/ 33 h 34"/>
                <a:gd name="T14" fmla="*/ 0 w 34"/>
                <a:gd name="T15" fmla="*/ 26 h 34"/>
                <a:gd name="T16" fmla="*/ 4 w 34"/>
                <a:gd name="T17" fmla="*/ 14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34"/>
                <a:gd name="T29" fmla="*/ 34 w 34"/>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34">
                  <a:moveTo>
                    <a:pt x="4" y="14"/>
                  </a:moveTo>
                  <a:lnTo>
                    <a:pt x="15" y="2"/>
                  </a:lnTo>
                  <a:lnTo>
                    <a:pt x="29" y="0"/>
                  </a:lnTo>
                  <a:lnTo>
                    <a:pt x="33" y="8"/>
                  </a:lnTo>
                  <a:lnTo>
                    <a:pt x="27" y="23"/>
                  </a:lnTo>
                  <a:lnTo>
                    <a:pt x="16" y="32"/>
                  </a:lnTo>
                  <a:lnTo>
                    <a:pt x="4" y="33"/>
                  </a:lnTo>
                  <a:lnTo>
                    <a:pt x="0" y="26"/>
                  </a:lnTo>
                  <a:lnTo>
                    <a:pt x="4" y="14"/>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167" name="Freeform 530"/>
            <p:cNvSpPr>
              <a:spLocks/>
            </p:cNvSpPr>
            <p:nvPr/>
          </p:nvSpPr>
          <p:spPr bwMode="auto">
            <a:xfrm>
              <a:off x="1025" y="3000"/>
              <a:ext cx="22" cy="23"/>
            </a:xfrm>
            <a:custGeom>
              <a:avLst/>
              <a:gdLst>
                <a:gd name="T0" fmla="*/ 3 w 22"/>
                <a:gd name="T1" fmla="*/ 9 h 23"/>
                <a:gd name="T2" fmla="*/ 10 w 22"/>
                <a:gd name="T3" fmla="*/ 1 h 23"/>
                <a:gd name="T4" fmla="*/ 18 w 22"/>
                <a:gd name="T5" fmla="*/ 0 h 23"/>
                <a:gd name="T6" fmla="*/ 21 w 22"/>
                <a:gd name="T7" fmla="*/ 5 h 23"/>
                <a:gd name="T8" fmla="*/ 17 w 22"/>
                <a:gd name="T9" fmla="*/ 14 h 23"/>
                <a:gd name="T10" fmla="*/ 10 w 22"/>
                <a:gd name="T11" fmla="*/ 21 h 23"/>
                <a:gd name="T12" fmla="*/ 2 w 22"/>
                <a:gd name="T13" fmla="*/ 22 h 23"/>
                <a:gd name="T14" fmla="*/ 0 w 22"/>
                <a:gd name="T15" fmla="*/ 17 h 23"/>
                <a:gd name="T16" fmla="*/ 3 w 22"/>
                <a:gd name="T17" fmla="*/ 9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3"/>
                <a:gd name="T29" fmla="*/ 22 w 22"/>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3">
                  <a:moveTo>
                    <a:pt x="3" y="9"/>
                  </a:moveTo>
                  <a:lnTo>
                    <a:pt x="10" y="1"/>
                  </a:lnTo>
                  <a:lnTo>
                    <a:pt x="18" y="0"/>
                  </a:lnTo>
                  <a:lnTo>
                    <a:pt x="21" y="5"/>
                  </a:lnTo>
                  <a:lnTo>
                    <a:pt x="17" y="14"/>
                  </a:lnTo>
                  <a:lnTo>
                    <a:pt x="10" y="21"/>
                  </a:lnTo>
                  <a:lnTo>
                    <a:pt x="2" y="22"/>
                  </a:lnTo>
                  <a:lnTo>
                    <a:pt x="0" y="17"/>
                  </a:lnTo>
                  <a:lnTo>
                    <a:pt x="3" y="9"/>
                  </a:lnTo>
                </a:path>
              </a:pathLst>
            </a:custGeom>
            <a:solidFill>
              <a:srgbClr val="FAA439"/>
            </a:solidFill>
            <a:ln w="12700" cap="rnd">
              <a:solidFill>
                <a:srgbClr val="474747"/>
              </a:solidFill>
              <a:round/>
              <a:headEnd/>
              <a:tailEnd/>
            </a:ln>
          </p:spPr>
          <p:txBody>
            <a:bodyPr/>
            <a:lstStyle/>
            <a:p>
              <a:endParaRPr lang="en-US">
                <a:solidFill>
                  <a:srgbClr val="000000"/>
                </a:solidFill>
              </a:endParaRPr>
            </a:p>
          </p:txBody>
        </p:sp>
        <p:sp>
          <p:nvSpPr>
            <p:cNvPr id="168" name="Freeform 531"/>
            <p:cNvSpPr>
              <a:spLocks/>
            </p:cNvSpPr>
            <p:nvPr/>
          </p:nvSpPr>
          <p:spPr bwMode="auto">
            <a:xfrm>
              <a:off x="1026" y="3002"/>
              <a:ext cx="24" cy="24"/>
            </a:xfrm>
            <a:custGeom>
              <a:avLst/>
              <a:gdLst>
                <a:gd name="T0" fmla="*/ 3 w 24"/>
                <a:gd name="T1" fmla="*/ 9 h 24"/>
                <a:gd name="T2" fmla="*/ 11 w 24"/>
                <a:gd name="T3" fmla="*/ 2 h 24"/>
                <a:gd name="T4" fmla="*/ 20 w 24"/>
                <a:gd name="T5" fmla="*/ 0 h 24"/>
                <a:gd name="T6" fmla="*/ 23 w 24"/>
                <a:gd name="T7" fmla="*/ 6 h 24"/>
                <a:gd name="T8" fmla="*/ 19 w 24"/>
                <a:gd name="T9" fmla="*/ 16 h 24"/>
                <a:gd name="T10" fmla="*/ 11 w 24"/>
                <a:gd name="T11" fmla="*/ 23 h 24"/>
                <a:gd name="T12" fmla="*/ 3 w 24"/>
                <a:gd name="T13" fmla="*/ 23 h 24"/>
                <a:gd name="T14" fmla="*/ 0 w 24"/>
                <a:gd name="T15" fmla="*/ 18 h 24"/>
                <a:gd name="T16" fmla="*/ 3 w 24"/>
                <a:gd name="T17" fmla="*/ 9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24"/>
                <a:gd name="T29" fmla="*/ 24 w 2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24">
                  <a:moveTo>
                    <a:pt x="3" y="9"/>
                  </a:moveTo>
                  <a:lnTo>
                    <a:pt x="11" y="2"/>
                  </a:lnTo>
                  <a:lnTo>
                    <a:pt x="20" y="0"/>
                  </a:lnTo>
                  <a:lnTo>
                    <a:pt x="23" y="6"/>
                  </a:lnTo>
                  <a:lnTo>
                    <a:pt x="19" y="16"/>
                  </a:lnTo>
                  <a:lnTo>
                    <a:pt x="11" y="23"/>
                  </a:lnTo>
                  <a:lnTo>
                    <a:pt x="3" y="23"/>
                  </a:lnTo>
                  <a:lnTo>
                    <a:pt x="0" y="18"/>
                  </a:lnTo>
                  <a:lnTo>
                    <a:pt x="3" y="9"/>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169" name="Line 532"/>
            <p:cNvSpPr>
              <a:spLocks noChangeShapeType="1"/>
            </p:cNvSpPr>
            <p:nvPr/>
          </p:nvSpPr>
          <p:spPr bwMode="auto">
            <a:xfrm flipH="1">
              <a:off x="1016" y="2952"/>
              <a:ext cx="26" cy="17"/>
            </a:xfrm>
            <a:prstGeom prst="line">
              <a:avLst/>
            </a:prstGeom>
            <a:noFill/>
            <a:ln w="12700">
              <a:solidFill>
                <a:srgbClr val="474747"/>
              </a:solidFill>
              <a:round/>
              <a:headEnd/>
              <a:tailEnd/>
            </a:ln>
          </p:spPr>
          <p:txBody>
            <a:bodyPr wrap="none" anchor="ctr"/>
            <a:lstStyle/>
            <a:p>
              <a:endParaRPr lang="en-US">
                <a:solidFill>
                  <a:srgbClr val="000000"/>
                </a:solidFill>
              </a:endParaRPr>
            </a:p>
          </p:txBody>
        </p:sp>
        <p:grpSp>
          <p:nvGrpSpPr>
            <p:cNvPr id="170" name="Group 533"/>
            <p:cNvGrpSpPr>
              <a:grpSpLocks/>
            </p:cNvGrpSpPr>
            <p:nvPr/>
          </p:nvGrpSpPr>
          <p:grpSpPr bwMode="auto">
            <a:xfrm>
              <a:off x="1046" y="2950"/>
              <a:ext cx="37" cy="39"/>
              <a:chOff x="1046" y="2950"/>
              <a:chExt cx="37" cy="39"/>
            </a:xfrm>
          </p:grpSpPr>
          <p:sp>
            <p:nvSpPr>
              <p:cNvPr id="215" name="Freeform 534"/>
              <p:cNvSpPr>
                <a:spLocks/>
              </p:cNvSpPr>
              <p:nvPr/>
            </p:nvSpPr>
            <p:spPr bwMode="auto">
              <a:xfrm>
                <a:off x="1046" y="2950"/>
                <a:ext cx="37" cy="39"/>
              </a:xfrm>
              <a:custGeom>
                <a:avLst/>
                <a:gdLst>
                  <a:gd name="T0" fmla="*/ 12 w 37"/>
                  <a:gd name="T1" fmla="*/ 6 h 39"/>
                  <a:gd name="T2" fmla="*/ 17 w 37"/>
                  <a:gd name="T3" fmla="*/ 4 h 39"/>
                  <a:gd name="T4" fmla="*/ 21 w 37"/>
                  <a:gd name="T5" fmla="*/ 1 h 39"/>
                  <a:gd name="T6" fmla="*/ 26 w 37"/>
                  <a:gd name="T7" fmla="*/ 0 h 39"/>
                  <a:gd name="T8" fmla="*/ 30 w 37"/>
                  <a:gd name="T9" fmla="*/ 0 h 39"/>
                  <a:gd name="T10" fmla="*/ 33 w 37"/>
                  <a:gd name="T11" fmla="*/ 2 h 39"/>
                  <a:gd name="T12" fmla="*/ 36 w 37"/>
                  <a:gd name="T13" fmla="*/ 5 h 39"/>
                  <a:gd name="T14" fmla="*/ 36 w 37"/>
                  <a:gd name="T15" fmla="*/ 10 h 39"/>
                  <a:gd name="T16" fmla="*/ 35 w 37"/>
                  <a:gd name="T17" fmla="*/ 14 h 39"/>
                  <a:gd name="T18" fmla="*/ 33 w 37"/>
                  <a:gd name="T19" fmla="*/ 20 h 39"/>
                  <a:gd name="T20" fmla="*/ 29 w 37"/>
                  <a:gd name="T21" fmla="*/ 25 h 39"/>
                  <a:gd name="T22" fmla="*/ 24 w 37"/>
                  <a:gd name="T23" fmla="*/ 30 h 39"/>
                  <a:gd name="T24" fmla="*/ 20 w 37"/>
                  <a:gd name="T25" fmla="*/ 34 h 39"/>
                  <a:gd name="T26" fmla="*/ 16 w 37"/>
                  <a:gd name="T27" fmla="*/ 36 h 39"/>
                  <a:gd name="T28" fmla="*/ 12 w 37"/>
                  <a:gd name="T29" fmla="*/ 38 h 39"/>
                  <a:gd name="T30" fmla="*/ 9 w 37"/>
                  <a:gd name="T31" fmla="*/ 38 h 39"/>
                  <a:gd name="T32" fmla="*/ 5 w 37"/>
                  <a:gd name="T33" fmla="*/ 38 h 39"/>
                  <a:gd name="T34" fmla="*/ 2 w 37"/>
                  <a:gd name="T35" fmla="*/ 36 h 39"/>
                  <a:gd name="T36" fmla="*/ 0 w 37"/>
                  <a:gd name="T37" fmla="*/ 33 h 39"/>
                  <a:gd name="T38" fmla="*/ 0 w 37"/>
                  <a:gd name="T39" fmla="*/ 30 h 39"/>
                  <a:gd name="T40" fmla="*/ 0 w 37"/>
                  <a:gd name="T41" fmla="*/ 25 h 39"/>
                  <a:gd name="T42" fmla="*/ 2 w 37"/>
                  <a:gd name="T43" fmla="*/ 20 h 39"/>
                  <a:gd name="T44" fmla="*/ 4 w 37"/>
                  <a:gd name="T45" fmla="*/ 16 h 39"/>
                  <a:gd name="T46" fmla="*/ 7 w 37"/>
                  <a:gd name="T47" fmla="*/ 10 h 39"/>
                  <a:gd name="T48" fmla="*/ 12 w 37"/>
                  <a:gd name="T49" fmla="*/ 6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39"/>
                  <a:gd name="T77" fmla="*/ 37 w 37"/>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39">
                    <a:moveTo>
                      <a:pt x="12" y="6"/>
                    </a:moveTo>
                    <a:lnTo>
                      <a:pt x="17" y="4"/>
                    </a:lnTo>
                    <a:lnTo>
                      <a:pt x="21" y="1"/>
                    </a:lnTo>
                    <a:lnTo>
                      <a:pt x="26" y="0"/>
                    </a:lnTo>
                    <a:lnTo>
                      <a:pt x="30" y="0"/>
                    </a:lnTo>
                    <a:lnTo>
                      <a:pt x="33" y="2"/>
                    </a:lnTo>
                    <a:lnTo>
                      <a:pt x="36" y="5"/>
                    </a:lnTo>
                    <a:lnTo>
                      <a:pt x="36" y="10"/>
                    </a:lnTo>
                    <a:lnTo>
                      <a:pt x="35" y="14"/>
                    </a:lnTo>
                    <a:lnTo>
                      <a:pt x="33" y="20"/>
                    </a:lnTo>
                    <a:lnTo>
                      <a:pt x="29" y="25"/>
                    </a:lnTo>
                    <a:lnTo>
                      <a:pt x="24" y="30"/>
                    </a:lnTo>
                    <a:lnTo>
                      <a:pt x="20" y="34"/>
                    </a:lnTo>
                    <a:lnTo>
                      <a:pt x="16" y="36"/>
                    </a:lnTo>
                    <a:lnTo>
                      <a:pt x="12" y="38"/>
                    </a:lnTo>
                    <a:lnTo>
                      <a:pt x="9" y="38"/>
                    </a:lnTo>
                    <a:lnTo>
                      <a:pt x="5" y="38"/>
                    </a:lnTo>
                    <a:lnTo>
                      <a:pt x="2" y="36"/>
                    </a:lnTo>
                    <a:lnTo>
                      <a:pt x="0" y="33"/>
                    </a:lnTo>
                    <a:lnTo>
                      <a:pt x="0" y="30"/>
                    </a:lnTo>
                    <a:lnTo>
                      <a:pt x="0" y="25"/>
                    </a:lnTo>
                    <a:lnTo>
                      <a:pt x="2" y="20"/>
                    </a:lnTo>
                    <a:lnTo>
                      <a:pt x="4" y="16"/>
                    </a:lnTo>
                    <a:lnTo>
                      <a:pt x="7" y="10"/>
                    </a:lnTo>
                    <a:lnTo>
                      <a:pt x="12" y="6"/>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216" name="Freeform 535"/>
              <p:cNvSpPr>
                <a:spLocks/>
              </p:cNvSpPr>
              <p:nvPr/>
            </p:nvSpPr>
            <p:spPr bwMode="auto">
              <a:xfrm>
                <a:off x="1062" y="2967"/>
                <a:ext cx="10" cy="10"/>
              </a:xfrm>
              <a:custGeom>
                <a:avLst/>
                <a:gdLst>
                  <a:gd name="T0" fmla="*/ 9 w 10"/>
                  <a:gd name="T1" fmla="*/ 1 h 10"/>
                  <a:gd name="T2" fmla="*/ 7 w 10"/>
                  <a:gd name="T3" fmla="*/ 0 h 10"/>
                  <a:gd name="T4" fmla="*/ 5 w 10"/>
                  <a:gd name="T5" fmla="*/ 0 h 10"/>
                  <a:gd name="T6" fmla="*/ 3 w 10"/>
                  <a:gd name="T7" fmla="*/ 2 h 10"/>
                  <a:gd name="T8" fmla="*/ 0 w 10"/>
                  <a:gd name="T9" fmla="*/ 4 h 10"/>
                  <a:gd name="T10" fmla="*/ 0 w 10"/>
                  <a:gd name="T11" fmla="*/ 6 h 10"/>
                  <a:gd name="T12" fmla="*/ 0 w 10"/>
                  <a:gd name="T13" fmla="*/ 9 h 10"/>
                  <a:gd name="T14" fmla="*/ 1 w 10"/>
                  <a:gd name="T15" fmla="*/ 9 h 10"/>
                  <a:gd name="T16" fmla="*/ 4 w 10"/>
                  <a:gd name="T17" fmla="*/ 9 h 10"/>
                  <a:gd name="T18" fmla="*/ 6 w 10"/>
                  <a:gd name="T19" fmla="*/ 7 h 10"/>
                  <a:gd name="T20" fmla="*/ 8 w 10"/>
                  <a:gd name="T21" fmla="*/ 5 h 10"/>
                  <a:gd name="T22" fmla="*/ 9 w 10"/>
                  <a:gd name="T23" fmla="*/ 3 h 10"/>
                  <a:gd name="T24" fmla="*/ 9 w 10"/>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0"/>
                  <a:gd name="T41" fmla="*/ 10 w 10"/>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0">
                    <a:moveTo>
                      <a:pt x="9" y="1"/>
                    </a:moveTo>
                    <a:lnTo>
                      <a:pt x="7" y="0"/>
                    </a:lnTo>
                    <a:lnTo>
                      <a:pt x="5" y="0"/>
                    </a:lnTo>
                    <a:lnTo>
                      <a:pt x="3" y="2"/>
                    </a:lnTo>
                    <a:lnTo>
                      <a:pt x="0" y="4"/>
                    </a:lnTo>
                    <a:lnTo>
                      <a:pt x="0" y="6"/>
                    </a:lnTo>
                    <a:lnTo>
                      <a:pt x="0" y="9"/>
                    </a:lnTo>
                    <a:lnTo>
                      <a:pt x="1" y="9"/>
                    </a:lnTo>
                    <a:lnTo>
                      <a:pt x="4" y="9"/>
                    </a:lnTo>
                    <a:lnTo>
                      <a:pt x="6" y="7"/>
                    </a:lnTo>
                    <a:lnTo>
                      <a:pt x="8" y="5"/>
                    </a:lnTo>
                    <a:lnTo>
                      <a:pt x="9" y="3"/>
                    </a:lnTo>
                    <a:lnTo>
                      <a:pt x="9" y="1"/>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217" name="Line 536"/>
              <p:cNvSpPr>
                <a:spLocks noChangeShapeType="1"/>
              </p:cNvSpPr>
              <p:nvPr/>
            </p:nvSpPr>
            <p:spPr bwMode="auto">
              <a:xfrm>
                <a:off x="1058" y="2966"/>
                <a:ext cx="0" cy="5"/>
              </a:xfrm>
              <a:prstGeom prst="line">
                <a:avLst/>
              </a:prstGeom>
              <a:noFill/>
              <a:ln w="12700">
                <a:solidFill>
                  <a:srgbClr val="474747"/>
                </a:solidFill>
                <a:round/>
                <a:headEnd/>
                <a:tailEnd/>
              </a:ln>
            </p:spPr>
            <p:txBody>
              <a:bodyPr wrap="none" anchor="ctr"/>
              <a:lstStyle/>
              <a:p>
                <a:endParaRPr lang="en-US">
                  <a:solidFill>
                    <a:srgbClr val="000000"/>
                  </a:solidFill>
                </a:endParaRPr>
              </a:p>
            </p:txBody>
          </p:sp>
          <p:sp>
            <p:nvSpPr>
              <p:cNvPr id="218" name="Line 537"/>
              <p:cNvSpPr>
                <a:spLocks noChangeShapeType="1"/>
              </p:cNvSpPr>
              <p:nvPr/>
            </p:nvSpPr>
            <p:spPr bwMode="auto">
              <a:xfrm flipV="1">
                <a:off x="1058" y="2972"/>
                <a:ext cx="0" cy="15"/>
              </a:xfrm>
              <a:prstGeom prst="line">
                <a:avLst/>
              </a:prstGeom>
              <a:noFill/>
              <a:ln w="12700">
                <a:solidFill>
                  <a:srgbClr val="474747"/>
                </a:solidFill>
                <a:round/>
                <a:headEnd/>
                <a:tailEnd/>
              </a:ln>
            </p:spPr>
            <p:txBody>
              <a:bodyPr wrap="none" anchor="ctr"/>
              <a:lstStyle/>
              <a:p>
                <a:endParaRPr lang="en-US">
                  <a:solidFill>
                    <a:srgbClr val="000000"/>
                  </a:solidFill>
                </a:endParaRPr>
              </a:p>
            </p:txBody>
          </p:sp>
          <p:sp>
            <p:nvSpPr>
              <p:cNvPr id="219" name="Line 538"/>
              <p:cNvSpPr>
                <a:spLocks noChangeShapeType="1"/>
              </p:cNvSpPr>
              <p:nvPr/>
            </p:nvSpPr>
            <p:spPr bwMode="auto">
              <a:xfrm flipV="1">
                <a:off x="1071" y="2954"/>
                <a:ext cx="4" cy="19"/>
              </a:xfrm>
              <a:prstGeom prst="line">
                <a:avLst/>
              </a:prstGeom>
              <a:noFill/>
              <a:ln w="12700">
                <a:solidFill>
                  <a:srgbClr val="474747"/>
                </a:solidFill>
                <a:round/>
                <a:headEnd/>
                <a:tailEnd/>
              </a:ln>
            </p:spPr>
            <p:txBody>
              <a:bodyPr wrap="none" anchor="ctr"/>
              <a:lstStyle/>
              <a:p>
                <a:endParaRPr lang="en-US">
                  <a:solidFill>
                    <a:srgbClr val="000000"/>
                  </a:solidFill>
                </a:endParaRPr>
              </a:p>
            </p:txBody>
          </p:sp>
          <p:sp>
            <p:nvSpPr>
              <p:cNvPr id="220" name="Freeform 539"/>
              <p:cNvSpPr>
                <a:spLocks/>
              </p:cNvSpPr>
              <p:nvPr/>
            </p:nvSpPr>
            <p:spPr bwMode="auto">
              <a:xfrm>
                <a:off x="1058" y="2961"/>
                <a:ext cx="6" cy="7"/>
              </a:xfrm>
              <a:custGeom>
                <a:avLst/>
                <a:gdLst>
                  <a:gd name="T0" fmla="*/ 2 w 6"/>
                  <a:gd name="T1" fmla="*/ 6 h 7"/>
                  <a:gd name="T2" fmla="*/ 0 w 6"/>
                  <a:gd name="T3" fmla="*/ 3 h 7"/>
                  <a:gd name="T4" fmla="*/ 1 w 6"/>
                  <a:gd name="T5" fmla="*/ 1 h 7"/>
                  <a:gd name="T6" fmla="*/ 3 w 6"/>
                  <a:gd name="T7" fmla="*/ 0 h 7"/>
                  <a:gd name="T8" fmla="*/ 4 w 6"/>
                  <a:gd name="T9" fmla="*/ 0 h 7"/>
                  <a:gd name="T10" fmla="*/ 5 w 6"/>
                  <a:gd name="T11" fmla="*/ 4 h 7"/>
                  <a:gd name="T12" fmla="*/ 4 w 6"/>
                  <a:gd name="T13" fmla="*/ 4 h 7"/>
                  <a:gd name="T14" fmla="*/ 2 w 6"/>
                  <a:gd name="T15" fmla="*/ 6 h 7"/>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7"/>
                  <a:gd name="T26" fmla="*/ 6 w 6"/>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7">
                    <a:moveTo>
                      <a:pt x="2" y="6"/>
                    </a:moveTo>
                    <a:lnTo>
                      <a:pt x="0" y="3"/>
                    </a:lnTo>
                    <a:lnTo>
                      <a:pt x="1" y="1"/>
                    </a:lnTo>
                    <a:lnTo>
                      <a:pt x="3" y="0"/>
                    </a:lnTo>
                    <a:lnTo>
                      <a:pt x="4" y="0"/>
                    </a:lnTo>
                    <a:lnTo>
                      <a:pt x="5" y="4"/>
                    </a:lnTo>
                    <a:lnTo>
                      <a:pt x="4" y="4"/>
                    </a:lnTo>
                    <a:lnTo>
                      <a:pt x="2" y="6"/>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221" name="Freeform 540"/>
              <p:cNvSpPr>
                <a:spLocks/>
              </p:cNvSpPr>
              <p:nvPr/>
            </p:nvSpPr>
            <p:spPr bwMode="auto">
              <a:xfrm>
                <a:off x="1059" y="2965"/>
                <a:ext cx="6" cy="7"/>
              </a:xfrm>
              <a:custGeom>
                <a:avLst/>
                <a:gdLst>
                  <a:gd name="T0" fmla="*/ 5 w 6"/>
                  <a:gd name="T1" fmla="*/ 1 h 7"/>
                  <a:gd name="T2" fmla="*/ 4 w 6"/>
                  <a:gd name="T3" fmla="*/ 4 h 7"/>
                  <a:gd name="T4" fmla="*/ 2 w 6"/>
                  <a:gd name="T5" fmla="*/ 6 h 7"/>
                  <a:gd name="T6" fmla="*/ 0 w 6"/>
                  <a:gd name="T7" fmla="*/ 5 h 7"/>
                  <a:gd name="T8" fmla="*/ 0 w 6"/>
                  <a:gd name="T9" fmla="*/ 2 h 7"/>
                  <a:gd name="T10" fmla="*/ 3 w 6"/>
                  <a:gd name="T11" fmla="*/ 0 h 7"/>
                  <a:gd name="T12" fmla="*/ 5 w 6"/>
                  <a:gd name="T13" fmla="*/ 1 h 7"/>
                  <a:gd name="T14" fmla="*/ 0 60000 65536"/>
                  <a:gd name="T15" fmla="*/ 0 60000 65536"/>
                  <a:gd name="T16" fmla="*/ 0 60000 65536"/>
                  <a:gd name="T17" fmla="*/ 0 60000 65536"/>
                  <a:gd name="T18" fmla="*/ 0 60000 65536"/>
                  <a:gd name="T19" fmla="*/ 0 60000 65536"/>
                  <a:gd name="T20" fmla="*/ 0 60000 65536"/>
                  <a:gd name="T21" fmla="*/ 0 w 6"/>
                  <a:gd name="T22" fmla="*/ 0 h 7"/>
                  <a:gd name="T23" fmla="*/ 6 w 6"/>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7">
                    <a:moveTo>
                      <a:pt x="5" y="1"/>
                    </a:moveTo>
                    <a:lnTo>
                      <a:pt x="4" y="4"/>
                    </a:lnTo>
                    <a:lnTo>
                      <a:pt x="2" y="6"/>
                    </a:lnTo>
                    <a:lnTo>
                      <a:pt x="0" y="5"/>
                    </a:lnTo>
                    <a:lnTo>
                      <a:pt x="0" y="2"/>
                    </a:lnTo>
                    <a:lnTo>
                      <a:pt x="3" y="0"/>
                    </a:lnTo>
                    <a:lnTo>
                      <a:pt x="5" y="1"/>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grpSp>
        <p:sp>
          <p:nvSpPr>
            <p:cNvPr id="171" name="Freeform 541"/>
            <p:cNvSpPr>
              <a:spLocks/>
            </p:cNvSpPr>
            <p:nvPr/>
          </p:nvSpPr>
          <p:spPr bwMode="auto">
            <a:xfrm>
              <a:off x="994" y="3036"/>
              <a:ext cx="53" cy="53"/>
            </a:xfrm>
            <a:custGeom>
              <a:avLst/>
              <a:gdLst>
                <a:gd name="T0" fmla="*/ 8 w 53"/>
                <a:gd name="T1" fmla="*/ 17 h 53"/>
                <a:gd name="T2" fmla="*/ 24 w 53"/>
                <a:gd name="T3" fmla="*/ 3 h 53"/>
                <a:gd name="T4" fmla="*/ 44 w 53"/>
                <a:gd name="T5" fmla="*/ 0 h 53"/>
                <a:gd name="T6" fmla="*/ 52 w 53"/>
                <a:gd name="T7" fmla="*/ 12 h 53"/>
                <a:gd name="T8" fmla="*/ 44 w 53"/>
                <a:gd name="T9" fmla="*/ 33 h 53"/>
                <a:gd name="T10" fmla="*/ 27 w 53"/>
                <a:gd name="T11" fmla="*/ 49 h 53"/>
                <a:gd name="T12" fmla="*/ 9 w 53"/>
                <a:gd name="T13" fmla="*/ 52 h 53"/>
                <a:gd name="T14" fmla="*/ 0 w 53"/>
                <a:gd name="T15" fmla="*/ 39 h 53"/>
                <a:gd name="T16" fmla="*/ 8 w 53"/>
                <a:gd name="T17" fmla="*/ 17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53"/>
                <a:gd name="T29" fmla="*/ 53 w 53"/>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53">
                  <a:moveTo>
                    <a:pt x="8" y="17"/>
                  </a:moveTo>
                  <a:lnTo>
                    <a:pt x="24" y="3"/>
                  </a:lnTo>
                  <a:lnTo>
                    <a:pt x="44" y="0"/>
                  </a:lnTo>
                  <a:lnTo>
                    <a:pt x="52" y="12"/>
                  </a:lnTo>
                  <a:lnTo>
                    <a:pt x="44" y="33"/>
                  </a:lnTo>
                  <a:lnTo>
                    <a:pt x="27" y="49"/>
                  </a:lnTo>
                  <a:lnTo>
                    <a:pt x="9" y="52"/>
                  </a:lnTo>
                  <a:lnTo>
                    <a:pt x="0" y="39"/>
                  </a:lnTo>
                  <a:lnTo>
                    <a:pt x="8" y="17"/>
                  </a:lnTo>
                </a:path>
              </a:pathLst>
            </a:custGeom>
            <a:solidFill>
              <a:srgbClr val="F9A554"/>
            </a:solidFill>
            <a:ln w="12700" cap="rnd">
              <a:solidFill>
                <a:srgbClr val="474747"/>
              </a:solidFill>
              <a:round/>
              <a:headEnd/>
              <a:tailEnd/>
            </a:ln>
          </p:spPr>
          <p:txBody>
            <a:bodyPr/>
            <a:lstStyle/>
            <a:p>
              <a:endParaRPr lang="en-US">
                <a:solidFill>
                  <a:srgbClr val="000000"/>
                </a:solidFill>
              </a:endParaRPr>
            </a:p>
          </p:txBody>
        </p:sp>
        <p:sp>
          <p:nvSpPr>
            <p:cNvPr id="172" name="Freeform 542"/>
            <p:cNvSpPr>
              <a:spLocks/>
            </p:cNvSpPr>
            <p:nvPr/>
          </p:nvSpPr>
          <p:spPr bwMode="auto">
            <a:xfrm>
              <a:off x="995" y="3039"/>
              <a:ext cx="55" cy="53"/>
            </a:xfrm>
            <a:custGeom>
              <a:avLst/>
              <a:gdLst>
                <a:gd name="T0" fmla="*/ 8 w 55"/>
                <a:gd name="T1" fmla="*/ 17 h 53"/>
                <a:gd name="T2" fmla="*/ 25 w 55"/>
                <a:gd name="T3" fmla="*/ 3 h 53"/>
                <a:gd name="T4" fmla="*/ 46 w 55"/>
                <a:gd name="T5" fmla="*/ 0 h 53"/>
                <a:gd name="T6" fmla="*/ 54 w 55"/>
                <a:gd name="T7" fmla="*/ 13 h 53"/>
                <a:gd name="T8" fmla="*/ 46 w 55"/>
                <a:gd name="T9" fmla="*/ 34 h 53"/>
                <a:gd name="T10" fmla="*/ 28 w 55"/>
                <a:gd name="T11" fmla="*/ 49 h 53"/>
                <a:gd name="T12" fmla="*/ 9 w 55"/>
                <a:gd name="T13" fmla="*/ 52 h 53"/>
                <a:gd name="T14" fmla="*/ 0 w 55"/>
                <a:gd name="T15" fmla="*/ 40 h 53"/>
                <a:gd name="T16" fmla="*/ 8 w 55"/>
                <a:gd name="T17" fmla="*/ 17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53"/>
                <a:gd name="T29" fmla="*/ 55 w 55"/>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53">
                  <a:moveTo>
                    <a:pt x="8" y="17"/>
                  </a:moveTo>
                  <a:lnTo>
                    <a:pt x="25" y="3"/>
                  </a:lnTo>
                  <a:lnTo>
                    <a:pt x="46" y="0"/>
                  </a:lnTo>
                  <a:lnTo>
                    <a:pt x="54" y="13"/>
                  </a:lnTo>
                  <a:lnTo>
                    <a:pt x="46" y="34"/>
                  </a:lnTo>
                  <a:lnTo>
                    <a:pt x="28" y="49"/>
                  </a:lnTo>
                  <a:lnTo>
                    <a:pt x="9" y="52"/>
                  </a:lnTo>
                  <a:lnTo>
                    <a:pt x="0" y="40"/>
                  </a:lnTo>
                  <a:lnTo>
                    <a:pt x="8" y="17"/>
                  </a:lnTo>
                </a:path>
              </a:pathLst>
            </a:custGeom>
            <a:solidFill>
              <a:srgbClr val="B36022"/>
            </a:solidFill>
            <a:ln w="12700" cap="rnd">
              <a:solidFill>
                <a:srgbClr val="474747"/>
              </a:solidFill>
              <a:round/>
              <a:headEnd/>
              <a:tailEnd/>
            </a:ln>
          </p:spPr>
          <p:txBody>
            <a:bodyPr/>
            <a:lstStyle/>
            <a:p>
              <a:endParaRPr lang="en-US">
                <a:solidFill>
                  <a:srgbClr val="000000"/>
                </a:solidFill>
              </a:endParaRPr>
            </a:p>
          </p:txBody>
        </p:sp>
        <p:sp>
          <p:nvSpPr>
            <p:cNvPr id="173" name="Freeform 543"/>
            <p:cNvSpPr>
              <a:spLocks/>
            </p:cNvSpPr>
            <p:nvPr/>
          </p:nvSpPr>
          <p:spPr bwMode="auto">
            <a:xfrm>
              <a:off x="1000" y="3044"/>
              <a:ext cx="46" cy="44"/>
            </a:xfrm>
            <a:custGeom>
              <a:avLst/>
              <a:gdLst>
                <a:gd name="T0" fmla="*/ 7 w 46"/>
                <a:gd name="T1" fmla="*/ 15 h 44"/>
                <a:gd name="T2" fmla="*/ 20 w 46"/>
                <a:gd name="T3" fmla="*/ 2 h 44"/>
                <a:gd name="T4" fmla="*/ 38 w 46"/>
                <a:gd name="T5" fmla="*/ 0 h 44"/>
                <a:gd name="T6" fmla="*/ 45 w 46"/>
                <a:gd name="T7" fmla="*/ 10 h 44"/>
                <a:gd name="T8" fmla="*/ 38 w 46"/>
                <a:gd name="T9" fmla="*/ 28 h 44"/>
                <a:gd name="T10" fmla="*/ 23 w 46"/>
                <a:gd name="T11" fmla="*/ 40 h 44"/>
                <a:gd name="T12" fmla="*/ 8 w 46"/>
                <a:gd name="T13" fmla="*/ 43 h 44"/>
                <a:gd name="T14" fmla="*/ 0 w 46"/>
                <a:gd name="T15" fmla="*/ 33 h 44"/>
                <a:gd name="T16" fmla="*/ 7 w 46"/>
                <a:gd name="T17" fmla="*/ 15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44"/>
                <a:gd name="T29" fmla="*/ 46 w 46"/>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44">
                  <a:moveTo>
                    <a:pt x="7" y="15"/>
                  </a:moveTo>
                  <a:lnTo>
                    <a:pt x="20" y="2"/>
                  </a:lnTo>
                  <a:lnTo>
                    <a:pt x="38" y="0"/>
                  </a:lnTo>
                  <a:lnTo>
                    <a:pt x="45" y="10"/>
                  </a:lnTo>
                  <a:lnTo>
                    <a:pt x="38" y="28"/>
                  </a:lnTo>
                  <a:lnTo>
                    <a:pt x="23" y="40"/>
                  </a:lnTo>
                  <a:lnTo>
                    <a:pt x="8" y="43"/>
                  </a:lnTo>
                  <a:lnTo>
                    <a:pt x="0" y="33"/>
                  </a:lnTo>
                  <a:lnTo>
                    <a:pt x="7" y="15"/>
                  </a:lnTo>
                </a:path>
              </a:pathLst>
            </a:custGeom>
            <a:solidFill>
              <a:srgbClr val="F9A554"/>
            </a:solidFill>
            <a:ln w="12700" cap="rnd">
              <a:solidFill>
                <a:srgbClr val="474747"/>
              </a:solidFill>
              <a:round/>
              <a:headEnd/>
              <a:tailEnd/>
            </a:ln>
          </p:spPr>
          <p:txBody>
            <a:bodyPr/>
            <a:lstStyle/>
            <a:p>
              <a:endParaRPr lang="en-US">
                <a:solidFill>
                  <a:srgbClr val="000000"/>
                </a:solidFill>
              </a:endParaRPr>
            </a:p>
          </p:txBody>
        </p:sp>
        <p:sp>
          <p:nvSpPr>
            <p:cNvPr id="174" name="Freeform 544"/>
            <p:cNvSpPr>
              <a:spLocks/>
            </p:cNvSpPr>
            <p:nvPr/>
          </p:nvSpPr>
          <p:spPr bwMode="auto">
            <a:xfrm>
              <a:off x="1002" y="3047"/>
              <a:ext cx="44" cy="44"/>
            </a:xfrm>
            <a:custGeom>
              <a:avLst/>
              <a:gdLst>
                <a:gd name="T0" fmla="*/ 7 w 44"/>
                <a:gd name="T1" fmla="*/ 14 h 44"/>
                <a:gd name="T2" fmla="*/ 19 w 44"/>
                <a:gd name="T3" fmla="*/ 2 h 44"/>
                <a:gd name="T4" fmla="*/ 37 w 44"/>
                <a:gd name="T5" fmla="*/ 0 h 44"/>
                <a:gd name="T6" fmla="*/ 43 w 44"/>
                <a:gd name="T7" fmla="*/ 10 h 44"/>
                <a:gd name="T8" fmla="*/ 37 w 44"/>
                <a:gd name="T9" fmla="*/ 28 h 44"/>
                <a:gd name="T10" fmla="*/ 22 w 44"/>
                <a:gd name="T11" fmla="*/ 40 h 44"/>
                <a:gd name="T12" fmla="*/ 7 w 44"/>
                <a:gd name="T13" fmla="*/ 43 h 44"/>
                <a:gd name="T14" fmla="*/ 0 w 44"/>
                <a:gd name="T15" fmla="*/ 32 h 44"/>
                <a:gd name="T16" fmla="*/ 7 w 44"/>
                <a:gd name="T17" fmla="*/ 14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44"/>
                <a:gd name="T29" fmla="*/ 44 w 44"/>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44">
                  <a:moveTo>
                    <a:pt x="7" y="14"/>
                  </a:moveTo>
                  <a:lnTo>
                    <a:pt x="19" y="2"/>
                  </a:lnTo>
                  <a:lnTo>
                    <a:pt x="37" y="0"/>
                  </a:lnTo>
                  <a:lnTo>
                    <a:pt x="43" y="10"/>
                  </a:lnTo>
                  <a:lnTo>
                    <a:pt x="37" y="28"/>
                  </a:lnTo>
                  <a:lnTo>
                    <a:pt x="22" y="40"/>
                  </a:lnTo>
                  <a:lnTo>
                    <a:pt x="7" y="43"/>
                  </a:lnTo>
                  <a:lnTo>
                    <a:pt x="0" y="32"/>
                  </a:lnTo>
                  <a:lnTo>
                    <a:pt x="7" y="14"/>
                  </a:lnTo>
                </a:path>
              </a:pathLst>
            </a:custGeom>
            <a:solidFill>
              <a:srgbClr val="B36022"/>
            </a:solidFill>
            <a:ln w="12700" cap="rnd">
              <a:solidFill>
                <a:srgbClr val="474747"/>
              </a:solidFill>
              <a:round/>
              <a:headEnd/>
              <a:tailEnd/>
            </a:ln>
          </p:spPr>
          <p:txBody>
            <a:bodyPr/>
            <a:lstStyle/>
            <a:p>
              <a:endParaRPr lang="en-US">
                <a:solidFill>
                  <a:srgbClr val="000000"/>
                </a:solidFill>
              </a:endParaRPr>
            </a:p>
          </p:txBody>
        </p:sp>
        <p:sp>
          <p:nvSpPr>
            <p:cNvPr id="175" name="Freeform 545"/>
            <p:cNvSpPr>
              <a:spLocks/>
            </p:cNvSpPr>
            <p:nvPr/>
          </p:nvSpPr>
          <p:spPr bwMode="auto">
            <a:xfrm>
              <a:off x="1007" y="3049"/>
              <a:ext cx="35" cy="38"/>
            </a:xfrm>
            <a:custGeom>
              <a:avLst/>
              <a:gdLst>
                <a:gd name="T0" fmla="*/ 5 w 35"/>
                <a:gd name="T1" fmla="*/ 13 h 38"/>
                <a:gd name="T2" fmla="*/ 16 w 35"/>
                <a:gd name="T3" fmla="*/ 3 h 38"/>
                <a:gd name="T4" fmla="*/ 29 w 35"/>
                <a:gd name="T5" fmla="*/ 0 h 38"/>
                <a:gd name="T6" fmla="*/ 34 w 35"/>
                <a:gd name="T7" fmla="*/ 9 h 38"/>
                <a:gd name="T8" fmla="*/ 29 w 35"/>
                <a:gd name="T9" fmla="*/ 24 h 38"/>
                <a:gd name="T10" fmla="*/ 17 w 35"/>
                <a:gd name="T11" fmla="*/ 34 h 38"/>
                <a:gd name="T12" fmla="*/ 5 w 35"/>
                <a:gd name="T13" fmla="*/ 37 h 38"/>
                <a:gd name="T14" fmla="*/ 0 w 35"/>
                <a:gd name="T15" fmla="*/ 28 h 38"/>
                <a:gd name="T16" fmla="*/ 5 w 35"/>
                <a:gd name="T17" fmla="*/ 13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8"/>
                <a:gd name="T29" fmla="*/ 35 w 35"/>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8">
                  <a:moveTo>
                    <a:pt x="5" y="13"/>
                  </a:moveTo>
                  <a:lnTo>
                    <a:pt x="16" y="3"/>
                  </a:lnTo>
                  <a:lnTo>
                    <a:pt x="29" y="0"/>
                  </a:lnTo>
                  <a:lnTo>
                    <a:pt x="34" y="9"/>
                  </a:lnTo>
                  <a:lnTo>
                    <a:pt x="29" y="24"/>
                  </a:lnTo>
                  <a:lnTo>
                    <a:pt x="17" y="34"/>
                  </a:lnTo>
                  <a:lnTo>
                    <a:pt x="5" y="37"/>
                  </a:lnTo>
                  <a:lnTo>
                    <a:pt x="0" y="28"/>
                  </a:lnTo>
                  <a:lnTo>
                    <a:pt x="5" y="13"/>
                  </a:lnTo>
                </a:path>
              </a:pathLst>
            </a:custGeom>
            <a:solidFill>
              <a:srgbClr val="F9A554"/>
            </a:solidFill>
            <a:ln w="12700" cap="rnd">
              <a:solidFill>
                <a:srgbClr val="474747"/>
              </a:solidFill>
              <a:round/>
              <a:headEnd/>
              <a:tailEnd/>
            </a:ln>
          </p:spPr>
          <p:txBody>
            <a:bodyPr/>
            <a:lstStyle/>
            <a:p>
              <a:endParaRPr lang="en-US">
                <a:solidFill>
                  <a:srgbClr val="000000"/>
                </a:solidFill>
              </a:endParaRPr>
            </a:p>
          </p:txBody>
        </p:sp>
        <p:sp>
          <p:nvSpPr>
            <p:cNvPr id="176" name="Freeform 546"/>
            <p:cNvSpPr>
              <a:spLocks/>
            </p:cNvSpPr>
            <p:nvPr/>
          </p:nvSpPr>
          <p:spPr bwMode="auto">
            <a:xfrm>
              <a:off x="1008" y="3053"/>
              <a:ext cx="36" cy="36"/>
            </a:xfrm>
            <a:custGeom>
              <a:avLst/>
              <a:gdLst>
                <a:gd name="T0" fmla="*/ 6 w 36"/>
                <a:gd name="T1" fmla="*/ 12 h 36"/>
                <a:gd name="T2" fmla="*/ 16 w 36"/>
                <a:gd name="T3" fmla="*/ 2 h 36"/>
                <a:gd name="T4" fmla="*/ 30 w 36"/>
                <a:gd name="T5" fmla="*/ 0 h 36"/>
                <a:gd name="T6" fmla="*/ 35 w 36"/>
                <a:gd name="T7" fmla="*/ 8 h 36"/>
                <a:gd name="T8" fmla="*/ 29 w 36"/>
                <a:gd name="T9" fmla="*/ 23 h 36"/>
                <a:gd name="T10" fmla="*/ 18 w 36"/>
                <a:gd name="T11" fmla="*/ 33 h 36"/>
                <a:gd name="T12" fmla="*/ 6 w 36"/>
                <a:gd name="T13" fmla="*/ 35 h 36"/>
                <a:gd name="T14" fmla="*/ 0 w 36"/>
                <a:gd name="T15" fmla="*/ 27 h 36"/>
                <a:gd name="T16" fmla="*/ 6 w 36"/>
                <a:gd name="T17" fmla="*/ 12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36"/>
                <a:gd name="T29" fmla="*/ 36 w 36"/>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36">
                  <a:moveTo>
                    <a:pt x="6" y="12"/>
                  </a:moveTo>
                  <a:lnTo>
                    <a:pt x="16" y="2"/>
                  </a:lnTo>
                  <a:lnTo>
                    <a:pt x="30" y="0"/>
                  </a:lnTo>
                  <a:lnTo>
                    <a:pt x="35" y="8"/>
                  </a:lnTo>
                  <a:lnTo>
                    <a:pt x="29" y="23"/>
                  </a:lnTo>
                  <a:lnTo>
                    <a:pt x="18" y="33"/>
                  </a:lnTo>
                  <a:lnTo>
                    <a:pt x="6" y="35"/>
                  </a:lnTo>
                  <a:lnTo>
                    <a:pt x="0" y="27"/>
                  </a:lnTo>
                  <a:lnTo>
                    <a:pt x="6" y="12"/>
                  </a:lnTo>
                </a:path>
              </a:pathLst>
            </a:custGeom>
            <a:solidFill>
              <a:srgbClr val="B36022"/>
            </a:solidFill>
            <a:ln w="12700" cap="rnd">
              <a:solidFill>
                <a:srgbClr val="474747"/>
              </a:solidFill>
              <a:round/>
              <a:headEnd/>
              <a:tailEnd/>
            </a:ln>
          </p:spPr>
          <p:txBody>
            <a:bodyPr/>
            <a:lstStyle/>
            <a:p>
              <a:endParaRPr lang="en-US">
                <a:solidFill>
                  <a:srgbClr val="000000"/>
                </a:solidFill>
              </a:endParaRPr>
            </a:p>
          </p:txBody>
        </p:sp>
        <p:sp>
          <p:nvSpPr>
            <p:cNvPr id="177" name="Freeform 547"/>
            <p:cNvSpPr>
              <a:spLocks/>
            </p:cNvSpPr>
            <p:nvPr/>
          </p:nvSpPr>
          <p:spPr bwMode="auto">
            <a:xfrm>
              <a:off x="1012" y="3057"/>
              <a:ext cx="30" cy="28"/>
            </a:xfrm>
            <a:custGeom>
              <a:avLst/>
              <a:gdLst>
                <a:gd name="T0" fmla="*/ 4 w 30"/>
                <a:gd name="T1" fmla="*/ 9 h 28"/>
                <a:gd name="T2" fmla="*/ 13 w 30"/>
                <a:gd name="T3" fmla="*/ 1 h 28"/>
                <a:gd name="T4" fmla="*/ 25 w 30"/>
                <a:gd name="T5" fmla="*/ 0 h 28"/>
                <a:gd name="T6" fmla="*/ 29 w 30"/>
                <a:gd name="T7" fmla="*/ 7 h 28"/>
                <a:gd name="T8" fmla="*/ 25 w 30"/>
                <a:gd name="T9" fmla="*/ 17 h 28"/>
                <a:gd name="T10" fmla="*/ 15 w 30"/>
                <a:gd name="T11" fmla="*/ 26 h 28"/>
                <a:gd name="T12" fmla="*/ 5 w 30"/>
                <a:gd name="T13" fmla="*/ 27 h 28"/>
                <a:gd name="T14" fmla="*/ 0 w 30"/>
                <a:gd name="T15" fmla="*/ 21 h 28"/>
                <a:gd name="T16" fmla="*/ 4 w 30"/>
                <a:gd name="T17" fmla="*/ 9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8"/>
                <a:gd name="T29" fmla="*/ 30 w 30"/>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8">
                  <a:moveTo>
                    <a:pt x="4" y="9"/>
                  </a:moveTo>
                  <a:lnTo>
                    <a:pt x="13" y="1"/>
                  </a:lnTo>
                  <a:lnTo>
                    <a:pt x="25" y="0"/>
                  </a:lnTo>
                  <a:lnTo>
                    <a:pt x="29" y="7"/>
                  </a:lnTo>
                  <a:lnTo>
                    <a:pt x="25" y="17"/>
                  </a:lnTo>
                  <a:lnTo>
                    <a:pt x="15" y="26"/>
                  </a:lnTo>
                  <a:lnTo>
                    <a:pt x="5" y="27"/>
                  </a:lnTo>
                  <a:lnTo>
                    <a:pt x="0" y="21"/>
                  </a:lnTo>
                  <a:lnTo>
                    <a:pt x="4" y="9"/>
                  </a:lnTo>
                </a:path>
              </a:pathLst>
            </a:custGeom>
            <a:solidFill>
              <a:srgbClr val="F9A554"/>
            </a:solidFill>
            <a:ln w="12700" cap="rnd">
              <a:solidFill>
                <a:srgbClr val="474747"/>
              </a:solidFill>
              <a:round/>
              <a:headEnd/>
              <a:tailEnd/>
            </a:ln>
          </p:spPr>
          <p:txBody>
            <a:bodyPr/>
            <a:lstStyle/>
            <a:p>
              <a:endParaRPr lang="en-US">
                <a:solidFill>
                  <a:srgbClr val="000000"/>
                </a:solidFill>
              </a:endParaRPr>
            </a:p>
          </p:txBody>
        </p:sp>
        <p:sp>
          <p:nvSpPr>
            <p:cNvPr id="178" name="Freeform 548"/>
            <p:cNvSpPr>
              <a:spLocks/>
            </p:cNvSpPr>
            <p:nvPr/>
          </p:nvSpPr>
          <p:spPr bwMode="auto">
            <a:xfrm>
              <a:off x="1013" y="3061"/>
              <a:ext cx="29" cy="27"/>
            </a:xfrm>
            <a:custGeom>
              <a:avLst/>
              <a:gdLst>
                <a:gd name="T0" fmla="*/ 4 w 29"/>
                <a:gd name="T1" fmla="*/ 8 h 27"/>
                <a:gd name="T2" fmla="*/ 13 w 29"/>
                <a:gd name="T3" fmla="*/ 1 h 27"/>
                <a:gd name="T4" fmla="*/ 24 w 29"/>
                <a:gd name="T5" fmla="*/ 0 h 27"/>
                <a:gd name="T6" fmla="*/ 28 w 29"/>
                <a:gd name="T7" fmla="*/ 6 h 27"/>
                <a:gd name="T8" fmla="*/ 24 w 29"/>
                <a:gd name="T9" fmla="*/ 17 h 27"/>
                <a:gd name="T10" fmla="*/ 15 w 29"/>
                <a:gd name="T11" fmla="*/ 25 h 27"/>
                <a:gd name="T12" fmla="*/ 5 w 29"/>
                <a:gd name="T13" fmla="*/ 26 h 27"/>
                <a:gd name="T14" fmla="*/ 0 w 29"/>
                <a:gd name="T15" fmla="*/ 20 h 27"/>
                <a:gd name="T16" fmla="*/ 4 w 29"/>
                <a:gd name="T17" fmla="*/ 8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7"/>
                <a:gd name="T29" fmla="*/ 29 w 29"/>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7">
                  <a:moveTo>
                    <a:pt x="4" y="8"/>
                  </a:moveTo>
                  <a:lnTo>
                    <a:pt x="13" y="1"/>
                  </a:lnTo>
                  <a:lnTo>
                    <a:pt x="24" y="0"/>
                  </a:lnTo>
                  <a:lnTo>
                    <a:pt x="28" y="6"/>
                  </a:lnTo>
                  <a:lnTo>
                    <a:pt x="24" y="17"/>
                  </a:lnTo>
                  <a:lnTo>
                    <a:pt x="15" y="25"/>
                  </a:lnTo>
                  <a:lnTo>
                    <a:pt x="5" y="26"/>
                  </a:lnTo>
                  <a:lnTo>
                    <a:pt x="0" y="20"/>
                  </a:lnTo>
                  <a:lnTo>
                    <a:pt x="4" y="8"/>
                  </a:lnTo>
                </a:path>
              </a:pathLst>
            </a:custGeom>
            <a:solidFill>
              <a:srgbClr val="B36022"/>
            </a:solidFill>
            <a:ln w="12700" cap="rnd">
              <a:solidFill>
                <a:srgbClr val="474747"/>
              </a:solidFill>
              <a:round/>
              <a:headEnd/>
              <a:tailEnd/>
            </a:ln>
          </p:spPr>
          <p:txBody>
            <a:bodyPr/>
            <a:lstStyle/>
            <a:p>
              <a:endParaRPr lang="en-US">
                <a:solidFill>
                  <a:srgbClr val="000000"/>
                </a:solidFill>
              </a:endParaRPr>
            </a:p>
          </p:txBody>
        </p:sp>
        <p:sp>
          <p:nvSpPr>
            <p:cNvPr id="179" name="Freeform 549"/>
            <p:cNvSpPr>
              <a:spLocks/>
            </p:cNvSpPr>
            <p:nvPr/>
          </p:nvSpPr>
          <p:spPr bwMode="auto">
            <a:xfrm>
              <a:off x="1017" y="3065"/>
              <a:ext cx="22" cy="19"/>
            </a:xfrm>
            <a:custGeom>
              <a:avLst/>
              <a:gdLst>
                <a:gd name="T0" fmla="*/ 3 w 22"/>
                <a:gd name="T1" fmla="*/ 6 h 19"/>
                <a:gd name="T2" fmla="*/ 9 w 22"/>
                <a:gd name="T3" fmla="*/ 1 h 19"/>
                <a:gd name="T4" fmla="*/ 18 w 22"/>
                <a:gd name="T5" fmla="*/ 0 h 19"/>
                <a:gd name="T6" fmla="*/ 21 w 22"/>
                <a:gd name="T7" fmla="*/ 4 h 19"/>
                <a:gd name="T8" fmla="*/ 18 w 22"/>
                <a:gd name="T9" fmla="*/ 12 h 19"/>
                <a:gd name="T10" fmla="*/ 11 w 22"/>
                <a:gd name="T11" fmla="*/ 17 h 19"/>
                <a:gd name="T12" fmla="*/ 4 w 22"/>
                <a:gd name="T13" fmla="*/ 18 h 19"/>
                <a:gd name="T14" fmla="*/ 0 w 22"/>
                <a:gd name="T15" fmla="*/ 14 h 19"/>
                <a:gd name="T16" fmla="*/ 3 w 22"/>
                <a:gd name="T17" fmla="*/ 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9"/>
                <a:gd name="T29" fmla="*/ 22 w 2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9">
                  <a:moveTo>
                    <a:pt x="3" y="6"/>
                  </a:moveTo>
                  <a:lnTo>
                    <a:pt x="9" y="1"/>
                  </a:lnTo>
                  <a:lnTo>
                    <a:pt x="18" y="0"/>
                  </a:lnTo>
                  <a:lnTo>
                    <a:pt x="21" y="4"/>
                  </a:lnTo>
                  <a:lnTo>
                    <a:pt x="18" y="12"/>
                  </a:lnTo>
                  <a:lnTo>
                    <a:pt x="11" y="17"/>
                  </a:lnTo>
                  <a:lnTo>
                    <a:pt x="4" y="18"/>
                  </a:lnTo>
                  <a:lnTo>
                    <a:pt x="0" y="14"/>
                  </a:lnTo>
                  <a:lnTo>
                    <a:pt x="3" y="6"/>
                  </a:lnTo>
                </a:path>
              </a:pathLst>
            </a:custGeom>
            <a:solidFill>
              <a:srgbClr val="F9A554"/>
            </a:solidFill>
            <a:ln w="12700" cap="rnd">
              <a:solidFill>
                <a:srgbClr val="474747"/>
              </a:solidFill>
              <a:round/>
              <a:headEnd/>
              <a:tailEnd/>
            </a:ln>
          </p:spPr>
          <p:txBody>
            <a:bodyPr/>
            <a:lstStyle/>
            <a:p>
              <a:endParaRPr lang="en-US">
                <a:solidFill>
                  <a:srgbClr val="000000"/>
                </a:solidFill>
              </a:endParaRPr>
            </a:p>
          </p:txBody>
        </p:sp>
        <p:sp>
          <p:nvSpPr>
            <p:cNvPr id="180" name="Freeform 550"/>
            <p:cNvSpPr>
              <a:spLocks/>
            </p:cNvSpPr>
            <p:nvPr/>
          </p:nvSpPr>
          <p:spPr bwMode="auto">
            <a:xfrm>
              <a:off x="1019" y="3068"/>
              <a:ext cx="20" cy="20"/>
            </a:xfrm>
            <a:custGeom>
              <a:avLst/>
              <a:gdLst>
                <a:gd name="T0" fmla="*/ 3 w 20"/>
                <a:gd name="T1" fmla="*/ 6 h 20"/>
                <a:gd name="T2" fmla="*/ 9 w 20"/>
                <a:gd name="T3" fmla="*/ 1 h 20"/>
                <a:gd name="T4" fmla="*/ 16 w 20"/>
                <a:gd name="T5" fmla="*/ 0 h 20"/>
                <a:gd name="T6" fmla="*/ 19 w 20"/>
                <a:gd name="T7" fmla="*/ 5 h 20"/>
                <a:gd name="T8" fmla="*/ 16 w 20"/>
                <a:gd name="T9" fmla="*/ 12 h 20"/>
                <a:gd name="T10" fmla="*/ 10 w 20"/>
                <a:gd name="T11" fmla="*/ 18 h 20"/>
                <a:gd name="T12" fmla="*/ 3 w 20"/>
                <a:gd name="T13" fmla="*/ 19 h 20"/>
                <a:gd name="T14" fmla="*/ 0 w 20"/>
                <a:gd name="T15" fmla="*/ 14 h 20"/>
                <a:gd name="T16" fmla="*/ 3 w 20"/>
                <a:gd name="T17" fmla="*/ 6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0"/>
                <a:gd name="T29" fmla="*/ 20 w 2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0">
                  <a:moveTo>
                    <a:pt x="3" y="6"/>
                  </a:moveTo>
                  <a:lnTo>
                    <a:pt x="9" y="1"/>
                  </a:lnTo>
                  <a:lnTo>
                    <a:pt x="16" y="0"/>
                  </a:lnTo>
                  <a:lnTo>
                    <a:pt x="19" y="5"/>
                  </a:lnTo>
                  <a:lnTo>
                    <a:pt x="16" y="12"/>
                  </a:lnTo>
                  <a:lnTo>
                    <a:pt x="10" y="18"/>
                  </a:lnTo>
                  <a:lnTo>
                    <a:pt x="3" y="19"/>
                  </a:lnTo>
                  <a:lnTo>
                    <a:pt x="0" y="14"/>
                  </a:lnTo>
                  <a:lnTo>
                    <a:pt x="3" y="6"/>
                  </a:lnTo>
                </a:path>
              </a:pathLst>
            </a:custGeom>
            <a:solidFill>
              <a:srgbClr val="B36022"/>
            </a:solidFill>
            <a:ln w="12700" cap="rnd">
              <a:solidFill>
                <a:srgbClr val="474747"/>
              </a:solidFill>
              <a:round/>
              <a:headEnd/>
              <a:tailEnd/>
            </a:ln>
          </p:spPr>
          <p:txBody>
            <a:bodyPr/>
            <a:lstStyle/>
            <a:p>
              <a:endParaRPr lang="en-US">
                <a:solidFill>
                  <a:srgbClr val="000000"/>
                </a:solidFill>
              </a:endParaRPr>
            </a:p>
          </p:txBody>
        </p:sp>
        <p:sp>
          <p:nvSpPr>
            <p:cNvPr id="181" name="Freeform 551"/>
            <p:cNvSpPr>
              <a:spLocks/>
            </p:cNvSpPr>
            <p:nvPr/>
          </p:nvSpPr>
          <p:spPr bwMode="auto">
            <a:xfrm>
              <a:off x="1023" y="3070"/>
              <a:ext cx="14" cy="14"/>
            </a:xfrm>
            <a:custGeom>
              <a:avLst/>
              <a:gdLst>
                <a:gd name="T0" fmla="*/ 2 w 14"/>
                <a:gd name="T1" fmla="*/ 4 h 14"/>
                <a:gd name="T2" fmla="*/ 6 w 14"/>
                <a:gd name="T3" fmla="*/ 0 h 14"/>
                <a:gd name="T4" fmla="*/ 11 w 14"/>
                <a:gd name="T5" fmla="*/ 0 h 14"/>
                <a:gd name="T6" fmla="*/ 13 w 14"/>
                <a:gd name="T7" fmla="*/ 3 h 14"/>
                <a:gd name="T8" fmla="*/ 11 w 14"/>
                <a:gd name="T9" fmla="*/ 8 h 14"/>
                <a:gd name="T10" fmla="*/ 7 w 14"/>
                <a:gd name="T11" fmla="*/ 12 h 14"/>
                <a:gd name="T12" fmla="*/ 2 w 14"/>
                <a:gd name="T13" fmla="*/ 13 h 14"/>
                <a:gd name="T14" fmla="*/ 0 w 14"/>
                <a:gd name="T15" fmla="*/ 10 h 14"/>
                <a:gd name="T16" fmla="*/ 2 w 14"/>
                <a:gd name="T17" fmla="*/ 4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4"/>
                <a:gd name="T29" fmla="*/ 14 w 1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4">
                  <a:moveTo>
                    <a:pt x="2" y="4"/>
                  </a:moveTo>
                  <a:lnTo>
                    <a:pt x="6" y="0"/>
                  </a:lnTo>
                  <a:lnTo>
                    <a:pt x="11" y="0"/>
                  </a:lnTo>
                  <a:lnTo>
                    <a:pt x="13" y="3"/>
                  </a:lnTo>
                  <a:lnTo>
                    <a:pt x="11" y="8"/>
                  </a:lnTo>
                  <a:lnTo>
                    <a:pt x="7" y="12"/>
                  </a:lnTo>
                  <a:lnTo>
                    <a:pt x="2" y="13"/>
                  </a:lnTo>
                  <a:lnTo>
                    <a:pt x="0" y="10"/>
                  </a:lnTo>
                  <a:lnTo>
                    <a:pt x="2" y="4"/>
                  </a:lnTo>
                </a:path>
              </a:pathLst>
            </a:custGeom>
            <a:solidFill>
              <a:srgbClr val="F9A554"/>
            </a:solidFill>
            <a:ln w="12700" cap="rnd">
              <a:solidFill>
                <a:srgbClr val="474747"/>
              </a:solidFill>
              <a:round/>
              <a:headEnd/>
              <a:tailEnd/>
            </a:ln>
          </p:spPr>
          <p:txBody>
            <a:bodyPr/>
            <a:lstStyle/>
            <a:p>
              <a:endParaRPr lang="en-US">
                <a:solidFill>
                  <a:srgbClr val="000000"/>
                </a:solidFill>
              </a:endParaRPr>
            </a:p>
          </p:txBody>
        </p:sp>
        <p:sp>
          <p:nvSpPr>
            <p:cNvPr id="182" name="Freeform 552"/>
            <p:cNvSpPr>
              <a:spLocks/>
            </p:cNvSpPr>
            <p:nvPr/>
          </p:nvSpPr>
          <p:spPr bwMode="auto">
            <a:xfrm>
              <a:off x="1024" y="3074"/>
              <a:ext cx="14" cy="11"/>
            </a:xfrm>
            <a:custGeom>
              <a:avLst/>
              <a:gdLst>
                <a:gd name="T0" fmla="*/ 2 w 14"/>
                <a:gd name="T1" fmla="*/ 3 h 11"/>
                <a:gd name="T2" fmla="*/ 6 w 14"/>
                <a:gd name="T3" fmla="*/ 0 h 11"/>
                <a:gd name="T4" fmla="*/ 11 w 14"/>
                <a:gd name="T5" fmla="*/ 0 h 11"/>
                <a:gd name="T6" fmla="*/ 13 w 14"/>
                <a:gd name="T7" fmla="*/ 2 h 11"/>
                <a:gd name="T8" fmla="*/ 11 w 14"/>
                <a:gd name="T9" fmla="*/ 7 h 11"/>
                <a:gd name="T10" fmla="*/ 7 w 14"/>
                <a:gd name="T11" fmla="*/ 10 h 11"/>
                <a:gd name="T12" fmla="*/ 2 w 14"/>
                <a:gd name="T13" fmla="*/ 10 h 11"/>
                <a:gd name="T14" fmla="*/ 0 w 14"/>
                <a:gd name="T15" fmla="*/ 8 h 11"/>
                <a:gd name="T16" fmla="*/ 2 w 14"/>
                <a:gd name="T17" fmla="*/ 3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1"/>
                <a:gd name="T29" fmla="*/ 14 w 14"/>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1">
                  <a:moveTo>
                    <a:pt x="2" y="3"/>
                  </a:moveTo>
                  <a:lnTo>
                    <a:pt x="6" y="0"/>
                  </a:lnTo>
                  <a:lnTo>
                    <a:pt x="11" y="0"/>
                  </a:lnTo>
                  <a:lnTo>
                    <a:pt x="13" y="2"/>
                  </a:lnTo>
                  <a:lnTo>
                    <a:pt x="11" y="7"/>
                  </a:lnTo>
                  <a:lnTo>
                    <a:pt x="7" y="10"/>
                  </a:lnTo>
                  <a:lnTo>
                    <a:pt x="2" y="10"/>
                  </a:lnTo>
                  <a:lnTo>
                    <a:pt x="0" y="8"/>
                  </a:lnTo>
                  <a:lnTo>
                    <a:pt x="2" y="3"/>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183" name="Freeform 553"/>
            <p:cNvSpPr>
              <a:spLocks/>
            </p:cNvSpPr>
            <p:nvPr/>
          </p:nvSpPr>
          <p:spPr bwMode="auto">
            <a:xfrm>
              <a:off x="782" y="2997"/>
              <a:ext cx="101" cy="72"/>
            </a:xfrm>
            <a:custGeom>
              <a:avLst/>
              <a:gdLst>
                <a:gd name="T0" fmla="*/ 67 w 101"/>
                <a:gd name="T1" fmla="*/ 0 h 72"/>
                <a:gd name="T2" fmla="*/ 3 w 101"/>
                <a:gd name="T3" fmla="*/ 10 h 72"/>
                <a:gd name="T4" fmla="*/ 0 w 101"/>
                <a:gd name="T5" fmla="*/ 17 h 72"/>
                <a:gd name="T6" fmla="*/ 27 w 101"/>
                <a:gd name="T7" fmla="*/ 67 h 72"/>
                <a:gd name="T8" fmla="*/ 35 w 101"/>
                <a:gd name="T9" fmla="*/ 71 h 72"/>
                <a:gd name="T10" fmla="*/ 100 w 101"/>
                <a:gd name="T11" fmla="*/ 60 h 72"/>
                <a:gd name="T12" fmla="*/ 67 w 101"/>
                <a:gd name="T13" fmla="*/ 0 h 72"/>
                <a:gd name="T14" fmla="*/ 0 60000 65536"/>
                <a:gd name="T15" fmla="*/ 0 60000 65536"/>
                <a:gd name="T16" fmla="*/ 0 60000 65536"/>
                <a:gd name="T17" fmla="*/ 0 60000 65536"/>
                <a:gd name="T18" fmla="*/ 0 60000 65536"/>
                <a:gd name="T19" fmla="*/ 0 60000 65536"/>
                <a:gd name="T20" fmla="*/ 0 60000 65536"/>
                <a:gd name="T21" fmla="*/ 0 w 101"/>
                <a:gd name="T22" fmla="*/ 0 h 72"/>
                <a:gd name="T23" fmla="*/ 101 w 101"/>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 h="72">
                  <a:moveTo>
                    <a:pt x="67" y="0"/>
                  </a:moveTo>
                  <a:lnTo>
                    <a:pt x="3" y="10"/>
                  </a:lnTo>
                  <a:lnTo>
                    <a:pt x="0" y="17"/>
                  </a:lnTo>
                  <a:lnTo>
                    <a:pt x="27" y="67"/>
                  </a:lnTo>
                  <a:lnTo>
                    <a:pt x="35" y="71"/>
                  </a:lnTo>
                  <a:lnTo>
                    <a:pt x="100" y="60"/>
                  </a:lnTo>
                  <a:lnTo>
                    <a:pt x="67" y="0"/>
                  </a:lnTo>
                </a:path>
              </a:pathLst>
            </a:custGeom>
            <a:solidFill>
              <a:srgbClr val="A2C1FE"/>
            </a:solidFill>
            <a:ln w="12700" cap="rnd">
              <a:solidFill>
                <a:srgbClr val="474747"/>
              </a:solidFill>
              <a:round/>
              <a:headEnd/>
              <a:tailEnd/>
            </a:ln>
          </p:spPr>
          <p:txBody>
            <a:bodyPr/>
            <a:lstStyle/>
            <a:p>
              <a:endParaRPr lang="en-US">
                <a:solidFill>
                  <a:srgbClr val="000000"/>
                </a:solidFill>
              </a:endParaRPr>
            </a:p>
          </p:txBody>
        </p:sp>
        <p:sp>
          <p:nvSpPr>
            <p:cNvPr id="184" name="Freeform 554"/>
            <p:cNvSpPr>
              <a:spLocks/>
            </p:cNvSpPr>
            <p:nvPr/>
          </p:nvSpPr>
          <p:spPr bwMode="auto">
            <a:xfrm>
              <a:off x="852" y="2987"/>
              <a:ext cx="100" cy="71"/>
            </a:xfrm>
            <a:custGeom>
              <a:avLst/>
              <a:gdLst>
                <a:gd name="T0" fmla="*/ 0 w 100"/>
                <a:gd name="T1" fmla="*/ 9 h 71"/>
                <a:gd name="T2" fmla="*/ 33 w 100"/>
                <a:gd name="T3" fmla="*/ 70 h 71"/>
                <a:gd name="T4" fmla="*/ 98 w 100"/>
                <a:gd name="T5" fmla="*/ 60 h 71"/>
                <a:gd name="T6" fmla="*/ 99 w 100"/>
                <a:gd name="T7" fmla="*/ 53 h 71"/>
                <a:gd name="T8" fmla="*/ 71 w 100"/>
                <a:gd name="T9" fmla="*/ 3 h 71"/>
                <a:gd name="T10" fmla="*/ 65 w 100"/>
                <a:gd name="T11" fmla="*/ 0 h 71"/>
                <a:gd name="T12" fmla="*/ 0 w 100"/>
                <a:gd name="T13" fmla="*/ 9 h 71"/>
                <a:gd name="T14" fmla="*/ 0 60000 65536"/>
                <a:gd name="T15" fmla="*/ 0 60000 65536"/>
                <a:gd name="T16" fmla="*/ 0 60000 65536"/>
                <a:gd name="T17" fmla="*/ 0 60000 65536"/>
                <a:gd name="T18" fmla="*/ 0 60000 65536"/>
                <a:gd name="T19" fmla="*/ 0 60000 65536"/>
                <a:gd name="T20" fmla="*/ 0 60000 65536"/>
                <a:gd name="T21" fmla="*/ 0 w 100"/>
                <a:gd name="T22" fmla="*/ 0 h 71"/>
                <a:gd name="T23" fmla="*/ 100 w 100"/>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 h="71">
                  <a:moveTo>
                    <a:pt x="0" y="9"/>
                  </a:moveTo>
                  <a:lnTo>
                    <a:pt x="33" y="70"/>
                  </a:lnTo>
                  <a:lnTo>
                    <a:pt x="98" y="60"/>
                  </a:lnTo>
                  <a:lnTo>
                    <a:pt x="99" y="53"/>
                  </a:lnTo>
                  <a:lnTo>
                    <a:pt x="71" y="3"/>
                  </a:lnTo>
                  <a:lnTo>
                    <a:pt x="65" y="0"/>
                  </a:lnTo>
                  <a:lnTo>
                    <a:pt x="0" y="9"/>
                  </a:lnTo>
                </a:path>
              </a:pathLst>
            </a:custGeom>
            <a:solidFill>
              <a:srgbClr val="A2C1FE"/>
            </a:solidFill>
            <a:ln w="12700" cap="rnd">
              <a:solidFill>
                <a:srgbClr val="474747"/>
              </a:solidFill>
              <a:round/>
              <a:headEnd/>
              <a:tailEnd/>
            </a:ln>
          </p:spPr>
          <p:txBody>
            <a:bodyPr/>
            <a:lstStyle/>
            <a:p>
              <a:endParaRPr lang="en-US">
                <a:solidFill>
                  <a:srgbClr val="000000"/>
                </a:solidFill>
              </a:endParaRPr>
            </a:p>
          </p:txBody>
        </p:sp>
        <p:sp>
          <p:nvSpPr>
            <p:cNvPr id="185" name="Freeform 555"/>
            <p:cNvSpPr>
              <a:spLocks/>
            </p:cNvSpPr>
            <p:nvPr/>
          </p:nvSpPr>
          <p:spPr bwMode="auto">
            <a:xfrm>
              <a:off x="974" y="2926"/>
              <a:ext cx="20" cy="29"/>
            </a:xfrm>
            <a:custGeom>
              <a:avLst/>
              <a:gdLst>
                <a:gd name="T0" fmla="*/ 0 w 20"/>
                <a:gd name="T1" fmla="*/ 28 h 29"/>
                <a:gd name="T2" fmla="*/ 4 w 20"/>
                <a:gd name="T3" fmla="*/ 8 h 29"/>
                <a:gd name="T4" fmla="*/ 8 w 20"/>
                <a:gd name="T5" fmla="*/ 0 h 29"/>
                <a:gd name="T6" fmla="*/ 19 w 20"/>
                <a:gd name="T7" fmla="*/ 0 h 29"/>
                <a:gd name="T8" fmla="*/ 9 w 20"/>
                <a:gd name="T9" fmla="*/ 6 h 29"/>
                <a:gd name="T10" fmla="*/ 0 w 20"/>
                <a:gd name="T11" fmla="*/ 28 h 29"/>
                <a:gd name="T12" fmla="*/ 0 60000 65536"/>
                <a:gd name="T13" fmla="*/ 0 60000 65536"/>
                <a:gd name="T14" fmla="*/ 0 60000 65536"/>
                <a:gd name="T15" fmla="*/ 0 60000 65536"/>
                <a:gd name="T16" fmla="*/ 0 60000 65536"/>
                <a:gd name="T17" fmla="*/ 0 60000 65536"/>
                <a:gd name="T18" fmla="*/ 0 w 20"/>
                <a:gd name="T19" fmla="*/ 0 h 29"/>
                <a:gd name="T20" fmla="*/ 20 w 20"/>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0" h="29">
                  <a:moveTo>
                    <a:pt x="0" y="28"/>
                  </a:moveTo>
                  <a:lnTo>
                    <a:pt x="4" y="8"/>
                  </a:lnTo>
                  <a:lnTo>
                    <a:pt x="8" y="0"/>
                  </a:lnTo>
                  <a:lnTo>
                    <a:pt x="19" y="0"/>
                  </a:lnTo>
                  <a:lnTo>
                    <a:pt x="9" y="6"/>
                  </a:lnTo>
                  <a:lnTo>
                    <a:pt x="0" y="28"/>
                  </a:lnTo>
                </a:path>
              </a:pathLst>
            </a:custGeom>
            <a:solidFill>
              <a:srgbClr val="9898B0"/>
            </a:solidFill>
            <a:ln w="12700" cap="rnd">
              <a:solidFill>
                <a:srgbClr val="474747"/>
              </a:solidFill>
              <a:round/>
              <a:headEnd/>
              <a:tailEnd/>
            </a:ln>
          </p:spPr>
          <p:txBody>
            <a:bodyPr/>
            <a:lstStyle/>
            <a:p>
              <a:endParaRPr lang="en-US">
                <a:solidFill>
                  <a:srgbClr val="000000"/>
                </a:solidFill>
              </a:endParaRPr>
            </a:p>
          </p:txBody>
        </p:sp>
        <p:sp>
          <p:nvSpPr>
            <p:cNvPr id="186" name="Freeform 556"/>
            <p:cNvSpPr>
              <a:spLocks/>
            </p:cNvSpPr>
            <p:nvPr/>
          </p:nvSpPr>
          <p:spPr bwMode="auto">
            <a:xfrm>
              <a:off x="984" y="2924"/>
              <a:ext cx="40" cy="60"/>
            </a:xfrm>
            <a:custGeom>
              <a:avLst/>
              <a:gdLst>
                <a:gd name="T0" fmla="*/ 11 w 40"/>
                <a:gd name="T1" fmla="*/ 0 h 60"/>
                <a:gd name="T2" fmla="*/ 0 w 40"/>
                <a:gd name="T3" fmla="*/ 6 h 60"/>
                <a:gd name="T4" fmla="*/ 28 w 40"/>
                <a:gd name="T5" fmla="*/ 59 h 60"/>
                <a:gd name="T6" fmla="*/ 39 w 40"/>
                <a:gd name="T7" fmla="*/ 54 h 60"/>
                <a:gd name="T8" fmla="*/ 11 w 40"/>
                <a:gd name="T9" fmla="*/ 0 h 60"/>
                <a:gd name="T10" fmla="*/ 0 60000 65536"/>
                <a:gd name="T11" fmla="*/ 0 60000 65536"/>
                <a:gd name="T12" fmla="*/ 0 60000 65536"/>
                <a:gd name="T13" fmla="*/ 0 60000 65536"/>
                <a:gd name="T14" fmla="*/ 0 60000 65536"/>
                <a:gd name="T15" fmla="*/ 0 w 40"/>
                <a:gd name="T16" fmla="*/ 0 h 60"/>
                <a:gd name="T17" fmla="*/ 40 w 40"/>
                <a:gd name="T18" fmla="*/ 60 h 60"/>
              </a:gdLst>
              <a:ahLst/>
              <a:cxnLst>
                <a:cxn ang="T10">
                  <a:pos x="T0" y="T1"/>
                </a:cxn>
                <a:cxn ang="T11">
                  <a:pos x="T2" y="T3"/>
                </a:cxn>
                <a:cxn ang="T12">
                  <a:pos x="T4" y="T5"/>
                </a:cxn>
                <a:cxn ang="T13">
                  <a:pos x="T6" y="T7"/>
                </a:cxn>
                <a:cxn ang="T14">
                  <a:pos x="T8" y="T9"/>
                </a:cxn>
              </a:cxnLst>
              <a:rect l="T15" t="T16" r="T17" b="T18"/>
              <a:pathLst>
                <a:path w="40" h="60">
                  <a:moveTo>
                    <a:pt x="11" y="0"/>
                  </a:moveTo>
                  <a:lnTo>
                    <a:pt x="0" y="6"/>
                  </a:lnTo>
                  <a:lnTo>
                    <a:pt x="28" y="59"/>
                  </a:lnTo>
                  <a:lnTo>
                    <a:pt x="39" y="54"/>
                  </a:lnTo>
                  <a:lnTo>
                    <a:pt x="11" y="0"/>
                  </a:lnTo>
                </a:path>
              </a:pathLst>
            </a:custGeom>
            <a:solidFill>
              <a:srgbClr val="F59539"/>
            </a:solidFill>
            <a:ln w="12700" cap="rnd">
              <a:solidFill>
                <a:srgbClr val="474747"/>
              </a:solidFill>
              <a:round/>
              <a:headEnd/>
              <a:tailEnd/>
            </a:ln>
          </p:spPr>
          <p:txBody>
            <a:bodyPr/>
            <a:lstStyle/>
            <a:p>
              <a:endParaRPr lang="en-US">
                <a:solidFill>
                  <a:srgbClr val="000000"/>
                </a:solidFill>
              </a:endParaRPr>
            </a:p>
          </p:txBody>
        </p:sp>
        <p:sp>
          <p:nvSpPr>
            <p:cNvPr id="187" name="Freeform 557"/>
            <p:cNvSpPr>
              <a:spLocks/>
            </p:cNvSpPr>
            <p:nvPr/>
          </p:nvSpPr>
          <p:spPr bwMode="auto">
            <a:xfrm>
              <a:off x="946" y="2931"/>
              <a:ext cx="67" cy="147"/>
            </a:xfrm>
            <a:custGeom>
              <a:avLst/>
              <a:gdLst>
                <a:gd name="T0" fmla="*/ 38 w 67"/>
                <a:gd name="T1" fmla="*/ 0 h 147"/>
                <a:gd name="T2" fmla="*/ 0 w 67"/>
                <a:gd name="T3" fmla="*/ 94 h 147"/>
                <a:gd name="T4" fmla="*/ 28 w 67"/>
                <a:gd name="T5" fmla="*/ 146 h 147"/>
                <a:gd name="T6" fmla="*/ 66 w 67"/>
                <a:gd name="T7" fmla="*/ 52 h 147"/>
                <a:gd name="T8" fmla="*/ 38 w 67"/>
                <a:gd name="T9" fmla="*/ 0 h 147"/>
                <a:gd name="T10" fmla="*/ 0 60000 65536"/>
                <a:gd name="T11" fmla="*/ 0 60000 65536"/>
                <a:gd name="T12" fmla="*/ 0 60000 65536"/>
                <a:gd name="T13" fmla="*/ 0 60000 65536"/>
                <a:gd name="T14" fmla="*/ 0 60000 65536"/>
                <a:gd name="T15" fmla="*/ 0 w 67"/>
                <a:gd name="T16" fmla="*/ 0 h 147"/>
                <a:gd name="T17" fmla="*/ 67 w 67"/>
                <a:gd name="T18" fmla="*/ 147 h 147"/>
              </a:gdLst>
              <a:ahLst/>
              <a:cxnLst>
                <a:cxn ang="T10">
                  <a:pos x="T0" y="T1"/>
                </a:cxn>
                <a:cxn ang="T11">
                  <a:pos x="T2" y="T3"/>
                </a:cxn>
                <a:cxn ang="T12">
                  <a:pos x="T4" y="T5"/>
                </a:cxn>
                <a:cxn ang="T13">
                  <a:pos x="T6" y="T7"/>
                </a:cxn>
                <a:cxn ang="T14">
                  <a:pos x="T8" y="T9"/>
                </a:cxn>
              </a:cxnLst>
              <a:rect l="T15" t="T16" r="T17" b="T18"/>
              <a:pathLst>
                <a:path w="67" h="147">
                  <a:moveTo>
                    <a:pt x="38" y="0"/>
                  </a:moveTo>
                  <a:lnTo>
                    <a:pt x="0" y="94"/>
                  </a:lnTo>
                  <a:lnTo>
                    <a:pt x="28" y="146"/>
                  </a:lnTo>
                  <a:lnTo>
                    <a:pt x="66" y="52"/>
                  </a:lnTo>
                  <a:lnTo>
                    <a:pt x="38" y="0"/>
                  </a:lnTo>
                </a:path>
              </a:pathLst>
            </a:custGeom>
            <a:solidFill>
              <a:srgbClr val="D78638"/>
            </a:solidFill>
            <a:ln w="12700" cap="rnd">
              <a:solidFill>
                <a:srgbClr val="474747"/>
              </a:solidFill>
              <a:round/>
              <a:headEnd/>
              <a:tailEnd/>
            </a:ln>
          </p:spPr>
          <p:txBody>
            <a:bodyPr/>
            <a:lstStyle/>
            <a:p>
              <a:endParaRPr lang="en-US">
                <a:solidFill>
                  <a:srgbClr val="000000"/>
                </a:solidFill>
              </a:endParaRPr>
            </a:p>
          </p:txBody>
        </p:sp>
        <p:sp>
          <p:nvSpPr>
            <p:cNvPr id="188" name="Freeform 558"/>
            <p:cNvSpPr>
              <a:spLocks/>
            </p:cNvSpPr>
            <p:nvPr/>
          </p:nvSpPr>
          <p:spPr bwMode="auto">
            <a:xfrm>
              <a:off x="972" y="2939"/>
              <a:ext cx="23" cy="48"/>
            </a:xfrm>
            <a:custGeom>
              <a:avLst/>
              <a:gdLst>
                <a:gd name="T0" fmla="*/ 10 w 23"/>
                <a:gd name="T1" fmla="*/ 0 h 48"/>
                <a:gd name="T2" fmla="*/ 0 w 23"/>
                <a:gd name="T3" fmla="*/ 25 h 48"/>
                <a:gd name="T4" fmla="*/ 12 w 23"/>
                <a:gd name="T5" fmla="*/ 47 h 48"/>
                <a:gd name="T6" fmla="*/ 22 w 23"/>
                <a:gd name="T7" fmla="*/ 22 h 48"/>
                <a:gd name="T8" fmla="*/ 10 w 23"/>
                <a:gd name="T9" fmla="*/ 0 h 48"/>
                <a:gd name="T10" fmla="*/ 0 60000 65536"/>
                <a:gd name="T11" fmla="*/ 0 60000 65536"/>
                <a:gd name="T12" fmla="*/ 0 60000 65536"/>
                <a:gd name="T13" fmla="*/ 0 60000 65536"/>
                <a:gd name="T14" fmla="*/ 0 60000 65536"/>
                <a:gd name="T15" fmla="*/ 0 w 23"/>
                <a:gd name="T16" fmla="*/ 0 h 48"/>
                <a:gd name="T17" fmla="*/ 23 w 23"/>
                <a:gd name="T18" fmla="*/ 48 h 48"/>
              </a:gdLst>
              <a:ahLst/>
              <a:cxnLst>
                <a:cxn ang="T10">
                  <a:pos x="T0" y="T1"/>
                </a:cxn>
                <a:cxn ang="T11">
                  <a:pos x="T2" y="T3"/>
                </a:cxn>
                <a:cxn ang="T12">
                  <a:pos x="T4" y="T5"/>
                </a:cxn>
                <a:cxn ang="T13">
                  <a:pos x="T6" y="T7"/>
                </a:cxn>
                <a:cxn ang="T14">
                  <a:pos x="T8" y="T9"/>
                </a:cxn>
              </a:cxnLst>
              <a:rect l="T15" t="T16" r="T17" b="T18"/>
              <a:pathLst>
                <a:path w="23" h="48">
                  <a:moveTo>
                    <a:pt x="10" y="0"/>
                  </a:moveTo>
                  <a:lnTo>
                    <a:pt x="0" y="25"/>
                  </a:lnTo>
                  <a:lnTo>
                    <a:pt x="12" y="47"/>
                  </a:lnTo>
                  <a:lnTo>
                    <a:pt x="22" y="22"/>
                  </a:lnTo>
                  <a:lnTo>
                    <a:pt x="10" y="0"/>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189" name="Freeform 559"/>
            <p:cNvSpPr>
              <a:spLocks/>
            </p:cNvSpPr>
            <p:nvPr/>
          </p:nvSpPr>
          <p:spPr bwMode="auto">
            <a:xfrm>
              <a:off x="989" y="2965"/>
              <a:ext cx="19" cy="40"/>
            </a:xfrm>
            <a:custGeom>
              <a:avLst/>
              <a:gdLst>
                <a:gd name="T0" fmla="*/ 8 w 19"/>
                <a:gd name="T1" fmla="*/ 0 h 40"/>
                <a:gd name="T2" fmla="*/ 0 w 19"/>
                <a:gd name="T3" fmla="*/ 22 h 40"/>
                <a:gd name="T4" fmla="*/ 10 w 19"/>
                <a:gd name="T5" fmla="*/ 39 h 40"/>
                <a:gd name="T6" fmla="*/ 18 w 19"/>
                <a:gd name="T7" fmla="*/ 18 h 40"/>
                <a:gd name="T8" fmla="*/ 8 w 19"/>
                <a:gd name="T9" fmla="*/ 0 h 40"/>
                <a:gd name="T10" fmla="*/ 0 60000 65536"/>
                <a:gd name="T11" fmla="*/ 0 60000 65536"/>
                <a:gd name="T12" fmla="*/ 0 60000 65536"/>
                <a:gd name="T13" fmla="*/ 0 60000 65536"/>
                <a:gd name="T14" fmla="*/ 0 60000 65536"/>
                <a:gd name="T15" fmla="*/ 0 w 19"/>
                <a:gd name="T16" fmla="*/ 0 h 40"/>
                <a:gd name="T17" fmla="*/ 19 w 19"/>
                <a:gd name="T18" fmla="*/ 40 h 40"/>
              </a:gdLst>
              <a:ahLst/>
              <a:cxnLst>
                <a:cxn ang="T10">
                  <a:pos x="T0" y="T1"/>
                </a:cxn>
                <a:cxn ang="T11">
                  <a:pos x="T2" y="T3"/>
                </a:cxn>
                <a:cxn ang="T12">
                  <a:pos x="T4" y="T5"/>
                </a:cxn>
                <a:cxn ang="T13">
                  <a:pos x="T6" y="T7"/>
                </a:cxn>
                <a:cxn ang="T14">
                  <a:pos x="T8" y="T9"/>
                </a:cxn>
              </a:cxnLst>
              <a:rect l="T15" t="T16" r="T17" b="T18"/>
              <a:pathLst>
                <a:path w="19" h="40">
                  <a:moveTo>
                    <a:pt x="8" y="0"/>
                  </a:moveTo>
                  <a:lnTo>
                    <a:pt x="0" y="22"/>
                  </a:lnTo>
                  <a:lnTo>
                    <a:pt x="10" y="39"/>
                  </a:lnTo>
                  <a:lnTo>
                    <a:pt x="18" y="18"/>
                  </a:lnTo>
                  <a:lnTo>
                    <a:pt x="8" y="0"/>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190" name="Freeform 560"/>
            <p:cNvSpPr>
              <a:spLocks/>
            </p:cNvSpPr>
            <p:nvPr/>
          </p:nvSpPr>
          <p:spPr bwMode="auto">
            <a:xfrm>
              <a:off x="977" y="3001"/>
              <a:ext cx="18" cy="39"/>
            </a:xfrm>
            <a:custGeom>
              <a:avLst/>
              <a:gdLst>
                <a:gd name="T0" fmla="*/ 8 w 18"/>
                <a:gd name="T1" fmla="*/ 0 h 39"/>
                <a:gd name="T2" fmla="*/ 0 w 18"/>
                <a:gd name="T3" fmla="*/ 24 h 39"/>
                <a:gd name="T4" fmla="*/ 9 w 18"/>
                <a:gd name="T5" fmla="*/ 38 h 39"/>
                <a:gd name="T6" fmla="*/ 17 w 18"/>
                <a:gd name="T7" fmla="*/ 15 h 39"/>
                <a:gd name="T8" fmla="*/ 8 w 18"/>
                <a:gd name="T9" fmla="*/ 0 h 39"/>
                <a:gd name="T10" fmla="*/ 0 60000 65536"/>
                <a:gd name="T11" fmla="*/ 0 60000 65536"/>
                <a:gd name="T12" fmla="*/ 0 60000 65536"/>
                <a:gd name="T13" fmla="*/ 0 60000 65536"/>
                <a:gd name="T14" fmla="*/ 0 60000 65536"/>
                <a:gd name="T15" fmla="*/ 0 w 18"/>
                <a:gd name="T16" fmla="*/ 0 h 39"/>
                <a:gd name="T17" fmla="*/ 18 w 18"/>
                <a:gd name="T18" fmla="*/ 39 h 39"/>
              </a:gdLst>
              <a:ahLst/>
              <a:cxnLst>
                <a:cxn ang="T10">
                  <a:pos x="T0" y="T1"/>
                </a:cxn>
                <a:cxn ang="T11">
                  <a:pos x="T2" y="T3"/>
                </a:cxn>
                <a:cxn ang="T12">
                  <a:pos x="T4" y="T5"/>
                </a:cxn>
                <a:cxn ang="T13">
                  <a:pos x="T6" y="T7"/>
                </a:cxn>
                <a:cxn ang="T14">
                  <a:pos x="T8" y="T9"/>
                </a:cxn>
              </a:cxnLst>
              <a:rect l="T15" t="T16" r="T17" b="T18"/>
              <a:pathLst>
                <a:path w="18" h="39">
                  <a:moveTo>
                    <a:pt x="8" y="0"/>
                  </a:moveTo>
                  <a:lnTo>
                    <a:pt x="0" y="24"/>
                  </a:lnTo>
                  <a:lnTo>
                    <a:pt x="9" y="38"/>
                  </a:lnTo>
                  <a:lnTo>
                    <a:pt x="17" y="15"/>
                  </a:lnTo>
                  <a:lnTo>
                    <a:pt x="8" y="0"/>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191" name="Freeform 561"/>
            <p:cNvSpPr>
              <a:spLocks/>
            </p:cNvSpPr>
            <p:nvPr/>
          </p:nvSpPr>
          <p:spPr bwMode="auto">
            <a:xfrm>
              <a:off x="964" y="3030"/>
              <a:ext cx="19" cy="40"/>
            </a:xfrm>
            <a:custGeom>
              <a:avLst/>
              <a:gdLst>
                <a:gd name="T0" fmla="*/ 8 w 19"/>
                <a:gd name="T1" fmla="*/ 0 h 40"/>
                <a:gd name="T2" fmla="*/ 0 w 19"/>
                <a:gd name="T3" fmla="*/ 22 h 40"/>
                <a:gd name="T4" fmla="*/ 10 w 19"/>
                <a:gd name="T5" fmla="*/ 39 h 40"/>
                <a:gd name="T6" fmla="*/ 18 w 19"/>
                <a:gd name="T7" fmla="*/ 17 h 40"/>
                <a:gd name="T8" fmla="*/ 8 w 19"/>
                <a:gd name="T9" fmla="*/ 0 h 40"/>
                <a:gd name="T10" fmla="*/ 0 60000 65536"/>
                <a:gd name="T11" fmla="*/ 0 60000 65536"/>
                <a:gd name="T12" fmla="*/ 0 60000 65536"/>
                <a:gd name="T13" fmla="*/ 0 60000 65536"/>
                <a:gd name="T14" fmla="*/ 0 60000 65536"/>
                <a:gd name="T15" fmla="*/ 0 w 19"/>
                <a:gd name="T16" fmla="*/ 0 h 40"/>
                <a:gd name="T17" fmla="*/ 19 w 19"/>
                <a:gd name="T18" fmla="*/ 40 h 40"/>
              </a:gdLst>
              <a:ahLst/>
              <a:cxnLst>
                <a:cxn ang="T10">
                  <a:pos x="T0" y="T1"/>
                </a:cxn>
                <a:cxn ang="T11">
                  <a:pos x="T2" y="T3"/>
                </a:cxn>
                <a:cxn ang="T12">
                  <a:pos x="T4" y="T5"/>
                </a:cxn>
                <a:cxn ang="T13">
                  <a:pos x="T6" y="T7"/>
                </a:cxn>
                <a:cxn ang="T14">
                  <a:pos x="T8" y="T9"/>
                </a:cxn>
              </a:cxnLst>
              <a:rect l="T15" t="T16" r="T17" b="T18"/>
              <a:pathLst>
                <a:path w="19" h="40">
                  <a:moveTo>
                    <a:pt x="8" y="0"/>
                  </a:moveTo>
                  <a:lnTo>
                    <a:pt x="0" y="22"/>
                  </a:lnTo>
                  <a:lnTo>
                    <a:pt x="10" y="39"/>
                  </a:lnTo>
                  <a:lnTo>
                    <a:pt x="18" y="17"/>
                  </a:lnTo>
                  <a:lnTo>
                    <a:pt x="8" y="0"/>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192" name="Freeform 562"/>
            <p:cNvSpPr>
              <a:spLocks/>
            </p:cNvSpPr>
            <p:nvPr/>
          </p:nvSpPr>
          <p:spPr bwMode="auto">
            <a:xfrm>
              <a:off x="948" y="2996"/>
              <a:ext cx="25" cy="52"/>
            </a:xfrm>
            <a:custGeom>
              <a:avLst/>
              <a:gdLst>
                <a:gd name="T0" fmla="*/ 11 w 25"/>
                <a:gd name="T1" fmla="*/ 0 h 52"/>
                <a:gd name="T2" fmla="*/ 0 w 25"/>
                <a:gd name="T3" fmla="*/ 28 h 52"/>
                <a:gd name="T4" fmla="*/ 13 w 25"/>
                <a:gd name="T5" fmla="*/ 51 h 52"/>
                <a:gd name="T6" fmla="*/ 24 w 25"/>
                <a:gd name="T7" fmla="*/ 23 h 52"/>
                <a:gd name="T8" fmla="*/ 11 w 25"/>
                <a:gd name="T9" fmla="*/ 0 h 52"/>
                <a:gd name="T10" fmla="*/ 0 60000 65536"/>
                <a:gd name="T11" fmla="*/ 0 60000 65536"/>
                <a:gd name="T12" fmla="*/ 0 60000 65536"/>
                <a:gd name="T13" fmla="*/ 0 60000 65536"/>
                <a:gd name="T14" fmla="*/ 0 60000 65536"/>
                <a:gd name="T15" fmla="*/ 0 w 25"/>
                <a:gd name="T16" fmla="*/ 0 h 52"/>
                <a:gd name="T17" fmla="*/ 25 w 25"/>
                <a:gd name="T18" fmla="*/ 52 h 52"/>
              </a:gdLst>
              <a:ahLst/>
              <a:cxnLst>
                <a:cxn ang="T10">
                  <a:pos x="T0" y="T1"/>
                </a:cxn>
                <a:cxn ang="T11">
                  <a:pos x="T2" y="T3"/>
                </a:cxn>
                <a:cxn ang="T12">
                  <a:pos x="T4" y="T5"/>
                </a:cxn>
                <a:cxn ang="T13">
                  <a:pos x="T6" y="T7"/>
                </a:cxn>
                <a:cxn ang="T14">
                  <a:pos x="T8" y="T9"/>
                </a:cxn>
              </a:cxnLst>
              <a:rect l="T15" t="T16" r="T17" b="T18"/>
              <a:pathLst>
                <a:path w="25" h="52">
                  <a:moveTo>
                    <a:pt x="11" y="0"/>
                  </a:moveTo>
                  <a:lnTo>
                    <a:pt x="0" y="28"/>
                  </a:lnTo>
                  <a:lnTo>
                    <a:pt x="13" y="51"/>
                  </a:lnTo>
                  <a:lnTo>
                    <a:pt x="24" y="23"/>
                  </a:lnTo>
                  <a:lnTo>
                    <a:pt x="11" y="0"/>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193" name="Line 563"/>
            <p:cNvSpPr>
              <a:spLocks noChangeShapeType="1"/>
            </p:cNvSpPr>
            <p:nvPr/>
          </p:nvSpPr>
          <p:spPr bwMode="auto">
            <a:xfrm>
              <a:off x="984" y="3012"/>
              <a:ext cx="7" cy="6"/>
            </a:xfrm>
            <a:prstGeom prst="line">
              <a:avLst/>
            </a:prstGeom>
            <a:noFill/>
            <a:ln w="12700">
              <a:solidFill>
                <a:srgbClr val="474747"/>
              </a:solidFill>
              <a:round/>
              <a:headEnd/>
              <a:tailEnd/>
            </a:ln>
          </p:spPr>
          <p:txBody>
            <a:bodyPr wrap="none" anchor="ctr"/>
            <a:lstStyle/>
            <a:p>
              <a:endParaRPr lang="en-US">
                <a:solidFill>
                  <a:srgbClr val="000000"/>
                </a:solidFill>
              </a:endParaRPr>
            </a:p>
          </p:txBody>
        </p:sp>
        <p:sp>
          <p:nvSpPr>
            <p:cNvPr id="194" name="Freeform 564"/>
            <p:cNvSpPr>
              <a:spLocks/>
            </p:cNvSpPr>
            <p:nvPr/>
          </p:nvSpPr>
          <p:spPr bwMode="auto">
            <a:xfrm>
              <a:off x="961" y="2973"/>
              <a:ext cx="12" cy="25"/>
            </a:xfrm>
            <a:custGeom>
              <a:avLst/>
              <a:gdLst>
                <a:gd name="T0" fmla="*/ 9 w 12"/>
                <a:gd name="T1" fmla="*/ 0 h 25"/>
                <a:gd name="T2" fmla="*/ 0 w 12"/>
                <a:gd name="T3" fmla="*/ 19 h 25"/>
                <a:gd name="T4" fmla="*/ 3 w 12"/>
                <a:gd name="T5" fmla="*/ 24 h 25"/>
                <a:gd name="T6" fmla="*/ 11 w 12"/>
                <a:gd name="T7" fmla="*/ 3 h 25"/>
                <a:gd name="T8" fmla="*/ 9 w 12"/>
                <a:gd name="T9" fmla="*/ 0 h 25"/>
                <a:gd name="T10" fmla="*/ 0 60000 65536"/>
                <a:gd name="T11" fmla="*/ 0 60000 65536"/>
                <a:gd name="T12" fmla="*/ 0 60000 65536"/>
                <a:gd name="T13" fmla="*/ 0 60000 65536"/>
                <a:gd name="T14" fmla="*/ 0 60000 65536"/>
                <a:gd name="T15" fmla="*/ 0 w 12"/>
                <a:gd name="T16" fmla="*/ 0 h 25"/>
                <a:gd name="T17" fmla="*/ 12 w 12"/>
                <a:gd name="T18" fmla="*/ 25 h 25"/>
              </a:gdLst>
              <a:ahLst/>
              <a:cxnLst>
                <a:cxn ang="T10">
                  <a:pos x="T0" y="T1"/>
                </a:cxn>
                <a:cxn ang="T11">
                  <a:pos x="T2" y="T3"/>
                </a:cxn>
                <a:cxn ang="T12">
                  <a:pos x="T4" y="T5"/>
                </a:cxn>
                <a:cxn ang="T13">
                  <a:pos x="T6" y="T7"/>
                </a:cxn>
                <a:cxn ang="T14">
                  <a:pos x="T8" y="T9"/>
                </a:cxn>
              </a:cxnLst>
              <a:rect l="T15" t="T16" r="T17" b="T18"/>
              <a:pathLst>
                <a:path w="12" h="25">
                  <a:moveTo>
                    <a:pt x="9" y="0"/>
                  </a:moveTo>
                  <a:lnTo>
                    <a:pt x="0" y="19"/>
                  </a:lnTo>
                  <a:lnTo>
                    <a:pt x="3" y="24"/>
                  </a:lnTo>
                  <a:lnTo>
                    <a:pt x="11" y="3"/>
                  </a:lnTo>
                  <a:lnTo>
                    <a:pt x="9" y="0"/>
                  </a:lnTo>
                </a:path>
              </a:pathLst>
            </a:custGeom>
            <a:solidFill>
              <a:srgbClr val="A293A5"/>
            </a:solidFill>
            <a:ln w="12700" cap="rnd">
              <a:solidFill>
                <a:srgbClr val="474747"/>
              </a:solidFill>
              <a:round/>
              <a:headEnd/>
              <a:tailEnd/>
            </a:ln>
          </p:spPr>
          <p:txBody>
            <a:bodyPr/>
            <a:lstStyle/>
            <a:p>
              <a:endParaRPr lang="en-US">
                <a:solidFill>
                  <a:srgbClr val="000000"/>
                </a:solidFill>
              </a:endParaRPr>
            </a:p>
          </p:txBody>
        </p:sp>
        <p:sp>
          <p:nvSpPr>
            <p:cNvPr id="195" name="Freeform 565"/>
            <p:cNvSpPr>
              <a:spLocks/>
            </p:cNvSpPr>
            <p:nvPr/>
          </p:nvSpPr>
          <p:spPr bwMode="auto">
            <a:xfrm>
              <a:off x="964" y="2976"/>
              <a:ext cx="11" cy="26"/>
            </a:xfrm>
            <a:custGeom>
              <a:avLst/>
              <a:gdLst>
                <a:gd name="T0" fmla="*/ 8 w 11"/>
                <a:gd name="T1" fmla="*/ 0 h 26"/>
                <a:gd name="T2" fmla="*/ 0 w 11"/>
                <a:gd name="T3" fmla="*/ 20 h 26"/>
                <a:gd name="T4" fmla="*/ 2 w 11"/>
                <a:gd name="T5" fmla="*/ 25 h 26"/>
                <a:gd name="T6" fmla="*/ 10 w 11"/>
                <a:gd name="T7" fmla="*/ 4 h 26"/>
                <a:gd name="T8" fmla="*/ 8 w 11"/>
                <a:gd name="T9" fmla="*/ 0 h 26"/>
                <a:gd name="T10" fmla="*/ 0 60000 65536"/>
                <a:gd name="T11" fmla="*/ 0 60000 65536"/>
                <a:gd name="T12" fmla="*/ 0 60000 65536"/>
                <a:gd name="T13" fmla="*/ 0 60000 65536"/>
                <a:gd name="T14" fmla="*/ 0 60000 65536"/>
                <a:gd name="T15" fmla="*/ 0 w 11"/>
                <a:gd name="T16" fmla="*/ 0 h 26"/>
                <a:gd name="T17" fmla="*/ 11 w 11"/>
                <a:gd name="T18" fmla="*/ 26 h 26"/>
              </a:gdLst>
              <a:ahLst/>
              <a:cxnLst>
                <a:cxn ang="T10">
                  <a:pos x="T0" y="T1"/>
                </a:cxn>
                <a:cxn ang="T11">
                  <a:pos x="T2" y="T3"/>
                </a:cxn>
                <a:cxn ang="T12">
                  <a:pos x="T4" y="T5"/>
                </a:cxn>
                <a:cxn ang="T13">
                  <a:pos x="T6" y="T7"/>
                </a:cxn>
                <a:cxn ang="T14">
                  <a:pos x="T8" y="T9"/>
                </a:cxn>
              </a:cxnLst>
              <a:rect l="T15" t="T16" r="T17" b="T18"/>
              <a:pathLst>
                <a:path w="11" h="26">
                  <a:moveTo>
                    <a:pt x="8" y="0"/>
                  </a:moveTo>
                  <a:lnTo>
                    <a:pt x="0" y="20"/>
                  </a:lnTo>
                  <a:lnTo>
                    <a:pt x="2" y="25"/>
                  </a:lnTo>
                  <a:lnTo>
                    <a:pt x="10" y="4"/>
                  </a:lnTo>
                  <a:lnTo>
                    <a:pt x="8" y="0"/>
                  </a:lnTo>
                </a:path>
              </a:pathLst>
            </a:custGeom>
            <a:solidFill>
              <a:srgbClr val="A293A5"/>
            </a:solidFill>
            <a:ln w="12700" cap="rnd">
              <a:solidFill>
                <a:srgbClr val="474747"/>
              </a:solidFill>
              <a:round/>
              <a:headEnd/>
              <a:tailEnd/>
            </a:ln>
          </p:spPr>
          <p:txBody>
            <a:bodyPr/>
            <a:lstStyle/>
            <a:p>
              <a:endParaRPr lang="en-US">
                <a:solidFill>
                  <a:srgbClr val="000000"/>
                </a:solidFill>
              </a:endParaRPr>
            </a:p>
          </p:txBody>
        </p:sp>
        <p:sp>
          <p:nvSpPr>
            <p:cNvPr id="196" name="Freeform 566"/>
            <p:cNvSpPr>
              <a:spLocks/>
            </p:cNvSpPr>
            <p:nvPr/>
          </p:nvSpPr>
          <p:spPr bwMode="auto">
            <a:xfrm>
              <a:off x="1007" y="3015"/>
              <a:ext cx="15" cy="24"/>
            </a:xfrm>
            <a:custGeom>
              <a:avLst/>
              <a:gdLst>
                <a:gd name="T0" fmla="*/ 6 w 15"/>
                <a:gd name="T1" fmla="*/ 23 h 24"/>
                <a:gd name="T2" fmla="*/ 6 w 15"/>
                <a:gd name="T3" fmla="*/ 20 h 24"/>
                <a:gd name="T4" fmla="*/ 8 w 15"/>
                <a:gd name="T5" fmla="*/ 17 h 24"/>
                <a:gd name="T6" fmla="*/ 10 w 15"/>
                <a:gd name="T7" fmla="*/ 16 h 24"/>
                <a:gd name="T8" fmla="*/ 12 w 15"/>
                <a:gd name="T9" fmla="*/ 15 h 24"/>
                <a:gd name="T10" fmla="*/ 14 w 15"/>
                <a:gd name="T11" fmla="*/ 16 h 24"/>
                <a:gd name="T12" fmla="*/ 1 w 15"/>
                <a:gd name="T13" fmla="*/ 0 h 24"/>
                <a:gd name="T14" fmla="*/ 0 w 15"/>
                <a:gd name="T15" fmla="*/ 2 h 24"/>
                <a:gd name="T16" fmla="*/ 6 w 15"/>
                <a:gd name="T17" fmla="*/ 23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4"/>
                <a:gd name="T29" fmla="*/ 15 w 15"/>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4">
                  <a:moveTo>
                    <a:pt x="6" y="23"/>
                  </a:moveTo>
                  <a:lnTo>
                    <a:pt x="6" y="20"/>
                  </a:lnTo>
                  <a:lnTo>
                    <a:pt x="8" y="17"/>
                  </a:lnTo>
                  <a:lnTo>
                    <a:pt x="10" y="16"/>
                  </a:lnTo>
                  <a:lnTo>
                    <a:pt x="12" y="15"/>
                  </a:lnTo>
                  <a:lnTo>
                    <a:pt x="14" y="16"/>
                  </a:lnTo>
                  <a:lnTo>
                    <a:pt x="1" y="0"/>
                  </a:lnTo>
                  <a:lnTo>
                    <a:pt x="0" y="2"/>
                  </a:lnTo>
                  <a:lnTo>
                    <a:pt x="6" y="23"/>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197" name="Freeform 567"/>
            <p:cNvSpPr>
              <a:spLocks/>
            </p:cNvSpPr>
            <p:nvPr/>
          </p:nvSpPr>
          <p:spPr bwMode="auto">
            <a:xfrm>
              <a:off x="967" y="2980"/>
              <a:ext cx="11" cy="26"/>
            </a:xfrm>
            <a:custGeom>
              <a:avLst/>
              <a:gdLst>
                <a:gd name="T0" fmla="*/ 8 w 11"/>
                <a:gd name="T1" fmla="*/ 0 h 26"/>
                <a:gd name="T2" fmla="*/ 0 w 11"/>
                <a:gd name="T3" fmla="*/ 21 h 26"/>
                <a:gd name="T4" fmla="*/ 3 w 11"/>
                <a:gd name="T5" fmla="*/ 25 h 26"/>
                <a:gd name="T6" fmla="*/ 10 w 11"/>
                <a:gd name="T7" fmla="*/ 4 h 26"/>
                <a:gd name="T8" fmla="*/ 8 w 11"/>
                <a:gd name="T9" fmla="*/ 0 h 26"/>
                <a:gd name="T10" fmla="*/ 0 60000 65536"/>
                <a:gd name="T11" fmla="*/ 0 60000 65536"/>
                <a:gd name="T12" fmla="*/ 0 60000 65536"/>
                <a:gd name="T13" fmla="*/ 0 60000 65536"/>
                <a:gd name="T14" fmla="*/ 0 60000 65536"/>
                <a:gd name="T15" fmla="*/ 0 w 11"/>
                <a:gd name="T16" fmla="*/ 0 h 26"/>
                <a:gd name="T17" fmla="*/ 11 w 11"/>
                <a:gd name="T18" fmla="*/ 26 h 26"/>
              </a:gdLst>
              <a:ahLst/>
              <a:cxnLst>
                <a:cxn ang="T10">
                  <a:pos x="T0" y="T1"/>
                </a:cxn>
                <a:cxn ang="T11">
                  <a:pos x="T2" y="T3"/>
                </a:cxn>
                <a:cxn ang="T12">
                  <a:pos x="T4" y="T5"/>
                </a:cxn>
                <a:cxn ang="T13">
                  <a:pos x="T6" y="T7"/>
                </a:cxn>
                <a:cxn ang="T14">
                  <a:pos x="T8" y="T9"/>
                </a:cxn>
              </a:cxnLst>
              <a:rect l="T15" t="T16" r="T17" b="T18"/>
              <a:pathLst>
                <a:path w="11" h="26">
                  <a:moveTo>
                    <a:pt x="8" y="0"/>
                  </a:moveTo>
                  <a:lnTo>
                    <a:pt x="0" y="21"/>
                  </a:lnTo>
                  <a:lnTo>
                    <a:pt x="3" y="25"/>
                  </a:lnTo>
                  <a:lnTo>
                    <a:pt x="10" y="4"/>
                  </a:lnTo>
                  <a:lnTo>
                    <a:pt x="8" y="0"/>
                  </a:lnTo>
                </a:path>
              </a:pathLst>
            </a:custGeom>
            <a:solidFill>
              <a:srgbClr val="A293A5"/>
            </a:solidFill>
            <a:ln w="12700" cap="rnd">
              <a:solidFill>
                <a:srgbClr val="474747"/>
              </a:solidFill>
              <a:round/>
              <a:headEnd/>
              <a:tailEnd/>
            </a:ln>
          </p:spPr>
          <p:txBody>
            <a:bodyPr/>
            <a:lstStyle/>
            <a:p>
              <a:endParaRPr lang="en-US">
                <a:solidFill>
                  <a:srgbClr val="000000"/>
                </a:solidFill>
              </a:endParaRPr>
            </a:p>
          </p:txBody>
        </p:sp>
        <p:sp>
          <p:nvSpPr>
            <p:cNvPr id="198" name="Freeform 568"/>
            <p:cNvSpPr>
              <a:spLocks/>
            </p:cNvSpPr>
            <p:nvPr/>
          </p:nvSpPr>
          <p:spPr bwMode="auto">
            <a:xfrm>
              <a:off x="968" y="2982"/>
              <a:ext cx="17" cy="34"/>
            </a:xfrm>
            <a:custGeom>
              <a:avLst/>
              <a:gdLst>
                <a:gd name="T0" fmla="*/ 10 w 17"/>
                <a:gd name="T1" fmla="*/ 0 h 34"/>
                <a:gd name="T2" fmla="*/ 0 w 17"/>
                <a:gd name="T3" fmla="*/ 24 h 34"/>
                <a:gd name="T4" fmla="*/ 6 w 17"/>
                <a:gd name="T5" fmla="*/ 33 h 34"/>
                <a:gd name="T6" fmla="*/ 16 w 17"/>
                <a:gd name="T7" fmla="*/ 9 h 34"/>
                <a:gd name="T8" fmla="*/ 10 w 17"/>
                <a:gd name="T9" fmla="*/ 0 h 34"/>
                <a:gd name="T10" fmla="*/ 0 60000 65536"/>
                <a:gd name="T11" fmla="*/ 0 60000 65536"/>
                <a:gd name="T12" fmla="*/ 0 60000 65536"/>
                <a:gd name="T13" fmla="*/ 0 60000 65536"/>
                <a:gd name="T14" fmla="*/ 0 60000 65536"/>
                <a:gd name="T15" fmla="*/ 0 w 17"/>
                <a:gd name="T16" fmla="*/ 0 h 34"/>
                <a:gd name="T17" fmla="*/ 17 w 17"/>
                <a:gd name="T18" fmla="*/ 34 h 34"/>
              </a:gdLst>
              <a:ahLst/>
              <a:cxnLst>
                <a:cxn ang="T10">
                  <a:pos x="T0" y="T1"/>
                </a:cxn>
                <a:cxn ang="T11">
                  <a:pos x="T2" y="T3"/>
                </a:cxn>
                <a:cxn ang="T12">
                  <a:pos x="T4" y="T5"/>
                </a:cxn>
                <a:cxn ang="T13">
                  <a:pos x="T6" y="T7"/>
                </a:cxn>
                <a:cxn ang="T14">
                  <a:pos x="T8" y="T9"/>
                </a:cxn>
              </a:cxnLst>
              <a:rect l="T15" t="T16" r="T17" b="T18"/>
              <a:pathLst>
                <a:path w="17" h="34">
                  <a:moveTo>
                    <a:pt x="10" y="0"/>
                  </a:moveTo>
                  <a:lnTo>
                    <a:pt x="0" y="24"/>
                  </a:lnTo>
                  <a:lnTo>
                    <a:pt x="6" y="33"/>
                  </a:lnTo>
                  <a:lnTo>
                    <a:pt x="16" y="9"/>
                  </a:lnTo>
                  <a:lnTo>
                    <a:pt x="10" y="0"/>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199" name="Freeform 569"/>
            <p:cNvSpPr>
              <a:spLocks/>
            </p:cNvSpPr>
            <p:nvPr/>
          </p:nvSpPr>
          <p:spPr bwMode="auto">
            <a:xfrm>
              <a:off x="941" y="2992"/>
              <a:ext cx="38" cy="41"/>
            </a:xfrm>
            <a:custGeom>
              <a:avLst/>
              <a:gdLst>
                <a:gd name="T0" fmla="*/ 0 w 38"/>
                <a:gd name="T1" fmla="*/ 0 h 41"/>
                <a:gd name="T2" fmla="*/ 34 w 38"/>
                <a:gd name="T3" fmla="*/ 14 h 41"/>
                <a:gd name="T4" fmla="*/ 37 w 38"/>
                <a:gd name="T5" fmla="*/ 19 h 41"/>
                <a:gd name="T6" fmla="*/ 22 w 38"/>
                <a:gd name="T7" fmla="*/ 40 h 41"/>
                <a:gd name="T8" fmla="*/ 19 w 38"/>
                <a:gd name="T9" fmla="*/ 34 h 41"/>
                <a:gd name="T10" fmla="*/ 33 w 38"/>
                <a:gd name="T11" fmla="*/ 17 h 41"/>
                <a:gd name="T12" fmla="*/ 3 w 38"/>
                <a:gd name="T13" fmla="*/ 5 h 41"/>
                <a:gd name="T14" fmla="*/ 0 w 38"/>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41"/>
                <a:gd name="T26" fmla="*/ 38 w 38"/>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41">
                  <a:moveTo>
                    <a:pt x="0" y="0"/>
                  </a:moveTo>
                  <a:lnTo>
                    <a:pt x="34" y="14"/>
                  </a:lnTo>
                  <a:lnTo>
                    <a:pt x="37" y="19"/>
                  </a:lnTo>
                  <a:lnTo>
                    <a:pt x="22" y="40"/>
                  </a:lnTo>
                  <a:lnTo>
                    <a:pt x="19" y="34"/>
                  </a:lnTo>
                  <a:lnTo>
                    <a:pt x="33" y="17"/>
                  </a:lnTo>
                  <a:lnTo>
                    <a:pt x="3" y="5"/>
                  </a:lnTo>
                  <a:lnTo>
                    <a:pt x="0" y="0"/>
                  </a:lnTo>
                </a:path>
              </a:pathLst>
            </a:custGeom>
            <a:solidFill>
              <a:srgbClr val="3365FB"/>
            </a:solidFill>
            <a:ln w="12700" cap="rnd">
              <a:solidFill>
                <a:srgbClr val="474747"/>
              </a:solidFill>
              <a:round/>
              <a:headEnd/>
              <a:tailEnd/>
            </a:ln>
          </p:spPr>
          <p:txBody>
            <a:bodyPr/>
            <a:lstStyle/>
            <a:p>
              <a:endParaRPr lang="en-US">
                <a:solidFill>
                  <a:srgbClr val="000000"/>
                </a:solidFill>
              </a:endParaRPr>
            </a:p>
          </p:txBody>
        </p:sp>
        <p:sp>
          <p:nvSpPr>
            <p:cNvPr id="200" name="Freeform 570"/>
            <p:cNvSpPr>
              <a:spLocks/>
            </p:cNvSpPr>
            <p:nvPr/>
          </p:nvSpPr>
          <p:spPr bwMode="auto">
            <a:xfrm>
              <a:off x="925" y="2987"/>
              <a:ext cx="39" cy="54"/>
            </a:xfrm>
            <a:custGeom>
              <a:avLst/>
              <a:gdLst>
                <a:gd name="T0" fmla="*/ 17 w 39"/>
                <a:gd name="T1" fmla="*/ 6 h 54"/>
                <a:gd name="T2" fmla="*/ 3 w 39"/>
                <a:gd name="T3" fmla="*/ 0 h 54"/>
                <a:gd name="T4" fmla="*/ 0 w 39"/>
                <a:gd name="T5" fmla="*/ 0 h 54"/>
                <a:gd name="T6" fmla="*/ 30 w 39"/>
                <a:gd name="T7" fmla="*/ 53 h 54"/>
                <a:gd name="T8" fmla="*/ 32 w 39"/>
                <a:gd name="T9" fmla="*/ 53 h 54"/>
                <a:gd name="T10" fmla="*/ 38 w 39"/>
                <a:gd name="T11" fmla="*/ 45 h 54"/>
                <a:gd name="T12" fmla="*/ 0 60000 65536"/>
                <a:gd name="T13" fmla="*/ 0 60000 65536"/>
                <a:gd name="T14" fmla="*/ 0 60000 65536"/>
                <a:gd name="T15" fmla="*/ 0 60000 65536"/>
                <a:gd name="T16" fmla="*/ 0 60000 65536"/>
                <a:gd name="T17" fmla="*/ 0 60000 65536"/>
                <a:gd name="T18" fmla="*/ 0 w 39"/>
                <a:gd name="T19" fmla="*/ 0 h 54"/>
                <a:gd name="T20" fmla="*/ 39 w 39"/>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39" h="54">
                  <a:moveTo>
                    <a:pt x="17" y="6"/>
                  </a:moveTo>
                  <a:lnTo>
                    <a:pt x="3" y="0"/>
                  </a:lnTo>
                  <a:lnTo>
                    <a:pt x="0" y="0"/>
                  </a:lnTo>
                  <a:lnTo>
                    <a:pt x="30" y="53"/>
                  </a:lnTo>
                  <a:lnTo>
                    <a:pt x="32" y="53"/>
                  </a:lnTo>
                  <a:lnTo>
                    <a:pt x="38" y="45"/>
                  </a:lnTo>
                </a:path>
              </a:pathLst>
            </a:custGeom>
            <a:noFill/>
            <a:ln w="12700" cap="rnd">
              <a:solidFill>
                <a:srgbClr val="474747"/>
              </a:solidFill>
              <a:round/>
              <a:headEnd/>
              <a:tailEnd/>
            </a:ln>
          </p:spPr>
          <p:txBody>
            <a:bodyPr/>
            <a:lstStyle/>
            <a:p>
              <a:endParaRPr lang="en-US">
                <a:solidFill>
                  <a:srgbClr val="000000"/>
                </a:solidFill>
              </a:endParaRPr>
            </a:p>
          </p:txBody>
        </p:sp>
        <p:sp>
          <p:nvSpPr>
            <p:cNvPr id="201" name="Line 571"/>
            <p:cNvSpPr>
              <a:spLocks noChangeShapeType="1"/>
            </p:cNvSpPr>
            <p:nvPr/>
          </p:nvSpPr>
          <p:spPr bwMode="auto">
            <a:xfrm>
              <a:off x="952" y="3003"/>
              <a:ext cx="5" cy="19"/>
            </a:xfrm>
            <a:prstGeom prst="line">
              <a:avLst/>
            </a:prstGeom>
            <a:noFill/>
            <a:ln w="12700">
              <a:solidFill>
                <a:srgbClr val="474747"/>
              </a:solidFill>
              <a:round/>
              <a:headEnd/>
              <a:tailEnd/>
            </a:ln>
          </p:spPr>
          <p:txBody>
            <a:bodyPr wrap="none" anchor="ctr"/>
            <a:lstStyle/>
            <a:p>
              <a:endParaRPr lang="en-US">
                <a:solidFill>
                  <a:srgbClr val="000000"/>
                </a:solidFill>
              </a:endParaRPr>
            </a:p>
          </p:txBody>
        </p:sp>
        <p:sp>
          <p:nvSpPr>
            <p:cNvPr id="202" name="Freeform 572"/>
            <p:cNvSpPr>
              <a:spLocks/>
            </p:cNvSpPr>
            <p:nvPr/>
          </p:nvSpPr>
          <p:spPr bwMode="auto">
            <a:xfrm>
              <a:off x="999" y="3036"/>
              <a:ext cx="14" cy="23"/>
            </a:xfrm>
            <a:custGeom>
              <a:avLst/>
              <a:gdLst>
                <a:gd name="T0" fmla="*/ 6 w 14"/>
                <a:gd name="T1" fmla="*/ 22 h 23"/>
                <a:gd name="T2" fmla="*/ 6 w 14"/>
                <a:gd name="T3" fmla="*/ 19 h 23"/>
                <a:gd name="T4" fmla="*/ 8 w 14"/>
                <a:gd name="T5" fmla="*/ 17 h 23"/>
                <a:gd name="T6" fmla="*/ 9 w 14"/>
                <a:gd name="T7" fmla="*/ 15 h 23"/>
                <a:gd name="T8" fmla="*/ 11 w 14"/>
                <a:gd name="T9" fmla="*/ 14 h 23"/>
                <a:gd name="T10" fmla="*/ 13 w 14"/>
                <a:gd name="T11" fmla="*/ 15 h 23"/>
                <a:gd name="T12" fmla="*/ 1 w 14"/>
                <a:gd name="T13" fmla="*/ 0 h 23"/>
                <a:gd name="T14" fmla="*/ 0 w 14"/>
                <a:gd name="T15" fmla="*/ 2 h 23"/>
                <a:gd name="T16" fmla="*/ 6 w 14"/>
                <a:gd name="T17" fmla="*/ 22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3"/>
                <a:gd name="T29" fmla="*/ 14 w 14"/>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3">
                  <a:moveTo>
                    <a:pt x="6" y="22"/>
                  </a:moveTo>
                  <a:lnTo>
                    <a:pt x="6" y="19"/>
                  </a:lnTo>
                  <a:lnTo>
                    <a:pt x="8" y="17"/>
                  </a:lnTo>
                  <a:lnTo>
                    <a:pt x="9" y="15"/>
                  </a:lnTo>
                  <a:lnTo>
                    <a:pt x="11" y="14"/>
                  </a:lnTo>
                  <a:lnTo>
                    <a:pt x="13" y="15"/>
                  </a:lnTo>
                  <a:lnTo>
                    <a:pt x="1" y="0"/>
                  </a:lnTo>
                  <a:lnTo>
                    <a:pt x="0" y="2"/>
                  </a:lnTo>
                  <a:lnTo>
                    <a:pt x="6" y="22"/>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203" name="Freeform 573"/>
            <p:cNvSpPr>
              <a:spLocks/>
            </p:cNvSpPr>
            <p:nvPr/>
          </p:nvSpPr>
          <p:spPr bwMode="auto">
            <a:xfrm>
              <a:off x="941" y="2997"/>
              <a:ext cx="20" cy="31"/>
            </a:xfrm>
            <a:custGeom>
              <a:avLst/>
              <a:gdLst>
                <a:gd name="T0" fmla="*/ 4 w 20"/>
                <a:gd name="T1" fmla="*/ 0 h 31"/>
                <a:gd name="T2" fmla="*/ 2 w 20"/>
                <a:gd name="T3" fmla="*/ 13 h 31"/>
                <a:gd name="T4" fmla="*/ 0 w 20"/>
                <a:gd name="T5" fmla="*/ 17 h 31"/>
                <a:gd name="T6" fmla="*/ 2 w 20"/>
                <a:gd name="T7" fmla="*/ 20 h 31"/>
                <a:gd name="T8" fmla="*/ 7 w 20"/>
                <a:gd name="T9" fmla="*/ 21 h 31"/>
                <a:gd name="T10" fmla="*/ 19 w 20"/>
                <a:gd name="T11" fmla="*/ 30 h 31"/>
                <a:gd name="T12" fmla="*/ 0 60000 65536"/>
                <a:gd name="T13" fmla="*/ 0 60000 65536"/>
                <a:gd name="T14" fmla="*/ 0 60000 65536"/>
                <a:gd name="T15" fmla="*/ 0 60000 65536"/>
                <a:gd name="T16" fmla="*/ 0 60000 65536"/>
                <a:gd name="T17" fmla="*/ 0 60000 65536"/>
                <a:gd name="T18" fmla="*/ 0 w 20"/>
                <a:gd name="T19" fmla="*/ 0 h 31"/>
                <a:gd name="T20" fmla="*/ 20 w 20"/>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20" h="31">
                  <a:moveTo>
                    <a:pt x="4" y="0"/>
                  </a:moveTo>
                  <a:lnTo>
                    <a:pt x="2" y="13"/>
                  </a:lnTo>
                  <a:lnTo>
                    <a:pt x="0" y="17"/>
                  </a:lnTo>
                  <a:lnTo>
                    <a:pt x="2" y="20"/>
                  </a:lnTo>
                  <a:lnTo>
                    <a:pt x="7" y="21"/>
                  </a:lnTo>
                  <a:lnTo>
                    <a:pt x="19" y="30"/>
                  </a:lnTo>
                </a:path>
              </a:pathLst>
            </a:custGeom>
            <a:noFill/>
            <a:ln w="12700" cap="rnd">
              <a:solidFill>
                <a:srgbClr val="474747"/>
              </a:solidFill>
              <a:round/>
              <a:headEnd/>
              <a:tailEnd/>
            </a:ln>
          </p:spPr>
          <p:txBody>
            <a:bodyPr/>
            <a:lstStyle/>
            <a:p>
              <a:endParaRPr lang="en-US">
                <a:solidFill>
                  <a:srgbClr val="000000"/>
                </a:solidFill>
              </a:endParaRPr>
            </a:p>
          </p:txBody>
        </p:sp>
        <p:sp>
          <p:nvSpPr>
            <p:cNvPr id="204" name="Line 574"/>
            <p:cNvSpPr>
              <a:spLocks noChangeShapeType="1"/>
            </p:cNvSpPr>
            <p:nvPr/>
          </p:nvSpPr>
          <p:spPr bwMode="auto">
            <a:xfrm>
              <a:off x="943" y="3014"/>
              <a:ext cx="5" cy="1"/>
            </a:xfrm>
            <a:prstGeom prst="line">
              <a:avLst/>
            </a:prstGeom>
            <a:noFill/>
            <a:ln w="12700">
              <a:solidFill>
                <a:srgbClr val="474747"/>
              </a:solidFill>
              <a:round/>
              <a:headEnd/>
              <a:tailEnd/>
            </a:ln>
          </p:spPr>
          <p:txBody>
            <a:bodyPr wrap="none" anchor="ctr"/>
            <a:lstStyle/>
            <a:p>
              <a:endParaRPr lang="en-US">
                <a:solidFill>
                  <a:srgbClr val="000000"/>
                </a:solidFill>
              </a:endParaRPr>
            </a:p>
          </p:txBody>
        </p:sp>
        <p:sp>
          <p:nvSpPr>
            <p:cNvPr id="205" name="Freeform 575"/>
            <p:cNvSpPr>
              <a:spLocks/>
            </p:cNvSpPr>
            <p:nvPr/>
          </p:nvSpPr>
          <p:spPr bwMode="auto">
            <a:xfrm>
              <a:off x="1012" y="3030"/>
              <a:ext cx="10" cy="9"/>
            </a:xfrm>
            <a:custGeom>
              <a:avLst/>
              <a:gdLst>
                <a:gd name="T0" fmla="*/ 0 w 10"/>
                <a:gd name="T1" fmla="*/ 7 h 9"/>
                <a:gd name="T2" fmla="*/ 0 w 10"/>
                <a:gd name="T3" fmla="*/ 5 h 9"/>
                <a:gd name="T4" fmla="*/ 2 w 10"/>
                <a:gd name="T5" fmla="*/ 2 h 9"/>
                <a:gd name="T6" fmla="*/ 4 w 10"/>
                <a:gd name="T7" fmla="*/ 1 h 9"/>
                <a:gd name="T8" fmla="*/ 7 w 10"/>
                <a:gd name="T9" fmla="*/ 0 h 9"/>
                <a:gd name="T10" fmla="*/ 9 w 10"/>
                <a:gd name="T11" fmla="*/ 2 h 9"/>
                <a:gd name="T12" fmla="*/ 9 w 10"/>
                <a:gd name="T13" fmla="*/ 4 h 9"/>
                <a:gd name="T14" fmla="*/ 8 w 10"/>
                <a:gd name="T15" fmla="*/ 6 h 9"/>
                <a:gd name="T16" fmla="*/ 5 w 10"/>
                <a:gd name="T17" fmla="*/ 8 h 9"/>
                <a:gd name="T18" fmla="*/ 2 w 10"/>
                <a:gd name="T19" fmla="*/ 8 h 9"/>
                <a:gd name="T20" fmla="*/ 0 w 10"/>
                <a:gd name="T21" fmla="*/ 7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9"/>
                <a:gd name="T35" fmla="*/ 10 w 10"/>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9">
                  <a:moveTo>
                    <a:pt x="0" y="7"/>
                  </a:moveTo>
                  <a:lnTo>
                    <a:pt x="0" y="5"/>
                  </a:lnTo>
                  <a:lnTo>
                    <a:pt x="2" y="2"/>
                  </a:lnTo>
                  <a:lnTo>
                    <a:pt x="4" y="1"/>
                  </a:lnTo>
                  <a:lnTo>
                    <a:pt x="7" y="0"/>
                  </a:lnTo>
                  <a:lnTo>
                    <a:pt x="9" y="2"/>
                  </a:lnTo>
                  <a:lnTo>
                    <a:pt x="9" y="4"/>
                  </a:lnTo>
                  <a:lnTo>
                    <a:pt x="8" y="6"/>
                  </a:lnTo>
                  <a:lnTo>
                    <a:pt x="5" y="8"/>
                  </a:lnTo>
                  <a:lnTo>
                    <a:pt x="2" y="8"/>
                  </a:lnTo>
                  <a:lnTo>
                    <a:pt x="0" y="7"/>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206" name="Freeform 576"/>
            <p:cNvSpPr>
              <a:spLocks/>
            </p:cNvSpPr>
            <p:nvPr/>
          </p:nvSpPr>
          <p:spPr bwMode="auto">
            <a:xfrm>
              <a:off x="1004" y="3051"/>
              <a:ext cx="9" cy="10"/>
            </a:xfrm>
            <a:custGeom>
              <a:avLst/>
              <a:gdLst>
                <a:gd name="T0" fmla="*/ 0 w 9"/>
                <a:gd name="T1" fmla="*/ 8 h 10"/>
                <a:gd name="T2" fmla="*/ 0 w 9"/>
                <a:gd name="T3" fmla="*/ 5 h 10"/>
                <a:gd name="T4" fmla="*/ 2 w 9"/>
                <a:gd name="T5" fmla="*/ 3 h 10"/>
                <a:gd name="T6" fmla="*/ 3 w 9"/>
                <a:gd name="T7" fmla="*/ 0 h 10"/>
                <a:gd name="T8" fmla="*/ 6 w 9"/>
                <a:gd name="T9" fmla="*/ 0 h 10"/>
                <a:gd name="T10" fmla="*/ 8 w 9"/>
                <a:gd name="T11" fmla="*/ 2 h 10"/>
                <a:gd name="T12" fmla="*/ 8 w 9"/>
                <a:gd name="T13" fmla="*/ 4 h 10"/>
                <a:gd name="T14" fmla="*/ 7 w 9"/>
                <a:gd name="T15" fmla="*/ 6 h 10"/>
                <a:gd name="T16" fmla="*/ 4 w 9"/>
                <a:gd name="T17" fmla="*/ 8 h 10"/>
                <a:gd name="T18" fmla="*/ 2 w 9"/>
                <a:gd name="T19" fmla="*/ 9 h 10"/>
                <a:gd name="T20" fmla="*/ 0 w 9"/>
                <a:gd name="T21" fmla="*/ 8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0"/>
                <a:gd name="T35" fmla="*/ 9 w 9"/>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0">
                  <a:moveTo>
                    <a:pt x="0" y="8"/>
                  </a:moveTo>
                  <a:lnTo>
                    <a:pt x="0" y="5"/>
                  </a:lnTo>
                  <a:lnTo>
                    <a:pt x="2" y="3"/>
                  </a:lnTo>
                  <a:lnTo>
                    <a:pt x="3" y="0"/>
                  </a:lnTo>
                  <a:lnTo>
                    <a:pt x="6" y="0"/>
                  </a:lnTo>
                  <a:lnTo>
                    <a:pt x="8" y="2"/>
                  </a:lnTo>
                  <a:lnTo>
                    <a:pt x="8" y="4"/>
                  </a:lnTo>
                  <a:lnTo>
                    <a:pt x="7" y="6"/>
                  </a:lnTo>
                  <a:lnTo>
                    <a:pt x="4" y="8"/>
                  </a:lnTo>
                  <a:lnTo>
                    <a:pt x="2" y="9"/>
                  </a:lnTo>
                  <a:lnTo>
                    <a:pt x="0" y="8"/>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207" name="Freeform 577"/>
            <p:cNvSpPr>
              <a:spLocks/>
            </p:cNvSpPr>
            <p:nvPr/>
          </p:nvSpPr>
          <p:spPr bwMode="auto">
            <a:xfrm>
              <a:off x="974" y="2978"/>
              <a:ext cx="50" cy="102"/>
            </a:xfrm>
            <a:custGeom>
              <a:avLst/>
              <a:gdLst>
                <a:gd name="T0" fmla="*/ 38 w 50"/>
                <a:gd name="T1" fmla="*/ 4 h 102"/>
                <a:gd name="T2" fmla="*/ 49 w 50"/>
                <a:gd name="T3" fmla="*/ 0 h 102"/>
                <a:gd name="T4" fmla="*/ 47 w 50"/>
                <a:gd name="T5" fmla="*/ 6 h 102"/>
                <a:gd name="T6" fmla="*/ 43 w 50"/>
                <a:gd name="T7" fmla="*/ 12 h 102"/>
                <a:gd name="T8" fmla="*/ 40 w 50"/>
                <a:gd name="T9" fmla="*/ 17 h 102"/>
                <a:gd name="T10" fmla="*/ 38 w 50"/>
                <a:gd name="T11" fmla="*/ 22 h 102"/>
                <a:gd name="T12" fmla="*/ 37 w 50"/>
                <a:gd name="T13" fmla="*/ 26 h 102"/>
                <a:gd name="T14" fmla="*/ 37 w 50"/>
                <a:gd name="T15" fmla="*/ 30 h 102"/>
                <a:gd name="T16" fmla="*/ 9 w 50"/>
                <a:gd name="T17" fmla="*/ 101 h 102"/>
                <a:gd name="T18" fmla="*/ 0 w 50"/>
                <a:gd name="T19" fmla="*/ 98 h 102"/>
                <a:gd name="T20" fmla="*/ 38 w 50"/>
                <a:gd name="T21" fmla="*/ 4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102"/>
                <a:gd name="T35" fmla="*/ 50 w 50"/>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102">
                  <a:moveTo>
                    <a:pt x="38" y="4"/>
                  </a:moveTo>
                  <a:lnTo>
                    <a:pt x="49" y="0"/>
                  </a:lnTo>
                  <a:lnTo>
                    <a:pt x="47" y="6"/>
                  </a:lnTo>
                  <a:lnTo>
                    <a:pt x="43" y="12"/>
                  </a:lnTo>
                  <a:lnTo>
                    <a:pt x="40" y="17"/>
                  </a:lnTo>
                  <a:lnTo>
                    <a:pt x="38" y="22"/>
                  </a:lnTo>
                  <a:lnTo>
                    <a:pt x="37" y="26"/>
                  </a:lnTo>
                  <a:lnTo>
                    <a:pt x="37" y="30"/>
                  </a:lnTo>
                  <a:lnTo>
                    <a:pt x="9" y="101"/>
                  </a:lnTo>
                  <a:lnTo>
                    <a:pt x="0" y="98"/>
                  </a:lnTo>
                  <a:lnTo>
                    <a:pt x="38" y="4"/>
                  </a:lnTo>
                </a:path>
              </a:pathLst>
            </a:custGeom>
            <a:solidFill>
              <a:srgbClr val="F09843"/>
            </a:solidFill>
            <a:ln w="12700" cap="rnd">
              <a:solidFill>
                <a:srgbClr val="474747"/>
              </a:solidFill>
              <a:round/>
              <a:headEnd/>
              <a:tailEnd/>
            </a:ln>
          </p:spPr>
          <p:txBody>
            <a:bodyPr/>
            <a:lstStyle/>
            <a:p>
              <a:endParaRPr lang="en-US">
                <a:solidFill>
                  <a:srgbClr val="000000"/>
                </a:solidFill>
              </a:endParaRPr>
            </a:p>
          </p:txBody>
        </p:sp>
        <p:sp>
          <p:nvSpPr>
            <p:cNvPr id="208" name="Freeform 578"/>
            <p:cNvSpPr>
              <a:spLocks/>
            </p:cNvSpPr>
            <p:nvPr/>
          </p:nvSpPr>
          <p:spPr bwMode="auto">
            <a:xfrm>
              <a:off x="981" y="3048"/>
              <a:ext cx="10" cy="21"/>
            </a:xfrm>
            <a:custGeom>
              <a:avLst/>
              <a:gdLst>
                <a:gd name="T0" fmla="*/ 0 w 10"/>
                <a:gd name="T1" fmla="*/ 15 h 21"/>
                <a:gd name="T2" fmla="*/ 6 w 10"/>
                <a:gd name="T3" fmla="*/ 0 h 21"/>
                <a:gd name="T4" fmla="*/ 9 w 10"/>
                <a:gd name="T5" fmla="*/ 4 h 21"/>
                <a:gd name="T6" fmla="*/ 3 w 10"/>
                <a:gd name="T7" fmla="*/ 20 h 21"/>
                <a:gd name="T8" fmla="*/ 0 w 10"/>
                <a:gd name="T9" fmla="*/ 15 h 21"/>
                <a:gd name="T10" fmla="*/ 0 60000 65536"/>
                <a:gd name="T11" fmla="*/ 0 60000 65536"/>
                <a:gd name="T12" fmla="*/ 0 60000 65536"/>
                <a:gd name="T13" fmla="*/ 0 60000 65536"/>
                <a:gd name="T14" fmla="*/ 0 60000 65536"/>
                <a:gd name="T15" fmla="*/ 0 w 10"/>
                <a:gd name="T16" fmla="*/ 0 h 21"/>
                <a:gd name="T17" fmla="*/ 10 w 10"/>
                <a:gd name="T18" fmla="*/ 21 h 21"/>
              </a:gdLst>
              <a:ahLst/>
              <a:cxnLst>
                <a:cxn ang="T10">
                  <a:pos x="T0" y="T1"/>
                </a:cxn>
                <a:cxn ang="T11">
                  <a:pos x="T2" y="T3"/>
                </a:cxn>
                <a:cxn ang="T12">
                  <a:pos x="T4" y="T5"/>
                </a:cxn>
                <a:cxn ang="T13">
                  <a:pos x="T6" y="T7"/>
                </a:cxn>
                <a:cxn ang="T14">
                  <a:pos x="T8" y="T9"/>
                </a:cxn>
              </a:cxnLst>
              <a:rect l="T15" t="T16" r="T17" b="T18"/>
              <a:pathLst>
                <a:path w="10" h="21">
                  <a:moveTo>
                    <a:pt x="0" y="15"/>
                  </a:moveTo>
                  <a:lnTo>
                    <a:pt x="6" y="0"/>
                  </a:lnTo>
                  <a:lnTo>
                    <a:pt x="9" y="4"/>
                  </a:lnTo>
                  <a:lnTo>
                    <a:pt x="3" y="20"/>
                  </a:lnTo>
                  <a:lnTo>
                    <a:pt x="0" y="15"/>
                  </a:lnTo>
                </a:path>
              </a:pathLst>
            </a:custGeom>
            <a:solidFill>
              <a:srgbClr val="8C8EA7"/>
            </a:solidFill>
            <a:ln w="12700" cap="rnd">
              <a:solidFill>
                <a:srgbClr val="474747"/>
              </a:solidFill>
              <a:round/>
              <a:headEnd/>
              <a:tailEnd/>
            </a:ln>
          </p:spPr>
          <p:txBody>
            <a:bodyPr/>
            <a:lstStyle/>
            <a:p>
              <a:endParaRPr lang="en-US">
                <a:solidFill>
                  <a:srgbClr val="000000"/>
                </a:solidFill>
              </a:endParaRPr>
            </a:p>
          </p:txBody>
        </p:sp>
        <p:sp>
          <p:nvSpPr>
            <p:cNvPr id="209" name="Freeform 579"/>
            <p:cNvSpPr>
              <a:spLocks/>
            </p:cNvSpPr>
            <p:nvPr/>
          </p:nvSpPr>
          <p:spPr bwMode="auto">
            <a:xfrm>
              <a:off x="984" y="3052"/>
              <a:ext cx="12" cy="15"/>
            </a:xfrm>
            <a:custGeom>
              <a:avLst/>
              <a:gdLst>
                <a:gd name="T0" fmla="*/ 0 w 12"/>
                <a:gd name="T1" fmla="*/ 14 h 15"/>
                <a:gd name="T2" fmla="*/ 5 w 12"/>
                <a:gd name="T3" fmla="*/ 14 h 15"/>
                <a:gd name="T4" fmla="*/ 11 w 12"/>
                <a:gd name="T5" fmla="*/ 0 h 15"/>
                <a:gd name="T6" fmla="*/ 5 w 12"/>
                <a:gd name="T7" fmla="*/ 0 h 15"/>
                <a:gd name="T8" fmla="*/ 0 w 12"/>
                <a:gd name="T9" fmla="*/ 14 h 15"/>
                <a:gd name="T10" fmla="*/ 0 60000 65536"/>
                <a:gd name="T11" fmla="*/ 0 60000 65536"/>
                <a:gd name="T12" fmla="*/ 0 60000 65536"/>
                <a:gd name="T13" fmla="*/ 0 60000 65536"/>
                <a:gd name="T14" fmla="*/ 0 60000 65536"/>
                <a:gd name="T15" fmla="*/ 0 w 12"/>
                <a:gd name="T16" fmla="*/ 0 h 15"/>
                <a:gd name="T17" fmla="*/ 12 w 12"/>
                <a:gd name="T18" fmla="*/ 15 h 15"/>
              </a:gdLst>
              <a:ahLst/>
              <a:cxnLst>
                <a:cxn ang="T10">
                  <a:pos x="T0" y="T1"/>
                </a:cxn>
                <a:cxn ang="T11">
                  <a:pos x="T2" y="T3"/>
                </a:cxn>
                <a:cxn ang="T12">
                  <a:pos x="T4" y="T5"/>
                </a:cxn>
                <a:cxn ang="T13">
                  <a:pos x="T6" y="T7"/>
                </a:cxn>
                <a:cxn ang="T14">
                  <a:pos x="T8" y="T9"/>
                </a:cxn>
              </a:cxnLst>
              <a:rect l="T15" t="T16" r="T17" b="T18"/>
              <a:pathLst>
                <a:path w="12" h="15">
                  <a:moveTo>
                    <a:pt x="0" y="14"/>
                  </a:moveTo>
                  <a:lnTo>
                    <a:pt x="5" y="14"/>
                  </a:lnTo>
                  <a:lnTo>
                    <a:pt x="11" y="0"/>
                  </a:lnTo>
                  <a:lnTo>
                    <a:pt x="5" y="0"/>
                  </a:lnTo>
                  <a:lnTo>
                    <a:pt x="0" y="14"/>
                  </a:lnTo>
                </a:path>
              </a:pathLst>
            </a:custGeom>
            <a:solidFill>
              <a:srgbClr val="9C9BB2"/>
            </a:solidFill>
            <a:ln w="12700" cap="rnd">
              <a:solidFill>
                <a:srgbClr val="474747"/>
              </a:solidFill>
              <a:round/>
              <a:headEnd/>
              <a:tailEnd/>
            </a:ln>
          </p:spPr>
          <p:txBody>
            <a:bodyPr/>
            <a:lstStyle/>
            <a:p>
              <a:endParaRPr lang="en-US">
                <a:solidFill>
                  <a:srgbClr val="000000"/>
                </a:solidFill>
              </a:endParaRPr>
            </a:p>
          </p:txBody>
        </p:sp>
        <p:sp>
          <p:nvSpPr>
            <p:cNvPr id="210" name="Freeform 580"/>
            <p:cNvSpPr>
              <a:spLocks/>
            </p:cNvSpPr>
            <p:nvPr/>
          </p:nvSpPr>
          <p:spPr bwMode="auto">
            <a:xfrm>
              <a:off x="987" y="3048"/>
              <a:ext cx="9" cy="8"/>
            </a:xfrm>
            <a:custGeom>
              <a:avLst/>
              <a:gdLst>
                <a:gd name="T0" fmla="*/ 0 w 9"/>
                <a:gd name="T1" fmla="*/ 0 h 8"/>
                <a:gd name="T2" fmla="*/ 2 w 9"/>
                <a:gd name="T3" fmla="*/ 7 h 8"/>
                <a:gd name="T4" fmla="*/ 8 w 9"/>
                <a:gd name="T5" fmla="*/ 6 h 8"/>
                <a:gd name="T6" fmla="*/ 6 w 9"/>
                <a:gd name="T7" fmla="*/ 0 h 8"/>
                <a:gd name="T8" fmla="*/ 0 w 9"/>
                <a:gd name="T9" fmla="*/ 0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0"/>
                  </a:moveTo>
                  <a:lnTo>
                    <a:pt x="2" y="7"/>
                  </a:lnTo>
                  <a:lnTo>
                    <a:pt x="8" y="6"/>
                  </a:lnTo>
                  <a:lnTo>
                    <a:pt x="6" y="0"/>
                  </a:lnTo>
                  <a:lnTo>
                    <a:pt x="0" y="0"/>
                  </a:lnTo>
                </a:path>
              </a:pathLst>
            </a:custGeom>
            <a:solidFill>
              <a:srgbClr val="D2D2DE"/>
            </a:solidFill>
            <a:ln w="12700" cap="rnd">
              <a:solidFill>
                <a:srgbClr val="474747"/>
              </a:solidFill>
              <a:round/>
              <a:headEnd/>
              <a:tailEnd/>
            </a:ln>
          </p:spPr>
          <p:txBody>
            <a:bodyPr/>
            <a:lstStyle/>
            <a:p>
              <a:endParaRPr lang="en-US">
                <a:solidFill>
                  <a:srgbClr val="000000"/>
                </a:solidFill>
              </a:endParaRPr>
            </a:p>
          </p:txBody>
        </p:sp>
        <p:sp>
          <p:nvSpPr>
            <p:cNvPr id="211" name="Freeform 581"/>
            <p:cNvSpPr>
              <a:spLocks/>
            </p:cNvSpPr>
            <p:nvPr/>
          </p:nvSpPr>
          <p:spPr bwMode="auto">
            <a:xfrm>
              <a:off x="991" y="3053"/>
              <a:ext cx="10" cy="17"/>
            </a:xfrm>
            <a:custGeom>
              <a:avLst/>
              <a:gdLst>
                <a:gd name="T0" fmla="*/ 4 w 10"/>
                <a:gd name="T1" fmla="*/ 16 h 17"/>
                <a:gd name="T2" fmla="*/ 0 w 10"/>
                <a:gd name="T3" fmla="*/ 1 h 17"/>
                <a:gd name="T4" fmla="*/ 1 w 10"/>
                <a:gd name="T5" fmla="*/ 0 h 17"/>
                <a:gd name="T6" fmla="*/ 9 w 10"/>
                <a:gd name="T7" fmla="*/ 11 h 17"/>
                <a:gd name="T8" fmla="*/ 7 w 10"/>
                <a:gd name="T9" fmla="*/ 10 h 17"/>
                <a:gd name="T10" fmla="*/ 5 w 10"/>
                <a:gd name="T11" fmla="*/ 11 h 17"/>
                <a:gd name="T12" fmla="*/ 4 w 10"/>
                <a:gd name="T13" fmla="*/ 13 h 17"/>
                <a:gd name="T14" fmla="*/ 4 w 10"/>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7"/>
                <a:gd name="T26" fmla="*/ 10 w 10"/>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7">
                  <a:moveTo>
                    <a:pt x="4" y="16"/>
                  </a:moveTo>
                  <a:lnTo>
                    <a:pt x="0" y="1"/>
                  </a:lnTo>
                  <a:lnTo>
                    <a:pt x="1" y="0"/>
                  </a:lnTo>
                  <a:lnTo>
                    <a:pt x="9" y="11"/>
                  </a:lnTo>
                  <a:lnTo>
                    <a:pt x="7" y="10"/>
                  </a:lnTo>
                  <a:lnTo>
                    <a:pt x="5" y="11"/>
                  </a:lnTo>
                  <a:lnTo>
                    <a:pt x="4" y="13"/>
                  </a:lnTo>
                  <a:lnTo>
                    <a:pt x="4" y="16"/>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212" name="Freeform 582"/>
            <p:cNvSpPr>
              <a:spLocks/>
            </p:cNvSpPr>
            <p:nvPr/>
          </p:nvSpPr>
          <p:spPr bwMode="auto">
            <a:xfrm>
              <a:off x="986" y="3062"/>
              <a:ext cx="10" cy="17"/>
            </a:xfrm>
            <a:custGeom>
              <a:avLst/>
              <a:gdLst>
                <a:gd name="T0" fmla="*/ 4 w 10"/>
                <a:gd name="T1" fmla="*/ 16 h 17"/>
                <a:gd name="T2" fmla="*/ 0 w 10"/>
                <a:gd name="T3" fmla="*/ 1 h 17"/>
                <a:gd name="T4" fmla="*/ 1 w 10"/>
                <a:gd name="T5" fmla="*/ 0 h 17"/>
                <a:gd name="T6" fmla="*/ 9 w 10"/>
                <a:gd name="T7" fmla="*/ 11 h 17"/>
                <a:gd name="T8" fmla="*/ 7 w 10"/>
                <a:gd name="T9" fmla="*/ 10 h 17"/>
                <a:gd name="T10" fmla="*/ 5 w 10"/>
                <a:gd name="T11" fmla="*/ 11 h 17"/>
                <a:gd name="T12" fmla="*/ 4 w 10"/>
                <a:gd name="T13" fmla="*/ 14 h 17"/>
                <a:gd name="T14" fmla="*/ 4 w 10"/>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7"/>
                <a:gd name="T26" fmla="*/ 10 w 10"/>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7">
                  <a:moveTo>
                    <a:pt x="4" y="16"/>
                  </a:moveTo>
                  <a:lnTo>
                    <a:pt x="0" y="1"/>
                  </a:lnTo>
                  <a:lnTo>
                    <a:pt x="1" y="0"/>
                  </a:lnTo>
                  <a:lnTo>
                    <a:pt x="9" y="11"/>
                  </a:lnTo>
                  <a:lnTo>
                    <a:pt x="7" y="10"/>
                  </a:lnTo>
                  <a:lnTo>
                    <a:pt x="5" y="11"/>
                  </a:lnTo>
                  <a:lnTo>
                    <a:pt x="4" y="14"/>
                  </a:lnTo>
                  <a:lnTo>
                    <a:pt x="4" y="16"/>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213" name="Freeform 583"/>
            <p:cNvSpPr>
              <a:spLocks/>
            </p:cNvSpPr>
            <p:nvPr/>
          </p:nvSpPr>
          <p:spPr bwMode="auto">
            <a:xfrm>
              <a:off x="994" y="3064"/>
              <a:ext cx="6" cy="6"/>
            </a:xfrm>
            <a:custGeom>
              <a:avLst/>
              <a:gdLst>
                <a:gd name="T0" fmla="*/ 5 w 6"/>
                <a:gd name="T1" fmla="*/ 0 h 6"/>
                <a:gd name="T2" fmla="*/ 3 w 6"/>
                <a:gd name="T3" fmla="*/ 0 h 6"/>
                <a:gd name="T4" fmla="*/ 1 w 6"/>
                <a:gd name="T5" fmla="*/ 0 h 6"/>
                <a:gd name="T6" fmla="*/ 0 w 6"/>
                <a:gd name="T7" fmla="*/ 3 h 6"/>
                <a:gd name="T8" fmla="*/ 0 w 6"/>
                <a:gd name="T9" fmla="*/ 4 h 6"/>
                <a:gd name="T10" fmla="*/ 2 w 6"/>
                <a:gd name="T11" fmla="*/ 5 h 6"/>
                <a:gd name="T12" fmla="*/ 4 w 6"/>
                <a:gd name="T13" fmla="*/ 4 h 6"/>
                <a:gd name="T14" fmla="*/ 5 w 6"/>
                <a:gd name="T15" fmla="*/ 3 h 6"/>
                <a:gd name="T16" fmla="*/ 5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5" y="0"/>
                  </a:moveTo>
                  <a:lnTo>
                    <a:pt x="3" y="0"/>
                  </a:lnTo>
                  <a:lnTo>
                    <a:pt x="1" y="0"/>
                  </a:lnTo>
                  <a:lnTo>
                    <a:pt x="0" y="3"/>
                  </a:lnTo>
                  <a:lnTo>
                    <a:pt x="0" y="4"/>
                  </a:lnTo>
                  <a:lnTo>
                    <a:pt x="2" y="5"/>
                  </a:lnTo>
                  <a:lnTo>
                    <a:pt x="4" y="4"/>
                  </a:lnTo>
                  <a:lnTo>
                    <a:pt x="5" y="3"/>
                  </a:lnTo>
                  <a:lnTo>
                    <a:pt x="5" y="0"/>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214" name="Freeform 584"/>
            <p:cNvSpPr>
              <a:spLocks/>
            </p:cNvSpPr>
            <p:nvPr/>
          </p:nvSpPr>
          <p:spPr bwMode="auto">
            <a:xfrm>
              <a:off x="990" y="3073"/>
              <a:ext cx="6" cy="6"/>
            </a:xfrm>
            <a:custGeom>
              <a:avLst/>
              <a:gdLst>
                <a:gd name="T0" fmla="*/ 5 w 6"/>
                <a:gd name="T1" fmla="*/ 1 h 6"/>
                <a:gd name="T2" fmla="*/ 3 w 6"/>
                <a:gd name="T3" fmla="*/ 0 h 6"/>
                <a:gd name="T4" fmla="*/ 1 w 6"/>
                <a:gd name="T5" fmla="*/ 1 h 6"/>
                <a:gd name="T6" fmla="*/ 0 w 6"/>
                <a:gd name="T7" fmla="*/ 4 h 6"/>
                <a:gd name="T8" fmla="*/ 0 w 6"/>
                <a:gd name="T9" fmla="*/ 5 h 6"/>
                <a:gd name="T10" fmla="*/ 2 w 6"/>
                <a:gd name="T11" fmla="*/ 5 h 6"/>
                <a:gd name="T12" fmla="*/ 4 w 6"/>
                <a:gd name="T13" fmla="*/ 4 h 6"/>
                <a:gd name="T14" fmla="*/ 5 w 6"/>
                <a:gd name="T15" fmla="*/ 2 h 6"/>
                <a:gd name="T16" fmla="*/ 5 w 6"/>
                <a:gd name="T17" fmla="*/ 1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5" y="1"/>
                  </a:moveTo>
                  <a:lnTo>
                    <a:pt x="3" y="0"/>
                  </a:lnTo>
                  <a:lnTo>
                    <a:pt x="1" y="1"/>
                  </a:lnTo>
                  <a:lnTo>
                    <a:pt x="0" y="4"/>
                  </a:lnTo>
                  <a:lnTo>
                    <a:pt x="0" y="5"/>
                  </a:lnTo>
                  <a:lnTo>
                    <a:pt x="2" y="5"/>
                  </a:lnTo>
                  <a:lnTo>
                    <a:pt x="4" y="4"/>
                  </a:lnTo>
                  <a:lnTo>
                    <a:pt x="5" y="2"/>
                  </a:lnTo>
                  <a:lnTo>
                    <a:pt x="5" y="1"/>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grpSp>
      <p:pic>
        <p:nvPicPr>
          <p:cNvPr id="222" name="Picture 221"/>
          <p:cNvPicPr>
            <a:picLocks noChangeAspect="1"/>
          </p:cNvPicPr>
          <p:nvPr/>
        </p:nvPicPr>
        <p:blipFill rotWithShape="1">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l="41729" b="8274"/>
          <a:stretch/>
        </p:blipFill>
        <p:spPr>
          <a:xfrm rot="21209398" flipH="1">
            <a:off x="4102128" y="1016563"/>
            <a:ext cx="403335" cy="124357"/>
          </a:xfrm>
          <a:prstGeom prst="rect">
            <a:avLst/>
          </a:prstGeom>
        </p:spPr>
      </p:pic>
      <p:sp>
        <p:nvSpPr>
          <p:cNvPr id="3" name="TextBox 2"/>
          <p:cNvSpPr txBox="1"/>
          <p:nvPr/>
        </p:nvSpPr>
        <p:spPr>
          <a:xfrm>
            <a:off x="3810821" y="106877"/>
            <a:ext cx="8341077" cy="584775"/>
          </a:xfrm>
          <a:prstGeom prst="rect">
            <a:avLst/>
          </a:prstGeom>
          <a:noFill/>
        </p:spPr>
        <p:txBody>
          <a:bodyPr wrap="square" rtlCol="0">
            <a:spAutoFit/>
          </a:bodyPr>
          <a:lstStyle/>
          <a:p>
            <a:r>
              <a:rPr lang="en-US" sz="1600" dirty="0" smtClean="0">
                <a:solidFill>
                  <a:schemeClr val="bg1"/>
                </a:solidFill>
              </a:rPr>
              <a:t>AS 2030 states “the AF’s projected force structure is not capable of fighting and winning against this threat array without a shift in focus to multi-domain capabilities and capacity”</a:t>
            </a:r>
            <a:endParaRPr lang="en-US" sz="1600" dirty="0">
              <a:solidFill>
                <a:schemeClr val="bg1"/>
              </a:solidFill>
            </a:endParaRPr>
          </a:p>
        </p:txBody>
      </p:sp>
    </p:spTree>
    <p:extLst>
      <p:ext uri="{BB962C8B-B14F-4D97-AF65-F5344CB8AC3E}">
        <p14:creationId xmlns:p14="http://schemas.microsoft.com/office/powerpoint/2010/main" val="3869999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Warfare</a:t>
            </a:r>
            <a:endParaRPr lang="en-US" dirty="0"/>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3</a:t>
            </a:fld>
            <a:endParaRPr lang="en-US" dirty="0">
              <a:solidFill>
                <a:srgbClr val="808080"/>
              </a:solidFill>
            </a:endParaRPr>
          </a:p>
        </p:txBody>
      </p:sp>
      <p:pic>
        <p:nvPicPr>
          <p:cNvPr id="50" name="Picture 49" descr="Operational Environment Backgroun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212057"/>
            <a:ext cx="12175067" cy="5203083"/>
          </a:xfrm>
          <a:prstGeom prst="rect">
            <a:avLst/>
          </a:prstGeom>
        </p:spPr>
      </p:pic>
      <p:pic>
        <p:nvPicPr>
          <p:cNvPr id="52" name="Picture 4" descr="earth01"/>
          <p:cNvPicPr>
            <a:picLocks noChangeAspect="1" noChangeArrowheads="1"/>
          </p:cNvPicPr>
          <p:nvPr/>
        </p:nvPicPr>
        <p:blipFill rotWithShape="1">
          <a:blip r:embed="rId4" cstate="email">
            <a:clrChange>
              <a:clrFrom>
                <a:srgbClr val="000000"/>
              </a:clrFrom>
              <a:clrTo>
                <a:srgbClr val="000000">
                  <a:alpha val="0"/>
                </a:srgbClr>
              </a:clrTo>
            </a:clrChange>
          </a:blip>
          <a:srcRect r="8871" b="54948"/>
          <a:stretch/>
        </p:blipFill>
        <p:spPr bwMode="auto">
          <a:xfrm>
            <a:off x="-183919" y="4475618"/>
            <a:ext cx="12337965" cy="1944518"/>
          </a:xfrm>
          <a:prstGeom prst="rect">
            <a:avLst/>
          </a:prstGeom>
          <a:noFill/>
          <a:ln w="9525">
            <a:noFill/>
            <a:miter lim="800000"/>
            <a:headEnd/>
            <a:tailEnd/>
          </a:ln>
        </p:spPr>
      </p:pic>
      <p:pic>
        <p:nvPicPr>
          <p:cNvPr id="82" name="Picture 8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80930"/>
            <a:ext cx="12154046" cy="1973616"/>
          </a:xfrm>
          <a:prstGeom prst="rect">
            <a:avLst/>
          </a:prstGeom>
          <a:ln>
            <a:noFill/>
          </a:ln>
          <a:effectLst>
            <a:softEdge rad="112500"/>
          </a:effectLst>
        </p:spPr>
      </p:pic>
      <p:grpSp>
        <p:nvGrpSpPr>
          <p:cNvPr id="87" name="Group 86"/>
          <p:cNvGrpSpPr/>
          <p:nvPr/>
        </p:nvGrpSpPr>
        <p:grpSpPr>
          <a:xfrm>
            <a:off x="9208267" y="2686951"/>
            <a:ext cx="2962556" cy="1809548"/>
            <a:chOff x="9208267" y="2686951"/>
            <a:chExt cx="2962556" cy="1809548"/>
          </a:xfrm>
        </p:grpSpPr>
        <p:pic>
          <p:nvPicPr>
            <p:cNvPr id="83" name="Picture 82"/>
            <p:cNvPicPr>
              <a:picLocks noChangeAspect="1"/>
            </p:cNvPicPr>
            <p:nvPr/>
          </p:nvPicPr>
          <p:blipFill rotWithShape="1">
            <a:blip r:embed="rId6">
              <a:extLst>
                <a:ext uri="{28A0092B-C50C-407E-A947-70E740481C1C}">
                  <a14:useLocalDpi xmlns:a14="http://schemas.microsoft.com/office/drawing/2010/main" val="0"/>
                </a:ext>
              </a:extLst>
            </a:blip>
            <a:srcRect l="13101" t="16893" r="12947" b="7124"/>
            <a:stretch/>
          </p:blipFill>
          <p:spPr>
            <a:xfrm>
              <a:off x="9208267" y="2761682"/>
              <a:ext cx="2962556" cy="1620148"/>
            </a:xfrm>
            <a:prstGeom prst="rect">
              <a:avLst/>
            </a:prstGeom>
          </p:spPr>
        </p:pic>
        <p:pic>
          <p:nvPicPr>
            <p:cNvPr id="72" name="Picture 7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36455" y="2686951"/>
              <a:ext cx="1417552" cy="708776"/>
            </a:xfrm>
            <a:prstGeom prst="rect">
              <a:avLst/>
            </a:prstGeom>
          </p:spPr>
        </p:pic>
        <p:pic>
          <p:nvPicPr>
            <p:cNvPr id="73" name="Picture 7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01029" y="3047280"/>
              <a:ext cx="1245014" cy="622507"/>
            </a:xfrm>
            <a:prstGeom prst="rect">
              <a:avLst/>
            </a:prstGeom>
          </p:spPr>
        </p:pic>
        <p:pic>
          <p:nvPicPr>
            <p:cNvPr id="74" name="Picture 7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67284" y="3315768"/>
              <a:ext cx="1274061" cy="637031"/>
            </a:xfrm>
            <a:prstGeom prst="rect">
              <a:avLst/>
            </a:prstGeom>
          </p:spPr>
        </p:pic>
        <p:pic>
          <p:nvPicPr>
            <p:cNvPr id="75" name="Picture 7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27867" y="3626570"/>
              <a:ext cx="1159924" cy="579962"/>
            </a:xfrm>
            <a:prstGeom prst="rect">
              <a:avLst/>
            </a:prstGeom>
          </p:spPr>
        </p:pic>
        <p:pic>
          <p:nvPicPr>
            <p:cNvPr id="76" name="Picture 7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045873" y="3927127"/>
              <a:ext cx="1012217" cy="569372"/>
            </a:xfrm>
            <a:prstGeom prst="rect">
              <a:avLst/>
            </a:prstGeom>
          </p:spPr>
        </p:pic>
      </p:grpSp>
      <p:grpSp>
        <p:nvGrpSpPr>
          <p:cNvPr id="86" name="Group 85"/>
          <p:cNvGrpSpPr/>
          <p:nvPr/>
        </p:nvGrpSpPr>
        <p:grpSpPr>
          <a:xfrm>
            <a:off x="6707231" y="2780424"/>
            <a:ext cx="2469942" cy="1860709"/>
            <a:chOff x="6707231" y="3203511"/>
            <a:chExt cx="2469942" cy="1860709"/>
          </a:xfrm>
        </p:grpSpPr>
        <p:pic>
          <p:nvPicPr>
            <p:cNvPr id="79" name="Picture 7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91583" y="4071392"/>
              <a:ext cx="992828" cy="992828"/>
            </a:xfrm>
            <a:prstGeom prst="rect">
              <a:avLst/>
            </a:prstGeom>
          </p:spPr>
        </p:pic>
        <p:pic>
          <p:nvPicPr>
            <p:cNvPr id="80" name="Picture 7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16857" y="3203512"/>
              <a:ext cx="996366" cy="996366"/>
            </a:xfrm>
            <a:prstGeom prst="rect">
              <a:avLst/>
            </a:prstGeom>
          </p:spPr>
        </p:pic>
        <p:pic>
          <p:nvPicPr>
            <p:cNvPr id="84" name="Picture 8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14261" y="4095053"/>
              <a:ext cx="962912" cy="962912"/>
            </a:xfrm>
            <a:prstGeom prst="rect">
              <a:avLst/>
            </a:prstGeom>
          </p:spPr>
        </p:pic>
        <p:pic>
          <p:nvPicPr>
            <p:cNvPr id="85" name="Picture 8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07231" y="3203511"/>
              <a:ext cx="971550" cy="971550"/>
            </a:xfrm>
            <a:prstGeom prst="rect">
              <a:avLst/>
            </a:prstGeom>
          </p:spPr>
        </p:pic>
      </p:grpSp>
      <p:grpSp>
        <p:nvGrpSpPr>
          <p:cNvPr id="190" name="Group 189"/>
          <p:cNvGrpSpPr/>
          <p:nvPr/>
        </p:nvGrpSpPr>
        <p:grpSpPr>
          <a:xfrm>
            <a:off x="423081" y="4637189"/>
            <a:ext cx="11123847" cy="1695372"/>
            <a:chOff x="423081" y="4637189"/>
            <a:chExt cx="11123847" cy="1695372"/>
          </a:xfrm>
        </p:grpSpPr>
        <p:sp>
          <p:nvSpPr>
            <p:cNvPr id="59" name="Freeform 58"/>
            <p:cNvSpPr/>
            <p:nvPr/>
          </p:nvSpPr>
          <p:spPr bwMode="auto">
            <a:xfrm>
              <a:off x="7411656" y="4637189"/>
              <a:ext cx="4135272" cy="1666102"/>
            </a:xfrm>
            <a:custGeom>
              <a:avLst/>
              <a:gdLst>
                <a:gd name="connsiteX0" fmla="*/ 259307 w 4135272"/>
                <a:gd name="connsiteY0" fmla="*/ 532263 h 1064525"/>
                <a:gd name="connsiteX1" fmla="*/ 0 w 4135272"/>
                <a:gd name="connsiteY1" fmla="*/ 627797 h 1064525"/>
                <a:gd name="connsiteX2" fmla="*/ 122830 w 4135272"/>
                <a:gd name="connsiteY2" fmla="*/ 750627 h 1064525"/>
                <a:gd name="connsiteX3" fmla="*/ 395785 w 4135272"/>
                <a:gd name="connsiteY3" fmla="*/ 682388 h 1064525"/>
                <a:gd name="connsiteX4" fmla="*/ 586854 w 4135272"/>
                <a:gd name="connsiteY4" fmla="*/ 750627 h 1064525"/>
                <a:gd name="connsiteX5" fmla="*/ 914400 w 4135272"/>
                <a:gd name="connsiteY5" fmla="*/ 859809 h 1064525"/>
                <a:gd name="connsiteX6" fmla="*/ 286603 w 4135272"/>
                <a:gd name="connsiteY6" fmla="*/ 873457 h 1064525"/>
                <a:gd name="connsiteX7" fmla="*/ 409433 w 4135272"/>
                <a:gd name="connsiteY7" fmla="*/ 1064525 h 1064525"/>
                <a:gd name="connsiteX8" fmla="*/ 736979 w 4135272"/>
                <a:gd name="connsiteY8" fmla="*/ 1064525 h 1064525"/>
                <a:gd name="connsiteX9" fmla="*/ 1173707 w 4135272"/>
                <a:gd name="connsiteY9" fmla="*/ 996287 h 1064525"/>
                <a:gd name="connsiteX10" fmla="*/ 1378424 w 4135272"/>
                <a:gd name="connsiteY10" fmla="*/ 832513 h 1064525"/>
                <a:gd name="connsiteX11" fmla="*/ 1856095 w 4135272"/>
                <a:gd name="connsiteY11" fmla="*/ 818866 h 1064525"/>
                <a:gd name="connsiteX12" fmla="*/ 2470245 w 4135272"/>
                <a:gd name="connsiteY12" fmla="*/ 873457 h 1064525"/>
                <a:gd name="connsiteX13" fmla="*/ 2347415 w 4135272"/>
                <a:gd name="connsiteY13" fmla="*/ 982639 h 1064525"/>
                <a:gd name="connsiteX14" fmla="*/ 2743200 w 4135272"/>
                <a:gd name="connsiteY14" fmla="*/ 846161 h 1064525"/>
                <a:gd name="connsiteX15" fmla="*/ 3111689 w 4135272"/>
                <a:gd name="connsiteY15" fmla="*/ 900752 h 1064525"/>
                <a:gd name="connsiteX16" fmla="*/ 3152633 w 4135272"/>
                <a:gd name="connsiteY16" fmla="*/ 873457 h 1064525"/>
                <a:gd name="connsiteX17" fmla="*/ 3002507 w 4135272"/>
                <a:gd name="connsiteY17" fmla="*/ 805218 h 1064525"/>
                <a:gd name="connsiteX18" fmla="*/ 3343701 w 4135272"/>
                <a:gd name="connsiteY18" fmla="*/ 846161 h 1064525"/>
                <a:gd name="connsiteX19" fmla="*/ 3643952 w 4135272"/>
                <a:gd name="connsiteY19" fmla="*/ 859809 h 1064525"/>
                <a:gd name="connsiteX20" fmla="*/ 3835021 w 4135272"/>
                <a:gd name="connsiteY20" fmla="*/ 791570 h 1064525"/>
                <a:gd name="connsiteX21" fmla="*/ 4135272 w 4135272"/>
                <a:gd name="connsiteY21" fmla="*/ 668740 h 1064525"/>
                <a:gd name="connsiteX22" fmla="*/ 3616657 w 4135272"/>
                <a:gd name="connsiteY22" fmla="*/ 450376 h 1064525"/>
                <a:gd name="connsiteX23" fmla="*/ 2647666 w 4135272"/>
                <a:gd name="connsiteY23" fmla="*/ 259308 h 1064525"/>
                <a:gd name="connsiteX24" fmla="*/ 1351128 w 4135272"/>
                <a:gd name="connsiteY24" fmla="*/ 0 h 1064525"/>
                <a:gd name="connsiteX25" fmla="*/ 1651379 w 4135272"/>
                <a:gd name="connsiteY25" fmla="*/ 232012 h 1064525"/>
                <a:gd name="connsiteX26" fmla="*/ 709683 w 4135272"/>
                <a:gd name="connsiteY26" fmla="*/ 272955 h 1064525"/>
                <a:gd name="connsiteX27" fmla="*/ 805218 w 4135272"/>
                <a:gd name="connsiteY27" fmla="*/ 382137 h 1064525"/>
                <a:gd name="connsiteX28" fmla="*/ 614149 w 4135272"/>
                <a:gd name="connsiteY28" fmla="*/ 464024 h 1064525"/>
                <a:gd name="connsiteX29" fmla="*/ 914400 w 4135272"/>
                <a:gd name="connsiteY29" fmla="*/ 532263 h 1064525"/>
                <a:gd name="connsiteX30" fmla="*/ 1132764 w 4135272"/>
                <a:gd name="connsiteY30" fmla="*/ 464024 h 1064525"/>
                <a:gd name="connsiteX31" fmla="*/ 1296537 w 4135272"/>
                <a:gd name="connsiteY31" fmla="*/ 532263 h 1064525"/>
                <a:gd name="connsiteX32" fmla="*/ 1091821 w 4135272"/>
                <a:gd name="connsiteY32" fmla="*/ 545911 h 1064525"/>
                <a:gd name="connsiteX33" fmla="*/ 1091821 w 4135272"/>
                <a:gd name="connsiteY33" fmla="*/ 641445 h 1064525"/>
                <a:gd name="connsiteX34" fmla="*/ 914400 w 4135272"/>
                <a:gd name="connsiteY34" fmla="*/ 668740 h 1064525"/>
                <a:gd name="connsiteX35" fmla="*/ 259307 w 4135272"/>
                <a:gd name="connsiteY35" fmla="*/ 532263 h 106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135272" h="1064525">
                  <a:moveTo>
                    <a:pt x="259307" y="532263"/>
                  </a:moveTo>
                  <a:lnTo>
                    <a:pt x="0" y="627797"/>
                  </a:lnTo>
                  <a:lnTo>
                    <a:pt x="122830" y="750627"/>
                  </a:lnTo>
                  <a:lnTo>
                    <a:pt x="395785" y="682388"/>
                  </a:lnTo>
                  <a:lnTo>
                    <a:pt x="586854" y="750627"/>
                  </a:lnTo>
                  <a:lnTo>
                    <a:pt x="914400" y="859809"/>
                  </a:lnTo>
                  <a:lnTo>
                    <a:pt x="286603" y="873457"/>
                  </a:lnTo>
                  <a:lnTo>
                    <a:pt x="409433" y="1064525"/>
                  </a:lnTo>
                  <a:lnTo>
                    <a:pt x="736979" y="1064525"/>
                  </a:lnTo>
                  <a:lnTo>
                    <a:pt x="1173707" y="996287"/>
                  </a:lnTo>
                  <a:lnTo>
                    <a:pt x="1378424" y="832513"/>
                  </a:lnTo>
                  <a:lnTo>
                    <a:pt x="1856095" y="818866"/>
                  </a:lnTo>
                  <a:lnTo>
                    <a:pt x="2470245" y="873457"/>
                  </a:lnTo>
                  <a:lnTo>
                    <a:pt x="2347415" y="982639"/>
                  </a:lnTo>
                  <a:lnTo>
                    <a:pt x="2743200" y="846161"/>
                  </a:lnTo>
                  <a:lnTo>
                    <a:pt x="3111689" y="900752"/>
                  </a:lnTo>
                  <a:lnTo>
                    <a:pt x="3152633" y="873457"/>
                  </a:lnTo>
                  <a:lnTo>
                    <a:pt x="3002507" y="805218"/>
                  </a:lnTo>
                  <a:lnTo>
                    <a:pt x="3343701" y="846161"/>
                  </a:lnTo>
                  <a:lnTo>
                    <a:pt x="3643952" y="859809"/>
                  </a:lnTo>
                  <a:lnTo>
                    <a:pt x="3835021" y="791570"/>
                  </a:lnTo>
                  <a:lnTo>
                    <a:pt x="4135272" y="668740"/>
                  </a:lnTo>
                  <a:lnTo>
                    <a:pt x="3616657" y="450376"/>
                  </a:lnTo>
                  <a:lnTo>
                    <a:pt x="2647666" y="259308"/>
                  </a:lnTo>
                  <a:lnTo>
                    <a:pt x="1351128" y="0"/>
                  </a:lnTo>
                  <a:lnTo>
                    <a:pt x="1651379" y="232012"/>
                  </a:lnTo>
                  <a:lnTo>
                    <a:pt x="709683" y="272955"/>
                  </a:lnTo>
                  <a:lnTo>
                    <a:pt x="805218" y="382137"/>
                  </a:lnTo>
                  <a:lnTo>
                    <a:pt x="614149" y="464024"/>
                  </a:lnTo>
                  <a:lnTo>
                    <a:pt x="914400" y="532263"/>
                  </a:lnTo>
                  <a:lnTo>
                    <a:pt x="1132764" y="464024"/>
                  </a:lnTo>
                  <a:lnTo>
                    <a:pt x="1296537" y="532263"/>
                  </a:lnTo>
                  <a:lnTo>
                    <a:pt x="1091821" y="545911"/>
                  </a:lnTo>
                  <a:lnTo>
                    <a:pt x="1091821" y="641445"/>
                  </a:lnTo>
                  <a:lnTo>
                    <a:pt x="914400" y="668740"/>
                  </a:lnTo>
                  <a:lnTo>
                    <a:pt x="259307" y="532263"/>
                  </a:lnTo>
                  <a:close/>
                </a:path>
              </a:pathLst>
            </a:custGeom>
            <a:noFill/>
            <a:ln w="38100" cap="flat" cmpd="sng" algn="ctr">
              <a:solidFill>
                <a:srgbClr val="FFC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3" name="Freeform 2"/>
            <p:cNvSpPr/>
            <p:nvPr/>
          </p:nvSpPr>
          <p:spPr bwMode="auto">
            <a:xfrm>
              <a:off x="423081" y="4641841"/>
              <a:ext cx="4722125" cy="1690720"/>
            </a:xfrm>
            <a:custGeom>
              <a:avLst/>
              <a:gdLst>
                <a:gd name="connsiteX0" fmla="*/ 354841 w 4722125"/>
                <a:gd name="connsiteY0" fmla="*/ 968991 h 1132764"/>
                <a:gd name="connsiteX1" fmla="*/ 559558 w 4722125"/>
                <a:gd name="connsiteY1" fmla="*/ 887104 h 1132764"/>
                <a:gd name="connsiteX2" fmla="*/ 968991 w 4722125"/>
                <a:gd name="connsiteY2" fmla="*/ 968991 h 1132764"/>
                <a:gd name="connsiteX3" fmla="*/ 859809 w 4722125"/>
                <a:gd name="connsiteY3" fmla="*/ 1132764 h 1132764"/>
                <a:gd name="connsiteX4" fmla="*/ 1228298 w 4722125"/>
                <a:gd name="connsiteY4" fmla="*/ 968991 h 1132764"/>
                <a:gd name="connsiteX5" fmla="*/ 1678674 w 4722125"/>
                <a:gd name="connsiteY5" fmla="*/ 887104 h 1132764"/>
                <a:gd name="connsiteX6" fmla="*/ 2784143 w 4722125"/>
                <a:gd name="connsiteY6" fmla="*/ 805218 h 1132764"/>
                <a:gd name="connsiteX7" fmla="*/ 3152632 w 4722125"/>
                <a:gd name="connsiteY7" fmla="*/ 764275 h 1132764"/>
                <a:gd name="connsiteX8" fmla="*/ 3152632 w 4722125"/>
                <a:gd name="connsiteY8" fmla="*/ 764275 h 1132764"/>
                <a:gd name="connsiteX9" fmla="*/ 3521122 w 4722125"/>
                <a:gd name="connsiteY9" fmla="*/ 682388 h 1132764"/>
                <a:gd name="connsiteX10" fmla="*/ 3452883 w 4722125"/>
                <a:gd name="connsiteY10" fmla="*/ 791570 h 1132764"/>
                <a:gd name="connsiteX11" fmla="*/ 3794077 w 4722125"/>
                <a:gd name="connsiteY11" fmla="*/ 791570 h 1132764"/>
                <a:gd name="connsiteX12" fmla="*/ 3889612 w 4722125"/>
                <a:gd name="connsiteY12" fmla="*/ 532263 h 1132764"/>
                <a:gd name="connsiteX13" fmla="*/ 3712191 w 4722125"/>
                <a:gd name="connsiteY13" fmla="*/ 409433 h 1132764"/>
                <a:gd name="connsiteX14" fmla="*/ 3534770 w 4722125"/>
                <a:gd name="connsiteY14" fmla="*/ 409433 h 1132764"/>
                <a:gd name="connsiteX15" fmla="*/ 3370997 w 4722125"/>
                <a:gd name="connsiteY15" fmla="*/ 354842 h 1132764"/>
                <a:gd name="connsiteX16" fmla="*/ 3848668 w 4722125"/>
                <a:gd name="connsiteY16" fmla="*/ 341194 h 1132764"/>
                <a:gd name="connsiteX17" fmla="*/ 4039737 w 4722125"/>
                <a:gd name="connsiteY17" fmla="*/ 450376 h 1132764"/>
                <a:gd name="connsiteX18" fmla="*/ 4531056 w 4722125"/>
                <a:gd name="connsiteY18" fmla="*/ 272955 h 1132764"/>
                <a:gd name="connsiteX19" fmla="*/ 4722125 w 4722125"/>
                <a:gd name="connsiteY19" fmla="*/ 109182 h 1132764"/>
                <a:gd name="connsiteX20" fmla="*/ 4722125 w 4722125"/>
                <a:gd name="connsiteY20" fmla="*/ 0 h 1132764"/>
                <a:gd name="connsiteX21" fmla="*/ 3207223 w 4722125"/>
                <a:gd name="connsiteY21" fmla="*/ 109182 h 1132764"/>
                <a:gd name="connsiteX22" fmla="*/ 2019868 w 4722125"/>
                <a:gd name="connsiteY22" fmla="*/ 286603 h 1132764"/>
                <a:gd name="connsiteX23" fmla="*/ 914400 w 4722125"/>
                <a:gd name="connsiteY23" fmla="*/ 518615 h 1132764"/>
                <a:gd name="connsiteX24" fmla="*/ 313898 w 4722125"/>
                <a:gd name="connsiteY24" fmla="*/ 723331 h 1132764"/>
                <a:gd name="connsiteX25" fmla="*/ 0 w 4722125"/>
                <a:gd name="connsiteY25" fmla="*/ 982639 h 1132764"/>
                <a:gd name="connsiteX26" fmla="*/ 354841 w 4722125"/>
                <a:gd name="connsiteY26" fmla="*/ 968991 h 113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22125" h="1132764">
                  <a:moveTo>
                    <a:pt x="354841" y="968991"/>
                  </a:moveTo>
                  <a:lnTo>
                    <a:pt x="559558" y="887104"/>
                  </a:lnTo>
                  <a:lnTo>
                    <a:pt x="968991" y="968991"/>
                  </a:lnTo>
                  <a:lnTo>
                    <a:pt x="859809" y="1132764"/>
                  </a:lnTo>
                  <a:lnTo>
                    <a:pt x="1228298" y="968991"/>
                  </a:lnTo>
                  <a:lnTo>
                    <a:pt x="1678674" y="887104"/>
                  </a:lnTo>
                  <a:lnTo>
                    <a:pt x="2784143" y="805218"/>
                  </a:lnTo>
                  <a:lnTo>
                    <a:pt x="3152632" y="764275"/>
                  </a:lnTo>
                  <a:lnTo>
                    <a:pt x="3152632" y="764275"/>
                  </a:lnTo>
                  <a:lnTo>
                    <a:pt x="3521122" y="682388"/>
                  </a:lnTo>
                  <a:lnTo>
                    <a:pt x="3452883" y="791570"/>
                  </a:lnTo>
                  <a:lnTo>
                    <a:pt x="3794077" y="791570"/>
                  </a:lnTo>
                  <a:lnTo>
                    <a:pt x="3889612" y="532263"/>
                  </a:lnTo>
                  <a:lnTo>
                    <a:pt x="3712191" y="409433"/>
                  </a:lnTo>
                  <a:lnTo>
                    <a:pt x="3534770" y="409433"/>
                  </a:lnTo>
                  <a:lnTo>
                    <a:pt x="3370997" y="354842"/>
                  </a:lnTo>
                  <a:lnTo>
                    <a:pt x="3848668" y="341194"/>
                  </a:lnTo>
                  <a:lnTo>
                    <a:pt x="4039737" y="450376"/>
                  </a:lnTo>
                  <a:lnTo>
                    <a:pt x="4531056" y="272955"/>
                  </a:lnTo>
                  <a:lnTo>
                    <a:pt x="4722125" y="109182"/>
                  </a:lnTo>
                  <a:lnTo>
                    <a:pt x="4722125" y="0"/>
                  </a:lnTo>
                  <a:lnTo>
                    <a:pt x="3207223" y="109182"/>
                  </a:lnTo>
                  <a:lnTo>
                    <a:pt x="2019868" y="286603"/>
                  </a:lnTo>
                  <a:lnTo>
                    <a:pt x="914400" y="518615"/>
                  </a:lnTo>
                  <a:lnTo>
                    <a:pt x="313898" y="723331"/>
                  </a:lnTo>
                  <a:lnTo>
                    <a:pt x="0" y="982639"/>
                  </a:lnTo>
                  <a:lnTo>
                    <a:pt x="354841" y="968991"/>
                  </a:lnTo>
                  <a:close/>
                </a:path>
              </a:pathLst>
            </a:custGeom>
            <a:noFill/>
            <a:ln w="38100" cap="flat" cmpd="sng" algn="ctr">
              <a:solidFill>
                <a:srgbClr val="FFC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grpSp>
      <p:grpSp>
        <p:nvGrpSpPr>
          <p:cNvPr id="192" name="Group 191"/>
          <p:cNvGrpSpPr/>
          <p:nvPr/>
        </p:nvGrpSpPr>
        <p:grpSpPr>
          <a:xfrm>
            <a:off x="134252" y="2945360"/>
            <a:ext cx="6990708" cy="3579265"/>
            <a:chOff x="134252" y="2945360"/>
            <a:chExt cx="6990708" cy="3579265"/>
          </a:xfrm>
        </p:grpSpPr>
        <p:cxnSp>
          <p:nvCxnSpPr>
            <p:cNvPr id="62" name="Straight Connector 61"/>
            <p:cNvCxnSpPr/>
            <p:nvPr/>
          </p:nvCxnSpPr>
          <p:spPr bwMode="auto">
            <a:xfrm>
              <a:off x="1721890" y="5543262"/>
              <a:ext cx="3753135" cy="0"/>
            </a:xfrm>
            <a:prstGeom prst="line">
              <a:avLst/>
            </a:prstGeom>
            <a:solidFill>
              <a:schemeClr val="accent1"/>
            </a:solidFill>
            <a:ln w="38100" cap="flat" cmpd="sng" algn="ctr">
              <a:solidFill>
                <a:srgbClr val="C00000"/>
              </a:solidFill>
              <a:prstDash val="sysDash"/>
              <a:round/>
              <a:headEnd type="none" w="med" len="med"/>
              <a:tailEnd type="none" w="med" len="med"/>
            </a:ln>
            <a:effectLst/>
          </p:spPr>
        </p:cxnSp>
        <p:cxnSp>
          <p:nvCxnSpPr>
            <p:cNvPr id="63" name="Straight Connector 62"/>
            <p:cNvCxnSpPr/>
            <p:nvPr/>
          </p:nvCxnSpPr>
          <p:spPr bwMode="auto">
            <a:xfrm>
              <a:off x="1724162" y="4863142"/>
              <a:ext cx="3753135" cy="0"/>
            </a:xfrm>
            <a:prstGeom prst="line">
              <a:avLst/>
            </a:prstGeom>
            <a:solidFill>
              <a:schemeClr val="accent1"/>
            </a:solidFill>
            <a:ln w="38100" cap="flat" cmpd="sng" algn="ctr">
              <a:solidFill>
                <a:srgbClr val="C00000"/>
              </a:solidFill>
              <a:prstDash val="sysDash"/>
              <a:round/>
              <a:headEnd type="none" w="med" len="med"/>
              <a:tailEnd type="none" w="med" len="med"/>
            </a:ln>
            <a:effectLst/>
          </p:spPr>
        </p:cxnSp>
        <p:cxnSp>
          <p:nvCxnSpPr>
            <p:cNvPr id="64" name="Straight Connector 63"/>
            <p:cNvCxnSpPr/>
            <p:nvPr/>
          </p:nvCxnSpPr>
          <p:spPr bwMode="auto">
            <a:xfrm>
              <a:off x="1726434" y="4237614"/>
              <a:ext cx="3753135" cy="0"/>
            </a:xfrm>
            <a:prstGeom prst="line">
              <a:avLst/>
            </a:prstGeom>
            <a:solidFill>
              <a:schemeClr val="accent1"/>
            </a:solidFill>
            <a:ln w="38100" cap="flat" cmpd="sng" algn="ctr">
              <a:solidFill>
                <a:srgbClr val="C00000"/>
              </a:solidFill>
              <a:prstDash val="sysDash"/>
              <a:round/>
              <a:headEnd type="none" w="med" len="med"/>
              <a:tailEnd type="none" w="med" len="med"/>
            </a:ln>
            <a:effectLst/>
          </p:spPr>
        </p:cxnSp>
        <p:cxnSp>
          <p:nvCxnSpPr>
            <p:cNvPr id="65" name="Straight Connector 64"/>
            <p:cNvCxnSpPr/>
            <p:nvPr/>
          </p:nvCxnSpPr>
          <p:spPr bwMode="auto">
            <a:xfrm>
              <a:off x="1728706" y="3571144"/>
              <a:ext cx="3753135" cy="0"/>
            </a:xfrm>
            <a:prstGeom prst="line">
              <a:avLst/>
            </a:prstGeom>
            <a:solidFill>
              <a:schemeClr val="accent1"/>
            </a:solidFill>
            <a:ln w="38100" cap="flat" cmpd="sng" algn="ctr">
              <a:solidFill>
                <a:srgbClr val="C00000"/>
              </a:solidFill>
              <a:prstDash val="sysDash"/>
              <a:round/>
              <a:headEnd type="none" w="med" len="med"/>
              <a:tailEnd type="none" w="med" len="med"/>
            </a:ln>
            <a:effectLst/>
          </p:spPr>
        </p:cxnSp>
        <p:sp>
          <p:nvSpPr>
            <p:cNvPr id="66" name="TextBox 65"/>
            <p:cNvSpPr txBox="1"/>
            <p:nvPr/>
          </p:nvSpPr>
          <p:spPr>
            <a:xfrm>
              <a:off x="2229628" y="5994773"/>
              <a:ext cx="1428596" cy="369332"/>
            </a:xfrm>
            <a:prstGeom prst="rect">
              <a:avLst/>
            </a:prstGeom>
            <a:noFill/>
          </p:spPr>
          <p:txBody>
            <a:bodyPr wrap="none" rtlCol="0">
              <a:spAutoFit/>
            </a:bodyPr>
            <a:lstStyle/>
            <a:p>
              <a:r>
                <a:rPr lang="en-US" dirty="0" smtClean="0">
                  <a:solidFill>
                    <a:srgbClr val="FFFF00"/>
                  </a:solidFill>
                </a:rPr>
                <a:t>Sub-surface</a:t>
              </a:r>
              <a:endParaRPr lang="en-US" dirty="0">
                <a:solidFill>
                  <a:srgbClr val="FFFF00"/>
                </a:solidFill>
              </a:endParaRPr>
            </a:p>
          </p:txBody>
        </p:sp>
        <p:sp>
          <p:nvSpPr>
            <p:cNvPr id="67" name="TextBox 66"/>
            <p:cNvSpPr txBox="1"/>
            <p:nvPr/>
          </p:nvSpPr>
          <p:spPr>
            <a:xfrm>
              <a:off x="4790173" y="5560317"/>
              <a:ext cx="1069524" cy="369332"/>
            </a:xfrm>
            <a:prstGeom prst="rect">
              <a:avLst/>
            </a:prstGeom>
            <a:noFill/>
          </p:spPr>
          <p:txBody>
            <a:bodyPr wrap="none" rtlCol="0">
              <a:spAutoFit/>
            </a:bodyPr>
            <a:lstStyle/>
            <a:p>
              <a:r>
                <a:rPr lang="en-US" dirty="0" smtClean="0">
                  <a:solidFill>
                    <a:srgbClr val="FFFF00"/>
                  </a:solidFill>
                </a:rPr>
                <a:t>Maritime</a:t>
              </a:r>
              <a:endParaRPr lang="en-US" dirty="0">
                <a:solidFill>
                  <a:srgbClr val="FFFF00"/>
                </a:solidFill>
              </a:endParaRPr>
            </a:p>
          </p:txBody>
        </p:sp>
        <p:sp>
          <p:nvSpPr>
            <p:cNvPr id="68" name="TextBox 67"/>
            <p:cNvSpPr txBox="1"/>
            <p:nvPr/>
          </p:nvSpPr>
          <p:spPr>
            <a:xfrm>
              <a:off x="2898558" y="5012001"/>
              <a:ext cx="697627" cy="369332"/>
            </a:xfrm>
            <a:prstGeom prst="rect">
              <a:avLst/>
            </a:prstGeom>
            <a:noFill/>
          </p:spPr>
          <p:txBody>
            <a:bodyPr wrap="none" rtlCol="0">
              <a:spAutoFit/>
            </a:bodyPr>
            <a:lstStyle/>
            <a:p>
              <a:r>
                <a:rPr lang="en-US" dirty="0" smtClean="0">
                  <a:solidFill>
                    <a:srgbClr val="FFFF00"/>
                  </a:solidFill>
                </a:rPr>
                <a:t>Land</a:t>
              </a:r>
              <a:endParaRPr lang="en-US" dirty="0">
                <a:solidFill>
                  <a:srgbClr val="FFFF00"/>
                </a:solidFill>
              </a:endParaRPr>
            </a:p>
          </p:txBody>
        </p:sp>
        <p:sp>
          <p:nvSpPr>
            <p:cNvPr id="69" name="TextBox 68"/>
            <p:cNvSpPr txBox="1"/>
            <p:nvPr/>
          </p:nvSpPr>
          <p:spPr>
            <a:xfrm>
              <a:off x="2326265" y="4433514"/>
              <a:ext cx="466794" cy="369332"/>
            </a:xfrm>
            <a:prstGeom prst="rect">
              <a:avLst/>
            </a:prstGeom>
            <a:noFill/>
          </p:spPr>
          <p:txBody>
            <a:bodyPr wrap="none" rtlCol="0">
              <a:spAutoFit/>
            </a:bodyPr>
            <a:lstStyle/>
            <a:p>
              <a:r>
                <a:rPr lang="en-US" dirty="0" smtClean="0">
                  <a:solidFill>
                    <a:srgbClr val="FFFF00"/>
                  </a:solidFill>
                </a:rPr>
                <a:t>Air</a:t>
              </a:r>
              <a:endParaRPr lang="en-US" dirty="0">
                <a:solidFill>
                  <a:srgbClr val="FFFF00"/>
                </a:solidFill>
              </a:endParaRPr>
            </a:p>
          </p:txBody>
        </p:sp>
        <p:sp>
          <p:nvSpPr>
            <p:cNvPr id="70" name="TextBox 69"/>
            <p:cNvSpPr txBox="1"/>
            <p:nvPr/>
          </p:nvSpPr>
          <p:spPr>
            <a:xfrm>
              <a:off x="2828025" y="3821388"/>
              <a:ext cx="838691" cy="369332"/>
            </a:xfrm>
            <a:prstGeom prst="rect">
              <a:avLst/>
            </a:prstGeom>
            <a:noFill/>
          </p:spPr>
          <p:txBody>
            <a:bodyPr wrap="none" rtlCol="0">
              <a:spAutoFit/>
            </a:bodyPr>
            <a:lstStyle/>
            <a:p>
              <a:r>
                <a:rPr lang="en-US" dirty="0" smtClean="0">
                  <a:solidFill>
                    <a:srgbClr val="FFFF00"/>
                  </a:solidFill>
                </a:rPr>
                <a:t>Space</a:t>
              </a:r>
              <a:endParaRPr lang="en-US" dirty="0">
                <a:solidFill>
                  <a:srgbClr val="FFFF00"/>
                </a:solidFill>
              </a:endParaRPr>
            </a:p>
          </p:txBody>
        </p:sp>
        <p:sp>
          <p:nvSpPr>
            <p:cNvPr id="71" name="TextBox 70"/>
            <p:cNvSpPr txBox="1"/>
            <p:nvPr/>
          </p:nvSpPr>
          <p:spPr>
            <a:xfrm>
              <a:off x="2828025" y="3167830"/>
              <a:ext cx="800219" cy="369332"/>
            </a:xfrm>
            <a:prstGeom prst="rect">
              <a:avLst/>
            </a:prstGeom>
            <a:noFill/>
          </p:spPr>
          <p:txBody>
            <a:bodyPr wrap="none" rtlCol="0">
              <a:spAutoFit/>
            </a:bodyPr>
            <a:lstStyle/>
            <a:p>
              <a:r>
                <a:rPr lang="en-US" dirty="0" smtClean="0">
                  <a:solidFill>
                    <a:srgbClr val="FFFF00"/>
                  </a:solidFill>
                </a:rPr>
                <a:t>Cyber</a:t>
              </a:r>
              <a:endParaRPr lang="en-US" dirty="0">
                <a:solidFill>
                  <a:srgbClr val="FFFF00"/>
                </a:solidFill>
              </a:endParaRPr>
            </a:p>
          </p:txBody>
        </p:sp>
        <p:pic>
          <p:nvPicPr>
            <p:cNvPr id="90" name="Picture 89"/>
            <p:cNvPicPr>
              <a:picLocks noChangeAspect="1"/>
            </p:cNvPicPr>
            <p:nvPr/>
          </p:nvPicPr>
          <p:blipFill rotWithShape="1">
            <a:blip r:embed="rId16" cstate="print">
              <a:extLst>
                <a:ext uri="{28A0092B-C50C-407E-A947-70E740481C1C}">
                  <a14:useLocalDpi xmlns:a14="http://schemas.microsoft.com/office/drawing/2010/main" val="0"/>
                </a:ext>
              </a:extLst>
            </a:blip>
            <a:srcRect l="10889" r="8077" b="27165"/>
            <a:stretch/>
          </p:blipFill>
          <p:spPr>
            <a:xfrm>
              <a:off x="3696837" y="5828702"/>
              <a:ext cx="967827" cy="695923"/>
            </a:xfrm>
            <a:prstGeom prst="rect">
              <a:avLst/>
            </a:prstGeom>
            <a:ln>
              <a:noFill/>
            </a:ln>
            <a:effectLst>
              <a:softEdge rad="112500"/>
            </a:effectLst>
          </p:spPr>
        </p:pic>
        <p:pic>
          <p:nvPicPr>
            <p:cNvPr id="91" name="Picture 90"/>
            <p:cNvPicPr>
              <a:picLocks noChangeAspect="1"/>
            </p:cNvPicPr>
            <p:nvPr/>
          </p:nvPicPr>
          <p:blipFill rotWithShape="1">
            <a:blip r:embed="rId17" cstate="print">
              <a:extLst>
                <a:ext uri="{28A0092B-C50C-407E-A947-70E740481C1C}">
                  <a14:useLocalDpi xmlns:a14="http://schemas.microsoft.com/office/drawing/2010/main" val="0"/>
                </a:ext>
              </a:extLst>
            </a:blip>
            <a:srcRect l="11426" t="11398" r="20189" b="3731"/>
            <a:stretch/>
          </p:blipFill>
          <p:spPr>
            <a:xfrm>
              <a:off x="5918420" y="5254027"/>
              <a:ext cx="1206540" cy="998269"/>
            </a:xfrm>
            <a:prstGeom prst="rect">
              <a:avLst/>
            </a:prstGeom>
            <a:ln>
              <a:noFill/>
            </a:ln>
            <a:effectLst>
              <a:softEdge rad="112500"/>
            </a:effectLst>
          </p:spPr>
        </p:pic>
        <p:cxnSp>
          <p:nvCxnSpPr>
            <p:cNvPr id="61" name="Straight Connector 60"/>
            <p:cNvCxnSpPr/>
            <p:nvPr/>
          </p:nvCxnSpPr>
          <p:spPr bwMode="auto">
            <a:xfrm>
              <a:off x="1719618" y="5964070"/>
              <a:ext cx="3753135" cy="0"/>
            </a:xfrm>
            <a:prstGeom prst="line">
              <a:avLst/>
            </a:prstGeom>
            <a:solidFill>
              <a:schemeClr val="accent1"/>
            </a:solidFill>
            <a:ln w="38100" cap="flat" cmpd="sng" algn="ctr">
              <a:solidFill>
                <a:srgbClr val="C00000"/>
              </a:solidFill>
              <a:prstDash val="sysDash"/>
              <a:round/>
              <a:headEnd type="none" w="med" len="med"/>
              <a:tailEnd type="none" w="med" len="med"/>
            </a:ln>
            <a:effectLst/>
          </p:spPr>
        </p:cxnSp>
        <p:pic>
          <p:nvPicPr>
            <p:cNvPr id="92" name="Picture 91"/>
            <p:cNvPicPr>
              <a:picLocks noChangeAspect="1"/>
            </p:cNvPicPr>
            <p:nvPr/>
          </p:nvPicPr>
          <p:blipFill rotWithShape="1">
            <a:blip r:embed="rId18" cstate="print">
              <a:extLst>
                <a:ext uri="{28A0092B-C50C-407E-A947-70E740481C1C}">
                  <a14:useLocalDpi xmlns:a14="http://schemas.microsoft.com/office/drawing/2010/main" val="0"/>
                </a:ext>
              </a:extLst>
            </a:blip>
            <a:srcRect t="5721" r="4826" b="23034"/>
            <a:stretch/>
          </p:blipFill>
          <p:spPr>
            <a:xfrm>
              <a:off x="3805165" y="4836636"/>
              <a:ext cx="1251682" cy="702722"/>
            </a:xfrm>
            <a:prstGeom prst="rect">
              <a:avLst/>
            </a:prstGeom>
            <a:ln>
              <a:noFill/>
            </a:ln>
            <a:effectLst>
              <a:softEdge rad="112500"/>
            </a:effectLst>
          </p:spPr>
        </p:pic>
        <p:pic>
          <p:nvPicPr>
            <p:cNvPr id="93" name="Picture 9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675048" y="4865552"/>
              <a:ext cx="1303779" cy="714282"/>
            </a:xfrm>
            <a:prstGeom prst="rect">
              <a:avLst/>
            </a:prstGeom>
          </p:spPr>
        </p:pic>
        <p:pic>
          <p:nvPicPr>
            <p:cNvPr id="94" name="Picture 93"/>
            <p:cNvPicPr>
              <a:picLocks noChangeAspect="1"/>
            </p:cNvPicPr>
            <p:nvPr/>
          </p:nvPicPr>
          <p:blipFill rotWithShape="1">
            <a:blip r:embed="rId20" cstate="print">
              <a:extLst>
                <a:ext uri="{28A0092B-C50C-407E-A947-70E740481C1C}">
                  <a14:useLocalDpi xmlns:a14="http://schemas.microsoft.com/office/drawing/2010/main" val="0"/>
                </a:ext>
              </a:extLst>
            </a:blip>
            <a:srcRect t="16223" b="32330"/>
            <a:stretch/>
          </p:blipFill>
          <p:spPr>
            <a:xfrm flipH="1">
              <a:off x="134252" y="4270992"/>
              <a:ext cx="1840622" cy="532438"/>
            </a:xfrm>
            <a:prstGeom prst="rect">
              <a:avLst/>
            </a:prstGeom>
            <a:ln>
              <a:noFill/>
            </a:ln>
            <a:effectLst>
              <a:outerShdw blurRad="292100" dist="139700" dir="2700000" algn="tl" rotWithShape="0">
                <a:srgbClr val="333333">
                  <a:alpha val="65000"/>
                </a:srgbClr>
              </a:outerShdw>
            </a:effectLst>
          </p:spPr>
        </p:pic>
        <p:pic>
          <p:nvPicPr>
            <p:cNvPr id="186" name="Picture 185"/>
            <p:cNvPicPr>
              <a:picLocks noChangeAspect="1"/>
            </p:cNvPicPr>
            <p:nvPr/>
          </p:nvPicPr>
          <p:blipFill rotWithShape="1">
            <a:blip r:embed="rId21" cstate="print">
              <a:extLst>
                <a:ext uri="{28A0092B-C50C-407E-A947-70E740481C1C}">
                  <a14:useLocalDpi xmlns:a14="http://schemas.microsoft.com/office/drawing/2010/main" val="0"/>
                </a:ext>
              </a:extLst>
            </a:blip>
            <a:srcRect t="21564" b="30206"/>
            <a:stretch/>
          </p:blipFill>
          <p:spPr>
            <a:xfrm>
              <a:off x="886197" y="2945360"/>
              <a:ext cx="2108466" cy="767851"/>
            </a:xfrm>
            <a:prstGeom prst="rect">
              <a:avLst/>
            </a:prstGeom>
            <a:effectLst>
              <a:softEdge rad="317500"/>
            </a:effectLst>
          </p:spPr>
        </p:pic>
        <p:pic>
          <p:nvPicPr>
            <p:cNvPr id="188" name="Picture 18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16794" y="3072851"/>
              <a:ext cx="890526" cy="500921"/>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191" name="Picture 190"/>
            <p:cNvPicPr>
              <a:picLocks noChangeAspect="1"/>
            </p:cNvPicPr>
            <p:nvPr/>
          </p:nvPicPr>
          <p:blipFill rotWithShape="1">
            <a:blip r:embed="rId23">
              <a:extLst>
                <a:ext uri="{28A0092B-C50C-407E-A947-70E740481C1C}">
                  <a14:useLocalDpi xmlns:a14="http://schemas.microsoft.com/office/drawing/2010/main" val="0"/>
                </a:ext>
              </a:extLst>
            </a:blip>
            <a:srcRect l="14369" t="5403" r="10578" b="25105"/>
            <a:stretch/>
          </p:blipFill>
          <p:spPr>
            <a:xfrm rot="20949063">
              <a:off x="1450782" y="3454972"/>
              <a:ext cx="1222417" cy="898291"/>
            </a:xfrm>
            <a:prstGeom prst="rect">
              <a:avLst/>
            </a:prstGeom>
          </p:spPr>
        </p:pic>
      </p:grpSp>
    </p:spTree>
    <p:extLst>
      <p:ext uri="{BB962C8B-B14F-4D97-AF65-F5344CB8AC3E}">
        <p14:creationId xmlns:p14="http://schemas.microsoft.com/office/powerpoint/2010/main" val="27561930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750"/>
                                        <p:tgtEl>
                                          <p:spTgt spid="190"/>
                                        </p:tgtEl>
                                      </p:cBhvr>
                                    </p:animEffect>
                                  </p:childTnLst>
                                </p:cTn>
                              </p:par>
                            </p:childTnLst>
                          </p:cTn>
                        </p:par>
                        <p:par>
                          <p:cTn id="8" fill="hold">
                            <p:stCondLst>
                              <p:cond delay="750"/>
                            </p:stCondLst>
                            <p:childTnLst>
                              <p:par>
                                <p:cTn id="9" presetID="22" presetClass="entr" presetSubtype="4" fill="hold" nodeType="afterEffect">
                                  <p:stCondLst>
                                    <p:cond delay="1500"/>
                                  </p:stCondLst>
                                  <p:childTnLst>
                                    <p:set>
                                      <p:cBhvr>
                                        <p:cTn id="10" dur="1" fill="hold">
                                          <p:stCondLst>
                                            <p:cond delay="0"/>
                                          </p:stCondLst>
                                        </p:cTn>
                                        <p:tgtEl>
                                          <p:spTgt spid="192"/>
                                        </p:tgtEl>
                                        <p:attrNameLst>
                                          <p:attrName>style.visibility</p:attrName>
                                        </p:attrNameLst>
                                      </p:cBhvr>
                                      <p:to>
                                        <p:strVal val="visible"/>
                                      </p:to>
                                    </p:set>
                                    <p:animEffect transition="in" filter="wipe(down)">
                                      <p:cBhvr>
                                        <p:cTn id="11" dur="5000"/>
                                        <p:tgtEl>
                                          <p:spTgt spid="192"/>
                                        </p:tgtEl>
                                      </p:cBhvr>
                                    </p:animEffect>
                                  </p:childTnLst>
                                </p:cTn>
                              </p:par>
                            </p:childTnLst>
                          </p:cTn>
                        </p:par>
                        <p:par>
                          <p:cTn id="12" fill="hold">
                            <p:stCondLst>
                              <p:cond delay="7250"/>
                            </p:stCondLst>
                            <p:childTnLst>
                              <p:par>
                                <p:cTn id="13" presetID="10" presetClass="entr" presetSubtype="0" fill="hold" nodeType="afterEffect">
                                  <p:stCondLst>
                                    <p:cond delay="1500"/>
                                  </p:stCondLst>
                                  <p:childTnLst>
                                    <p:set>
                                      <p:cBhvr>
                                        <p:cTn id="14" dur="1" fill="hold">
                                          <p:stCondLst>
                                            <p:cond delay="0"/>
                                          </p:stCondLst>
                                        </p:cTn>
                                        <p:tgtEl>
                                          <p:spTgt spid="86"/>
                                        </p:tgtEl>
                                        <p:attrNameLst>
                                          <p:attrName>style.visibility</p:attrName>
                                        </p:attrNameLst>
                                      </p:cBhvr>
                                      <p:to>
                                        <p:strVal val="visible"/>
                                      </p:to>
                                    </p:set>
                                    <p:animEffect transition="in" filter="fade">
                                      <p:cBhvr>
                                        <p:cTn id="15" dur="2000"/>
                                        <p:tgtEl>
                                          <p:spTgt spid="86"/>
                                        </p:tgtEl>
                                      </p:cBhvr>
                                    </p:animEffect>
                                  </p:childTnLst>
                                </p:cTn>
                              </p:par>
                            </p:childTnLst>
                          </p:cTn>
                        </p:par>
                        <p:par>
                          <p:cTn id="16" fill="hold">
                            <p:stCondLst>
                              <p:cond delay="10750"/>
                            </p:stCondLst>
                            <p:childTnLst>
                              <p:par>
                                <p:cTn id="17" presetID="10" presetClass="entr" presetSubtype="0" fill="hold" nodeType="afterEffect">
                                  <p:stCondLst>
                                    <p:cond delay="1000"/>
                                  </p:stCondLst>
                                  <p:childTnLst>
                                    <p:set>
                                      <p:cBhvr>
                                        <p:cTn id="18" dur="1" fill="hold">
                                          <p:stCondLst>
                                            <p:cond delay="0"/>
                                          </p:stCondLst>
                                        </p:cTn>
                                        <p:tgtEl>
                                          <p:spTgt spid="87"/>
                                        </p:tgtEl>
                                        <p:attrNameLst>
                                          <p:attrName>style.visibility</p:attrName>
                                        </p:attrNameLst>
                                      </p:cBhvr>
                                      <p:to>
                                        <p:strVal val="visible"/>
                                      </p:to>
                                    </p:set>
                                    <p:animEffect transition="in" filter="fade">
                                      <p:cBhvr>
                                        <p:cTn id="19" dur="2000"/>
                                        <p:tgtEl>
                                          <p:spTgt spid="87"/>
                                        </p:tgtEl>
                                      </p:cBhvr>
                                    </p:animEffect>
                                  </p:childTnLst>
                                </p:cTn>
                              </p:par>
                            </p:childTnLst>
                          </p:cTn>
                        </p:par>
                        <p:par>
                          <p:cTn id="20" fill="hold">
                            <p:stCondLst>
                              <p:cond delay="13750"/>
                            </p:stCondLst>
                            <p:childTnLst>
                              <p:par>
                                <p:cTn id="21" presetID="6" presetClass="entr" presetSubtype="32" fill="hold" nodeType="afterEffect">
                                  <p:stCondLst>
                                    <p:cond delay="1500"/>
                                  </p:stCondLst>
                                  <p:childTnLst>
                                    <p:set>
                                      <p:cBhvr>
                                        <p:cTn id="22" dur="1" fill="hold">
                                          <p:stCondLst>
                                            <p:cond delay="0"/>
                                          </p:stCondLst>
                                        </p:cTn>
                                        <p:tgtEl>
                                          <p:spTgt spid="82"/>
                                        </p:tgtEl>
                                        <p:attrNameLst>
                                          <p:attrName>style.visibility</p:attrName>
                                        </p:attrNameLst>
                                      </p:cBhvr>
                                      <p:to>
                                        <p:strVal val="visible"/>
                                      </p:to>
                                    </p:set>
                                    <p:animEffect transition="in" filter="circle(out)">
                                      <p:cBhvr>
                                        <p:cTn id="23" dur="2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4933" y="69057"/>
            <a:ext cx="9886749" cy="1143000"/>
          </a:xfrm>
        </p:spPr>
        <p:txBody>
          <a:bodyPr/>
          <a:lstStyle/>
          <a:p>
            <a:r>
              <a:rPr lang="en-US" dirty="0" smtClean="0"/>
              <a:t>What does this mean for operations?</a:t>
            </a:r>
            <a:endParaRPr lang="en-US" dirty="0"/>
          </a:p>
        </p:txBody>
      </p:sp>
      <p:sp>
        <p:nvSpPr>
          <p:cNvPr id="3" name="Content Placeholder 2"/>
          <p:cNvSpPr>
            <a:spLocks noGrp="1"/>
          </p:cNvSpPr>
          <p:nvPr>
            <p:ph idx="1"/>
          </p:nvPr>
        </p:nvSpPr>
        <p:spPr>
          <a:xfrm>
            <a:off x="437576" y="1362293"/>
            <a:ext cx="11197167" cy="4743450"/>
          </a:xfrm>
        </p:spPr>
        <p:txBody>
          <a:bodyPr/>
          <a:lstStyle/>
          <a:p>
            <a:pPr>
              <a:buFont typeface="Wingdings" panose="05000000000000000000" pitchFamily="2" charset="2"/>
              <a:buChar char="Ø"/>
            </a:pPr>
            <a:r>
              <a:rPr lang="en-US" sz="3200" dirty="0" smtClean="0"/>
              <a:t>Future wars will be decided by the side with an information advantage</a:t>
            </a:r>
          </a:p>
          <a:p>
            <a:pPr>
              <a:buFont typeface="Wingdings" panose="05000000000000000000" pitchFamily="2" charset="2"/>
              <a:buChar char="Ø"/>
            </a:pPr>
            <a:r>
              <a:rPr lang="en-US" sz="3200" dirty="0" smtClean="0"/>
              <a:t>We must be postured to respond to relevant information with high velocity decision-making</a:t>
            </a:r>
          </a:p>
          <a:p>
            <a:pPr>
              <a:buFont typeface="Wingdings" panose="05000000000000000000" pitchFamily="2" charset="2"/>
              <a:buChar char="Ø"/>
            </a:pPr>
            <a:r>
              <a:rPr lang="en-US" sz="3200" dirty="0" smtClean="0"/>
              <a:t>We must be able to create complex, simultaneous dilemmas for adversary</a:t>
            </a:r>
          </a:p>
          <a:p>
            <a:pPr>
              <a:buFont typeface="Wingdings" panose="05000000000000000000" pitchFamily="2" charset="2"/>
              <a:buChar char="Ø"/>
            </a:pPr>
            <a:r>
              <a:rPr lang="en-US" sz="3200" dirty="0" smtClean="0"/>
              <a:t>We must have self-healing systems with perpetually optimized operations</a:t>
            </a:r>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4</a:t>
            </a:fld>
            <a:endParaRPr lang="en-US" dirty="0">
              <a:solidFill>
                <a:srgbClr val="808080"/>
              </a:solidFill>
            </a:endParaRPr>
          </a:p>
        </p:txBody>
      </p:sp>
    </p:spTree>
    <p:extLst>
      <p:ext uri="{BB962C8B-B14F-4D97-AF65-F5344CB8AC3E}">
        <p14:creationId xmlns:p14="http://schemas.microsoft.com/office/powerpoint/2010/main" val="6696302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 name="Picture 362"/>
          <p:cNvPicPr>
            <a:picLocks noChangeAspect="1"/>
          </p:cNvPicPr>
          <p:nvPr/>
        </p:nvPicPr>
        <p:blipFill rotWithShape="1">
          <a:blip r:embed="rId2" cstate="print">
            <a:extLst>
              <a:ext uri="{28A0092B-C50C-407E-A947-70E740481C1C}">
                <a14:useLocalDpi xmlns:a14="http://schemas.microsoft.com/office/drawing/2010/main" val="0"/>
              </a:ext>
            </a:extLst>
          </a:blip>
          <a:srcRect t="21564" b="30206"/>
          <a:stretch/>
        </p:blipFill>
        <p:spPr>
          <a:xfrm>
            <a:off x="2715785" y="4832201"/>
            <a:ext cx="4413915" cy="1524585"/>
          </a:xfrm>
          <a:prstGeom prst="rect">
            <a:avLst/>
          </a:prstGeom>
          <a:effectLst>
            <a:softEdge rad="317500"/>
          </a:effectLst>
        </p:spPr>
      </p:pic>
      <p:pic>
        <p:nvPicPr>
          <p:cNvPr id="360" name="Picture 3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2951" y="4121546"/>
            <a:ext cx="4457732" cy="2504679"/>
          </a:xfrm>
          <a:prstGeom prst="rect">
            <a:avLst/>
          </a:prstGeom>
          <a:effectLst>
            <a:softEdge rad="635000"/>
          </a:effectLst>
        </p:spPr>
      </p:pic>
      <p:pic>
        <p:nvPicPr>
          <p:cNvPr id="353" name="Picture 352"/>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8427" t="18755" r="6481" b="6578"/>
          <a:stretch/>
        </p:blipFill>
        <p:spPr>
          <a:xfrm flipH="1">
            <a:off x="9028371" y="5046601"/>
            <a:ext cx="1491437" cy="1315974"/>
          </a:xfrm>
          <a:prstGeom prst="rect">
            <a:avLst/>
          </a:prstGeom>
        </p:spPr>
      </p:pic>
      <p:pic>
        <p:nvPicPr>
          <p:cNvPr id="352" name="Picture 351"/>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0382" t="24856" r="24737" b="59671"/>
          <a:stretch/>
        </p:blipFill>
        <p:spPr>
          <a:xfrm>
            <a:off x="6944221" y="5377280"/>
            <a:ext cx="1885245" cy="1061156"/>
          </a:xfrm>
          <a:prstGeom prst="rect">
            <a:avLst/>
          </a:prstGeom>
        </p:spPr>
      </p:pic>
      <p:sp>
        <p:nvSpPr>
          <p:cNvPr id="2" name="Title 1"/>
          <p:cNvSpPr>
            <a:spLocks noGrp="1"/>
          </p:cNvSpPr>
          <p:nvPr>
            <p:ph type="title"/>
          </p:nvPr>
        </p:nvSpPr>
        <p:spPr/>
        <p:txBody>
          <a:bodyPr/>
          <a:lstStyle/>
          <a:p>
            <a:r>
              <a:rPr lang="en-US" dirty="0" smtClean="0"/>
              <a:t>Vision of MDO…2030 Vignette</a:t>
            </a:r>
            <a:endParaRPr lang="en-US" dirty="0"/>
          </a:p>
        </p:txBody>
      </p:sp>
      <p:sp>
        <p:nvSpPr>
          <p:cNvPr id="3" name="Content Placeholder 2"/>
          <p:cNvSpPr>
            <a:spLocks noGrp="1"/>
          </p:cNvSpPr>
          <p:nvPr>
            <p:ph idx="1"/>
          </p:nvPr>
        </p:nvSpPr>
        <p:spPr/>
        <p:txBody>
          <a:bodyPr/>
          <a:lstStyle/>
          <a:p>
            <a:r>
              <a:rPr lang="en-US" dirty="0" smtClean="0"/>
              <a:t>Suppression of Enemy Air Defenses in a regional conflict</a:t>
            </a:r>
          </a:p>
          <a:p>
            <a:pPr lvl="1"/>
            <a:r>
              <a:rPr lang="en-US" sz="1800" dirty="0" smtClean="0"/>
              <a:t>Air Force capability to conduct the mission will include air, space and cyber platforms</a:t>
            </a:r>
          </a:p>
          <a:p>
            <a:pPr lvl="1"/>
            <a:r>
              <a:rPr lang="en-US" sz="1800" dirty="0" smtClean="0"/>
              <a:t>Force package built from on-orbit, virtual and airborne capabilities</a:t>
            </a:r>
          </a:p>
          <a:p>
            <a:pPr lvl="1"/>
            <a:r>
              <a:rPr lang="en-US" sz="1800" dirty="0" smtClean="0"/>
              <a:t>Multiple attack vectors to drive missiles autonomous and degrade target acquisition</a:t>
            </a:r>
            <a:endParaRPr lang="en-US" sz="1800" dirty="0"/>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5</a:t>
            </a:fld>
            <a:endParaRPr lang="en-US" dirty="0">
              <a:solidFill>
                <a:srgbClr val="808080"/>
              </a:solidFill>
            </a:endParaRPr>
          </a:p>
        </p:txBody>
      </p:sp>
      <p:grpSp>
        <p:nvGrpSpPr>
          <p:cNvPr id="6" name="Group 494"/>
          <p:cNvGrpSpPr>
            <a:grpSpLocks/>
          </p:cNvGrpSpPr>
          <p:nvPr/>
        </p:nvGrpSpPr>
        <p:grpSpPr bwMode="auto">
          <a:xfrm>
            <a:off x="10434009" y="2241852"/>
            <a:ext cx="1031875" cy="484187"/>
            <a:chOff x="782" y="2910"/>
            <a:chExt cx="486" cy="182"/>
          </a:xfrm>
        </p:grpSpPr>
        <p:sp>
          <p:nvSpPr>
            <p:cNvPr id="7" name="Freeform 495"/>
            <p:cNvSpPr>
              <a:spLocks/>
            </p:cNvSpPr>
            <p:nvPr/>
          </p:nvSpPr>
          <p:spPr bwMode="auto">
            <a:xfrm>
              <a:off x="1046" y="2910"/>
              <a:ext cx="11" cy="9"/>
            </a:xfrm>
            <a:custGeom>
              <a:avLst/>
              <a:gdLst>
                <a:gd name="T0" fmla="*/ 0 w 11"/>
                <a:gd name="T1" fmla="*/ 3 h 9"/>
                <a:gd name="T2" fmla="*/ 7 w 11"/>
                <a:gd name="T3" fmla="*/ 0 h 9"/>
                <a:gd name="T4" fmla="*/ 10 w 11"/>
                <a:gd name="T5" fmla="*/ 8 h 9"/>
                <a:gd name="T6" fmla="*/ 7 w 11"/>
                <a:gd name="T7" fmla="*/ 7 h 9"/>
                <a:gd name="T8" fmla="*/ 0 w 11"/>
                <a:gd name="T9" fmla="*/ 3 h 9"/>
                <a:gd name="T10" fmla="*/ 0 60000 65536"/>
                <a:gd name="T11" fmla="*/ 0 60000 65536"/>
                <a:gd name="T12" fmla="*/ 0 60000 65536"/>
                <a:gd name="T13" fmla="*/ 0 60000 65536"/>
                <a:gd name="T14" fmla="*/ 0 60000 65536"/>
                <a:gd name="T15" fmla="*/ 0 w 11"/>
                <a:gd name="T16" fmla="*/ 0 h 9"/>
                <a:gd name="T17" fmla="*/ 11 w 11"/>
                <a:gd name="T18" fmla="*/ 9 h 9"/>
              </a:gdLst>
              <a:ahLst/>
              <a:cxnLst>
                <a:cxn ang="T10">
                  <a:pos x="T0" y="T1"/>
                </a:cxn>
                <a:cxn ang="T11">
                  <a:pos x="T2" y="T3"/>
                </a:cxn>
                <a:cxn ang="T12">
                  <a:pos x="T4" y="T5"/>
                </a:cxn>
                <a:cxn ang="T13">
                  <a:pos x="T6" y="T7"/>
                </a:cxn>
                <a:cxn ang="T14">
                  <a:pos x="T8" y="T9"/>
                </a:cxn>
              </a:cxnLst>
              <a:rect l="T15" t="T16" r="T17" b="T18"/>
              <a:pathLst>
                <a:path w="11" h="9">
                  <a:moveTo>
                    <a:pt x="0" y="3"/>
                  </a:moveTo>
                  <a:lnTo>
                    <a:pt x="7" y="0"/>
                  </a:lnTo>
                  <a:lnTo>
                    <a:pt x="10" y="8"/>
                  </a:lnTo>
                  <a:lnTo>
                    <a:pt x="7" y="7"/>
                  </a:lnTo>
                  <a:lnTo>
                    <a:pt x="0" y="3"/>
                  </a:lnTo>
                </a:path>
              </a:pathLst>
            </a:custGeom>
            <a:solidFill>
              <a:srgbClr val="9898B0"/>
            </a:solidFill>
            <a:ln w="12700" cap="rnd">
              <a:solidFill>
                <a:srgbClr val="474747"/>
              </a:solidFill>
              <a:round/>
              <a:headEnd/>
              <a:tailEnd/>
            </a:ln>
          </p:spPr>
          <p:txBody>
            <a:bodyPr/>
            <a:lstStyle/>
            <a:p>
              <a:endParaRPr lang="en-US">
                <a:solidFill>
                  <a:srgbClr val="000000"/>
                </a:solidFill>
              </a:endParaRPr>
            </a:p>
          </p:txBody>
        </p:sp>
        <p:sp>
          <p:nvSpPr>
            <p:cNvPr id="8" name="Freeform 496"/>
            <p:cNvSpPr>
              <a:spLocks/>
            </p:cNvSpPr>
            <p:nvPr/>
          </p:nvSpPr>
          <p:spPr bwMode="auto">
            <a:xfrm>
              <a:off x="1051" y="2917"/>
              <a:ext cx="36" cy="57"/>
            </a:xfrm>
            <a:custGeom>
              <a:avLst/>
              <a:gdLst>
                <a:gd name="T0" fmla="*/ 0 w 36"/>
                <a:gd name="T1" fmla="*/ 0 h 57"/>
                <a:gd name="T2" fmla="*/ 29 w 36"/>
                <a:gd name="T3" fmla="*/ 53 h 57"/>
                <a:gd name="T4" fmla="*/ 35 w 36"/>
                <a:gd name="T5" fmla="*/ 56 h 57"/>
                <a:gd name="T6" fmla="*/ 6 w 36"/>
                <a:gd name="T7" fmla="*/ 2 h 57"/>
                <a:gd name="T8" fmla="*/ 0 w 36"/>
                <a:gd name="T9" fmla="*/ 0 h 57"/>
                <a:gd name="T10" fmla="*/ 0 60000 65536"/>
                <a:gd name="T11" fmla="*/ 0 60000 65536"/>
                <a:gd name="T12" fmla="*/ 0 60000 65536"/>
                <a:gd name="T13" fmla="*/ 0 60000 65536"/>
                <a:gd name="T14" fmla="*/ 0 60000 65536"/>
                <a:gd name="T15" fmla="*/ 0 w 36"/>
                <a:gd name="T16" fmla="*/ 0 h 57"/>
                <a:gd name="T17" fmla="*/ 36 w 36"/>
                <a:gd name="T18" fmla="*/ 57 h 57"/>
              </a:gdLst>
              <a:ahLst/>
              <a:cxnLst>
                <a:cxn ang="T10">
                  <a:pos x="T0" y="T1"/>
                </a:cxn>
                <a:cxn ang="T11">
                  <a:pos x="T2" y="T3"/>
                </a:cxn>
                <a:cxn ang="T12">
                  <a:pos x="T4" y="T5"/>
                </a:cxn>
                <a:cxn ang="T13">
                  <a:pos x="T6" y="T7"/>
                </a:cxn>
                <a:cxn ang="T14">
                  <a:pos x="T8" y="T9"/>
                </a:cxn>
              </a:cxnLst>
              <a:rect l="T15" t="T16" r="T17" b="T18"/>
              <a:pathLst>
                <a:path w="36" h="57">
                  <a:moveTo>
                    <a:pt x="0" y="0"/>
                  </a:moveTo>
                  <a:lnTo>
                    <a:pt x="29" y="53"/>
                  </a:lnTo>
                  <a:lnTo>
                    <a:pt x="35" y="56"/>
                  </a:lnTo>
                  <a:lnTo>
                    <a:pt x="6" y="2"/>
                  </a:lnTo>
                  <a:lnTo>
                    <a:pt x="0" y="0"/>
                  </a:lnTo>
                </a:path>
              </a:pathLst>
            </a:custGeom>
            <a:solidFill>
              <a:srgbClr val="F59539"/>
            </a:solidFill>
            <a:ln w="12700" cap="rnd">
              <a:solidFill>
                <a:srgbClr val="474747"/>
              </a:solidFill>
              <a:round/>
              <a:headEnd/>
              <a:tailEnd/>
            </a:ln>
          </p:spPr>
          <p:txBody>
            <a:bodyPr/>
            <a:lstStyle/>
            <a:p>
              <a:endParaRPr lang="en-US">
                <a:solidFill>
                  <a:srgbClr val="000000"/>
                </a:solidFill>
              </a:endParaRPr>
            </a:p>
          </p:txBody>
        </p:sp>
        <p:sp>
          <p:nvSpPr>
            <p:cNvPr id="9" name="Freeform 497"/>
            <p:cNvSpPr>
              <a:spLocks/>
            </p:cNvSpPr>
            <p:nvPr/>
          </p:nvSpPr>
          <p:spPr bwMode="auto">
            <a:xfrm>
              <a:off x="1041" y="2969"/>
              <a:ext cx="46" cy="102"/>
            </a:xfrm>
            <a:custGeom>
              <a:avLst/>
              <a:gdLst>
                <a:gd name="T0" fmla="*/ 39 w 46"/>
                <a:gd name="T1" fmla="*/ 0 h 102"/>
                <a:gd name="T2" fmla="*/ 45 w 46"/>
                <a:gd name="T3" fmla="*/ 2 h 102"/>
                <a:gd name="T4" fmla="*/ 9 w 46"/>
                <a:gd name="T5" fmla="*/ 97 h 102"/>
                <a:gd name="T6" fmla="*/ 0 w 46"/>
                <a:gd name="T7" fmla="*/ 101 h 102"/>
                <a:gd name="T8" fmla="*/ 39 w 46"/>
                <a:gd name="T9" fmla="*/ 0 h 102"/>
                <a:gd name="T10" fmla="*/ 0 60000 65536"/>
                <a:gd name="T11" fmla="*/ 0 60000 65536"/>
                <a:gd name="T12" fmla="*/ 0 60000 65536"/>
                <a:gd name="T13" fmla="*/ 0 60000 65536"/>
                <a:gd name="T14" fmla="*/ 0 60000 65536"/>
                <a:gd name="T15" fmla="*/ 0 w 46"/>
                <a:gd name="T16" fmla="*/ 0 h 102"/>
                <a:gd name="T17" fmla="*/ 46 w 46"/>
                <a:gd name="T18" fmla="*/ 102 h 102"/>
              </a:gdLst>
              <a:ahLst/>
              <a:cxnLst>
                <a:cxn ang="T10">
                  <a:pos x="T0" y="T1"/>
                </a:cxn>
                <a:cxn ang="T11">
                  <a:pos x="T2" y="T3"/>
                </a:cxn>
                <a:cxn ang="T12">
                  <a:pos x="T4" y="T5"/>
                </a:cxn>
                <a:cxn ang="T13">
                  <a:pos x="T6" y="T7"/>
                </a:cxn>
                <a:cxn ang="T14">
                  <a:pos x="T8" y="T9"/>
                </a:cxn>
              </a:cxnLst>
              <a:rect l="T15" t="T16" r="T17" b="T18"/>
              <a:pathLst>
                <a:path w="46" h="102">
                  <a:moveTo>
                    <a:pt x="39" y="0"/>
                  </a:moveTo>
                  <a:lnTo>
                    <a:pt x="45" y="2"/>
                  </a:lnTo>
                  <a:lnTo>
                    <a:pt x="9" y="97"/>
                  </a:lnTo>
                  <a:lnTo>
                    <a:pt x="0" y="101"/>
                  </a:lnTo>
                  <a:lnTo>
                    <a:pt x="39" y="0"/>
                  </a:lnTo>
                </a:path>
              </a:pathLst>
            </a:custGeom>
            <a:solidFill>
              <a:srgbClr val="F09843"/>
            </a:solidFill>
            <a:ln w="12700" cap="rnd">
              <a:solidFill>
                <a:srgbClr val="474747"/>
              </a:solidFill>
              <a:round/>
              <a:headEnd/>
              <a:tailEnd/>
            </a:ln>
          </p:spPr>
          <p:txBody>
            <a:bodyPr/>
            <a:lstStyle/>
            <a:p>
              <a:endParaRPr lang="en-US">
                <a:solidFill>
                  <a:srgbClr val="000000"/>
                </a:solidFill>
              </a:endParaRPr>
            </a:p>
          </p:txBody>
        </p:sp>
        <p:sp>
          <p:nvSpPr>
            <p:cNvPr id="10" name="Freeform 498"/>
            <p:cNvSpPr>
              <a:spLocks/>
            </p:cNvSpPr>
            <p:nvPr/>
          </p:nvSpPr>
          <p:spPr bwMode="auto">
            <a:xfrm>
              <a:off x="1085" y="2961"/>
              <a:ext cx="40" cy="55"/>
            </a:xfrm>
            <a:custGeom>
              <a:avLst/>
              <a:gdLst>
                <a:gd name="T0" fmla="*/ 0 w 40"/>
                <a:gd name="T1" fmla="*/ 9 h 55"/>
                <a:gd name="T2" fmla="*/ 6 w 40"/>
                <a:gd name="T3" fmla="*/ 0 h 55"/>
                <a:gd name="T4" fmla="*/ 9 w 40"/>
                <a:gd name="T5" fmla="*/ 0 h 55"/>
                <a:gd name="T6" fmla="*/ 39 w 40"/>
                <a:gd name="T7" fmla="*/ 52 h 55"/>
                <a:gd name="T8" fmla="*/ 36 w 40"/>
                <a:gd name="T9" fmla="*/ 54 h 55"/>
                <a:gd name="T10" fmla="*/ 22 w 40"/>
                <a:gd name="T11" fmla="*/ 48 h 55"/>
                <a:gd name="T12" fmla="*/ 0 60000 65536"/>
                <a:gd name="T13" fmla="*/ 0 60000 65536"/>
                <a:gd name="T14" fmla="*/ 0 60000 65536"/>
                <a:gd name="T15" fmla="*/ 0 60000 65536"/>
                <a:gd name="T16" fmla="*/ 0 60000 65536"/>
                <a:gd name="T17" fmla="*/ 0 60000 65536"/>
                <a:gd name="T18" fmla="*/ 0 w 40"/>
                <a:gd name="T19" fmla="*/ 0 h 55"/>
                <a:gd name="T20" fmla="*/ 40 w 40"/>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40" h="55">
                  <a:moveTo>
                    <a:pt x="0" y="9"/>
                  </a:moveTo>
                  <a:lnTo>
                    <a:pt x="6" y="0"/>
                  </a:lnTo>
                  <a:lnTo>
                    <a:pt x="9" y="0"/>
                  </a:lnTo>
                  <a:lnTo>
                    <a:pt x="39" y="52"/>
                  </a:lnTo>
                  <a:lnTo>
                    <a:pt x="36" y="54"/>
                  </a:lnTo>
                  <a:lnTo>
                    <a:pt x="22" y="48"/>
                  </a:lnTo>
                </a:path>
              </a:pathLst>
            </a:custGeom>
            <a:noFill/>
            <a:ln w="12700" cap="rnd">
              <a:solidFill>
                <a:srgbClr val="474747"/>
              </a:solidFill>
              <a:round/>
              <a:headEnd/>
              <a:tailEnd/>
            </a:ln>
          </p:spPr>
          <p:txBody>
            <a:bodyPr/>
            <a:lstStyle/>
            <a:p>
              <a:endParaRPr lang="en-US">
                <a:solidFill>
                  <a:srgbClr val="000000"/>
                </a:solidFill>
              </a:endParaRPr>
            </a:p>
          </p:txBody>
        </p:sp>
        <p:sp>
          <p:nvSpPr>
            <p:cNvPr id="11" name="Freeform 499"/>
            <p:cNvSpPr>
              <a:spLocks/>
            </p:cNvSpPr>
            <p:nvPr/>
          </p:nvSpPr>
          <p:spPr bwMode="auto">
            <a:xfrm>
              <a:off x="1086" y="2997"/>
              <a:ext cx="22" cy="13"/>
            </a:xfrm>
            <a:custGeom>
              <a:avLst/>
              <a:gdLst>
                <a:gd name="T0" fmla="*/ 0 w 22"/>
                <a:gd name="T1" fmla="*/ 5 h 13"/>
                <a:gd name="T2" fmla="*/ 21 w 22"/>
                <a:gd name="T3" fmla="*/ 12 h 13"/>
                <a:gd name="T4" fmla="*/ 18 w 22"/>
                <a:gd name="T5" fmla="*/ 6 h 13"/>
                <a:gd name="T6" fmla="*/ 2 w 22"/>
                <a:gd name="T7" fmla="*/ 0 h 13"/>
                <a:gd name="T8" fmla="*/ 0 w 22"/>
                <a:gd name="T9" fmla="*/ 5 h 13"/>
                <a:gd name="T10" fmla="*/ 0 60000 65536"/>
                <a:gd name="T11" fmla="*/ 0 60000 65536"/>
                <a:gd name="T12" fmla="*/ 0 60000 65536"/>
                <a:gd name="T13" fmla="*/ 0 60000 65536"/>
                <a:gd name="T14" fmla="*/ 0 60000 65536"/>
                <a:gd name="T15" fmla="*/ 0 w 22"/>
                <a:gd name="T16" fmla="*/ 0 h 13"/>
                <a:gd name="T17" fmla="*/ 22 w 22"/>
                <a:gd name="T18" fmla="*/ 13 h 13"/>
              </a:gdLst>
              <a:ahLst/>
              <a:cxnLst>
                <a:cxn ang="T10">
                  <a:pos x="T0" y="T1"/>
                </a:cxn>
                <a:cxn ang="T11">
                  <a:pos x="T2" y="T3"/>
                </a:cxn>
                <a:cxn ang="T12">
                  <a:pos x="T4" y="T5"/>
                </a:cxn>
                <a:cxn ang="T13">
                  <a:pos x="T6" y="T7"/>
                </a:cxn>
                <a:cxn ang="T14">
                  <a:pos x="T8" y="T9"/>
                </a:cxn>
              </a:cxnLst>
              <a:rect l="T15" t="T16" r="T17" b="T18"/>
              <a:pathLst>
                <a:path w="22" h="13">
                  <a:moveTo>
                    <a:pt x="0" y="5"/>
                  </a:moveTo>
                  <a:lnTo>
                    <a:pt x="21" y="12"/>
                  </a:lnTo>
                  <a:lnTo>
                    <a:pt x="18" y="6"/>
                  </a:lnTo>
                  <a:lnTo>
                    <a:pt x="2" y="0"/>
                  </a:lnTo>
                  <a:lnTo>
                    <a:pt x="0" y="5"/>
                  </a:lnTo>
                </a:path>
              </a:pathLst>
            </a:custGeom>
            <a:solidFill>
              <a:srgbClr val="3365FB"/>
            </a:solidFill>
            <a:ln w="12700" cap="rnd">
              <a:solidFill>
                <a:srgbClr val="474747"/>
              </a:solidFill>
              <a:round/>
              <a:headEnd/>
              <a:tailEnd/>
            </a:ln>
          </p:spPr>
          <p:txBody>
            <a:bodyPr/>
            <a:lstStyle/>
            <a:p>
              <a:endParaRPr lang="en-US">
                <a:solidFill>
                  <a:srgbClr val="000000"/>
                </a:solidFill>
              </a:endParaRPr>
            </a:p>
          </p:txBody>
        </p:sp>
        <p:sp>
          <p:nvSpPr>
            <p:cNvPr id="12" name="Freeform 500"/>
            <p:cNvSpPr>
              <a:spLocks/>
            </p:cNvSpPr>
            <p:nvPr/>
          </p:nvSpPr>
          <p:spPr bwMode="auto">
            <a:xfrm>
              <a:off x="1085" y="2973"/>
              <a:ext cx="23" cy="32"/>
            </a:xfrm>
            <a:custGeom>
              <a:avLst/>
              <a:gdLst>
                <a:gd name="T0" fmla="*/ 18 w 23"/>
                <a:gd name="T1" fmla="*/ 31 h 32"/>
                <a:gd name="T2" fmla="*/ 20 w 23"/>
                <a:gd name="T3" fmla="*/ 18 h 32"/>
                <a:gd name="T4" fmla="*/ 22 w 23"/>
                <a:gd name="T5" fmla="*/ 13 h 32"/>
                <a:gd name="T6" fmla="*/ 20 w 23"/>
                <a:gd name="T7" fmla="*/ 10 h 32"/>
                <a:gd name="T8" fmla="*/ 17 w 23"/>
                <a:gd name="T9" fmla="*/ 10 h 32"/>
                <a:gd name="T10" fmla="*/ 0 w 23"/>
                <a:gd name="T11" fmla="*/ 0 h 32"/>
                <a:gd name="T12" fmla="*/ 0 60000 65536"/>
                <a:gd name="T13" fmla="*/ 0 60000 65536"/>
                <a:gd name="T14" fmla="*/ 0 60000 65536"/>
                <a:gd name="T15" fmla="*/ 0 60000 65536"/>
                <a:gd name="T16" fmla="*/ 0 60000 65536"/>
                <a:gd name="T17" fmla="*/ 0 60000 65536"/>
                <a:gd name="T18" fmla="*/ 0 w 23"/>
                <a:gd name="T19" fmla="*/ 0 h 32"/>
                <a:gd name="T20" fmla="*/ 23 w 23"/>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3" h="32">
                  <a:moveTo>
                    <a:pt x="18" y="31"/>
                  </a:moveTo>
                  <a:lnTo>
                    <a:pt x="20" y="18"/>
                  </a:lnTo>
                  <a:lnTo>
                    <a:pt x="22" y="13"/>
                  </a:lnTo>
                  <a:lnTo>
                    <a:pt x="20" y="10"/>
                  </a:lnTo>
                  <a:lnTo>
                    <a:pt x="17" y="10"/>
                  </a:lnTo>
                  <a:lnTo>
                    <a:pt x="0" y="0"/>
                  </a:lnTo>
                </a:path>
              </a:pathLst>
            </a:custGeom>
            <a:noFill/>
            <a:ln w="12700" cap="rnd">
              <a:solidFill>
                <a:srgbClr val="474747"/>
              </a:solidFill>
              <a:round/>
              <a:headEnd/>
              <a:tailEnd/>
            </a:ln>
          </p:spPr>
          <p:txBody>
            <a:bodyPr/>
            <a:lstStyle/>
            <a:p>
              <a:endParaRPr lang="en-US">
                <a:solidFill>
                  <a:srgbClr val="000000"/>
                </a:solidFill>
              </a:endParaRPr>
            </a:p>
          </p:txBody>
        </p:sp>
        <p:sp>
          <p:nvSpPr>
            <p:cNvPr id="13" name="Line 501"/>
            <p:cNvSpPr>
              <a:spLocks noChangeShapeType="1"/>
            </p:cNvSpPr>
            <p:nvPr/>
          </p:nvSpPr>
          <p:spPr bwMode="auto">
            <a:xfrm>
              <a:off x="1089" y="2978"/>
              <a:ext cx="8" cy="19"/>
            </a:xfrm>
            <a:prstGeom prst="line">
              <a:avLst/>
            </a:prstGeom>
            <a:noFill/>
            <a:ln w="12700">
              <a:solidFill>
                <a:srgbClr val="474747"/>
              </a:solidFill>
              <a:round/>
              <a:headEnd/>
              <a:tailEnd/>
            </a:ln>
          </p:spPr>
          <p:txBody>
            <a:bodyPr wrap="none" anchor="ctr"/>
            <a:lstStyle/>
            <a:p>
              <a:endParaRPr lang="en-US">
                <a:solidFill>
                  <a:srgbClr val="000000"/>
                </a:solidFill>
              </a:endParaRPr>
            </a:p>
          </p:txBody>
        </p:sp>
        <p:sp>
          <p:nvSpPr>
            <p:cNvPr id="14" name="Line 502"/>
            <p:cNvSpPr>
              <a:spLocks noChangeShapeType="1"/>
            </p:cNvSpPr>
            <p:nvPr/>
          </p:nvSpPr>
          <p:spPr bwMode="auto">
            <a:xfrm>
              <a:off x="1102" y="2986"/>
              <a:ext cx="2" cy="2"/>
            </a:xfrm>
            <a:prstGeom prst="line">
              <a:avLst/>
            </a:prstGeom>
            <a:noFill/>
            <a:ln w="12700">
              <a:solidFill>
                <a:srgbClr val="474747"/>
              </a:solidFill>
              <a:round/>
              <a:headEnd/>
              <a:tailEnd/>
            </a:ln>
          </p:spPr>
          <p:txBody>
            <a:bodyPr wrap="none" anchor="ctr"/>
            <a:lstStyle/>
            <a:p>
              <a:endParaRPr lang="en-US">
                <a:solidFill>
                  <a:srgbClr val="000000"/>
                </a:solidFill>
              </a:endParaRPr>
            </a:p>
          </p:txBody>
        </p:sp>
        <p:sp>
          <p:nvSpPr>
            <p:cNvPr id="15" name="Freeform 503"/>
            <p:cNvSpPr>
              <a:spLocks/>
            </p:cNvSpPr>
            <p:nvPr/>
          </p:nvSpPr>
          <p:spPr bwMode="auto">
            <a:xfrm>
              <a:off x="1097" y="2948"/>
              <a:ext cx="101" cy="70"/>
            </a:xfrm>
            <a:custGeom>
              <a:avLst/>
              <a:gdLst>
                <a:gd name="T0" fmla="*/ 0 w 101"/>
                <a:gd name="T1" fmla="*/ 14 h 70"/>
                <a:gd name="T2" fmla="*/ 3 w 101"/>
                <a:gd name="T3" fmla="*/ 10 h 70"/>
                <a:gd name="T4" fmla="*/ 67 w 101"/>
                <a:gd name="T5" fmla="*/ 0 h 70"/>
                <a:gd name="T6" fmla="*/ 100 w 101"/>
                <a:gd name="T7" fmla="*/ 59 h 70"/>
                <a:gd name="T8" fmla="*/ 35 w 101"/>
                <a:gd name="T9" fmla="*/ 69 h 70"/>
                <a:gd name="T10" fmla="*/ 30 w 101"/>
                <a:gd name="T11" fmla="*/ 67 h 70"/>
                <a:gd name="T12" fmla="*/ 0 w 101"/>
                <a:gd name="T13" fmla="*/ 14 h 70"/>
                <a:gd name="T14" fmla="*/ 0 60000 65536"/>
                <a:gd name="T15" fmla="*/ 0 60000 65536"/>
                <a:gd name="T16" fmla="*/ 0 60000 65536"/>
                <a:gd name="T17" fmla="*/ 0 60000 65536"/>
                <a:gd name="T18" fmla="*/ 0 60000 65536"/>
                <a:gd name="T19" fmla="*/ 0 60000 65536"/>
                <a:gd name="T20" fmla="*/ 0 60000 65536"/>
                <a:gd name="T21" fmla="*/ 0 w 101"/>
                <a:gd name="T22" fmla="*/ 0 h 70"/>
                <a:gd name="T23" fmla="*/ 101 w 101"/>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 h="70">
                  <a:moveTo>
                    <a:pt x="0" y="14"/>
                  </a:moveTo>
                  <a:lnTo>
                    <a:pt x="3" y="10"/>
                  </a:lnTo>
                  <a:lnTo>
                    <a:pt x="67" y="0"/>
                  </a:lnTo>
                  <a:lnTo>
                    <a:pt x="100" y="59"/>
                  </a:lnTo>
                  <a:lnTo>
                    <a:pt x="35" y="69"/>
                  </a:lnTo>
                  <a:lnTo>
                    <a:pt x="30" y="67"/>
                  </a:lnTo>
                  <a:lnTo>
                    <a:pt x="0" y="14"/>
                  </a:lnTo>
                </a:path>
              </a:pathLst>
            </a:custGeom>
            <a:solidFill>
              <a:srgbClr val="A2C1FE"/>
            </a:solidFill>
            <a:ln w="12700" cap="rnd">
              <a:solidFill>
                <a:srgbClr val="474747"/>
              </a:solidFill>
              <a:round/>
              <a:headEnd/>
              <a:tailEnd/>
            </a:ln>
          </p:spPr>
          <p:txBody>
            <a:bodyPr/>
            <a:lstStyle/>
            <a:p>
              <a:endParaRPr lang="en-US">
                <a:solidFill>
                  <a:srgbClr val="000000"/>
                </a:solidFill>
              </a:endParaRPr>
            </a:p>
          </p:txBody>
        </p:sp>
        <p:sp>
          <p:nvSpPr>
            <p:cNvPr id="16" name="Freeform 504"/>
            <p:cNvSpPr>
              <a:spLocks/>
            </p:cNvSpPr>
            <p:nvPr/>
          </p:nvSpPr>
          <p:spPr bwMode="auto">
            <a:xfrm>
              <a:off x="1167" y="2937"/>
              <a:ext cx="101" cy="70"/>
            </a:xfrm>
            <a:custGeom>
              <a:avLst/>
              <a:gdLst>
                <a:gd name="T0" fmla="*/ 0 w 101"/>
                <a:gd name="T1" fmla="*/ 10 h 70"/>
                <a:gd name="T2" fmla="*/ 33 w 101"/>
                <a:gd name="T3" fmla="*/ 69 h 70"/>
                <a:gd name="T4" fmla="*/ 98 w 101"/>
                <a:gd name="T5" fmla="*/ 59 h 70"/>
                <a:gd name="T6" fmla="*/ 100 w 101"/>
                <a:gd name="T7" fmla="*/ 52 h 70"/>
                <a:gd name="T8" fmla="*/ 72 w 101"/>
                <a:gd name="T9" fmla="*/ 4 h 70"/>
                <a:gd name="T10" fmla="*/ 66 w 101"/>
                <a:gd name="T11" fmla="*/ 0 h 70"/>
                <a:gd name="T12" fmla="*/ 0 w 101"/>
                <a:gd name="T13" fmla="*/ 10 h 70"/>
                <a:gd name="T14" fmla="*/ 0 60000 65536"/>
                <a:gd name="T15" fmla="*/ 0 60000 65536"/>
                <a:gd name="T16" fmla="*/ 0 60000 65536"/>
                <a:gd name="T17" fmla="*/ 0 60000 65536"/>
                <a:gd name="T18" fmla="*/ 0 60000 65536"/>
                <a:gd name="T19" fmla="*/ 0 60000 65536"/>
                <a:gd name="T20" fmla="*/ 0 60000 65536"/>
                <a:gd name="T21" fmla="*/ 0 w 101"/>
                <a:gd name="T22" fmla="*/ 0 h 70"/>
                <a:gd name="T23" fmla="*/ 101 w 101"/>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 h="70">
                  <a:moveTo>
                    <a:pt x="0" y="10"/>
                  </a:moveTo>
                  <a:lnTo>
                    <a:pt x="33" y="69"/>
                  </a:lnTo>
                  <a:lnTo>
                    <a:pt x="98" y="59"/>
                  </a:lnTo>
                  <a:lnTo>
                    <a:pt x="100" y="52"/>
                  </a:lnTo>
                  <a:lnTo>
                    <a:pt x="72" y="4"/>
                  </a:lnTo>
                  <a:lnTo>
                    <a:pt x="66" y="0"/>
                  </a:lnTo>
                  <a:lnTo>
                    <a:pt x="0" y="10"/>
                  </a:lnTo>
                </a:path>
              </a:pathLst>
            </a:custGeom>
            <a:solidFill>
              <a:srgbClr val="A2C1FE"/>
            </a:solidFill>
            <a:ln w="12700" cap="rnd">
              <a:solidFill>
                <a:srgbClr val="474747"/>
              </a:solidFill>
              <a:round/>
              <a:headEnd/>
              <a:tailEnd/>
            </a:ln>
          </p:spPr>
          <p:txBody>
            <a:bodyPr/>
            <a:lstStyle/>
            <a:p>
              <a:endParaRPr lang="en-US">
                <a:solidFill>
                  <a:srgbClr val="000000"/>
                </a:solidFill>
              </a:endParaRPr>
            </a:p>
          </p:txBody>
        </p:sp>
        <p:sp>
          <p:nvSpPr>
            <p:cNvPr id="17" name="Freeform 505"/>
            <p:cNvSpPr>
              <a:spLocks/>
            </p:cNvSpPr>
            <p:nvPr/>
          </p:nvSpPr>
          <p:spPr bwMode="auto">
            <a:xfrm>
              <a:off x="1024" y="2940"/>
              <a:ext cx="57" cy="131"/>
            </a:xfrm>
            <a:custGeom>
              <a:avLst/>
              <a:gdLst>
                <a:gd name="T0" fmla="*/ 40 w 57"/>
                <a:gd name="T1" fmla="*/ 0 h 131"/>
                <a:gd name="T2" fmla="*/ 0 w 57"/>
                <a:gd name="T3" fmla="*/ 103 h 131"/>
                <a:gd name="T4" fmla="*/ 17 w 57"/>
                <a:gd name="T5" fmla="*/ 130 h 131"/>
                <a:gd name="T6" fmla="*/ 56 w 57"/>
                <a:gd name="T7" fmla="*/ 28 h 131"/>
                <a:gd name="T8" fmla="*/ 40 w 57"/>
                <a:gd name="T9" fmla="*/ 0 h 131"/>
                <a:gd name="T10" fmla="*/ 0 60000 65536"/>
                <a:gd name="T11" fmla="*/ 0 60000 65536"/>
                <a:gd name="T12" fmla="*/ 0 60000 65536"/>
                <a:gd name="T13" fmla="*/ 0 60000 65536"/>
                <a:gd name="T14" fmla="*/ 0 60000 65536"/>
                <a:gd name="T15" fmla="*/ 0 w 57"/>
                <a:gd name="T16" fmla="*/ 0 h 131"/>
                <a:gd name="T17" fmla="*/ 57 w 57"/>
                <a:gd name="T18" fmla="*/ 131 h 131"/>
              </a:gdLst>
              <a:ahLst/>
              <a:cxnLst>
                <a:cxn ang="T10">
                  <a:pos x="T0" y="T1"/>
                </a:cxn>
                <a:cxn ang="T11">
                  <a:pos x="T2" y="T3"/>
                </a:cxn>
                <a:cxn ang="T12">
                  <a:pos x="T4" y="T5"/>
                </a:cxn>
                <a:cxn ang="T13">
                  <a:pos x="T6" y="T7"/>
                </a:cxn>
                <a:cxn ang="T14">
                  <a:pos x="T8" y="T9"/>
                </a:cxn>
              </a:cxnLst>
              <a:rect l="T15" t="T16" r="T17" b="T18"/>
              <a:pathLst>
                <a:path w="57" h="131">
                  <a:moveTo>
                    <a:pt x="40" y="0"/>
                  </a:moveTo>
                  <a:lnTo>
                    <a:pt x="0" y="103"/>
                  </a:lnTo>
                  <a:lnTo>
                    <a:pt x="17" y="130"/>
                  </a:lnTo>
                  <a:lnTo>
                    <a:pt x="56" y="28"/>
                  </a:lnTo>
                  <a:lnTo>
                    <a:pt x="40" y="0"/>
                  </a:lnTo>
                </a:path>
              </a:pathLst>
            </a:custGeom>
            <a:solidFill>
              <a:srgbClr val="D79657"/>
            </a:solidFill>
            <a:ln w="12700" cap="rnd">
              <a:solidFill>
                <a:srgbClr val="474747"/>
              </a:solidFill>
              <a:round/>
              <a:headEnd/>
              <a:tailEnd/>
            </a:ln>
          </p:spPr>
          <p:txBody>
            <a:bodyPr/>
            <a:lstStyle/>
            <a:p>
              <a:endParaRPr lang="en-US">
                <a:solidFill>
                  <a:srgbClr val="000000"/>
                </a:solidFill>
              </a:endParaRPr>
            </a:p>
          </p:txBody>
        </p:sp>
        <p:sp>
          <p:nvSpPr>
            <p:cNvPr id="18" name="Freeform 506"/>
            <p:cNvSpPr>
              <a:spLocks/>
            </p:cNvSpPr>
            <p:nvPr/>
          </p:nvSpPr>
          <p:spPr bwMode="auto">
            <a:xfrm>
              <a:off x="994" y="2911"/>
              <a:ext cx="72" cy="43"/>
            </a:xfrm>
            <a:custGeom>
              <a:avLst/>
              <a:gdLst>
                <a:gd name="T0" fmla="*/ 0 w 72"/>
                <a:gd name="T1" fmla="*/ 13 h 43"/>
                <a:gd name="T2" fmla="*/ 6 w 72"/>
                <a:gd name="T3" fmla="*/ 9 h 43"/>
                <a:gd name="T4" fmla="*/ 14 w 72"/>
                <a:gd name="T5" fmla="*/ 5 h 43"/>
                <a:gd name="T6" fmla="*/ 23 w 72"/>
                <a:gd name="T7" fmla="*/ 2 h 43"/>
                <a:gd name="T8" fmla="*/ 34 w 72"/>
                <a:gd name="T9" fmla="*/ 0 h 43"/>
                <a:gd name="T10" fmla="*/ 43 w 72"/>
                <a:gd name="T11" fmla="*/ 0 h 43"/>
                <a:gd name="T12" fmla="*/ 51 w 72"/>
                <a:gd name="T13" fmla="*/ 1 h 43"/>
                <a:gd name="T14" fmla="*/ 58 w 72"/>
                <a:gd name="T15" fmla="*/ 5 h 43"/>
                <a:gd name="T16" fmla="*/ 71 w 72"/>
                <a:gd name="T17" fmla="*/ 31 h 43"/>
                <a:gd name="T18" fmla="*/ 65 w 72"/>
                <a:gd name="T19" fmla="*/ 28 h 43"/>
                <a:gd name="T20" fmla="*/ 59 w 72"/>
                <a:gd name="T21" fmla="*/ 28 h 43"/>
                <a:gd name="T22" fmla="*/ 51 w 72"/>
                <a:gd name="T23" fmla="*/ 28 h 43"/>
                <a:gd name="T24" fmla="*/ 44 w 72"/>
                <a:gd name="T25" fmla="*/ 28 h 43"/>
                <a:gd name="T26" fmla="*/ 35 w 72"/>
                <a:gd name="T27" fmla="*/ 30 h 43"/>
                <a:gd name="T28" fmla="*/ 27 w 72"/>
                <a:gd name="T29" fmla="*/ 34 h 43"/>
                <a:gd name="T30" fmla="*/ 20 w 72"/>
                <a:gd name="T31" fmla="*/ 38 h 43"/>
                <a:gd name="T32" fmla="*/ 15 w 72"/>
                <a:gd name="T33" fmla="*/ 42 h 43"/>
                <a:gd name="T34" fmla="*/ 0 w 72"/>
                <a:gd name="T35" fmla="*/ 13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43"/>
                <a:gd name="T56" fmla="*/ 72 w 72"/>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43">
                  <a:moveTo>
                    <a:pt x="0" y="13"/>
                  </a:moveTo>
                  <a:lnTo>
                    <a:pt x="6" y="9"/>
                  </a:lnTo>
                  <a:lnTo>
                    <a:pt x="14" y="5"/>
                  </a:lnTo>
                  <a:lnTo>
                    <a:pt x="23" y="2"/>
                  </a:lnTo>
                  <a:lnTo>
                    <a:pt x="34" y="0"/>
                  </a:lnTo>
                  <a:lnTo>
                    <a:pt x="43" y="0"/>
                  </a:lnTo>
                  <a:lnTo>
                    <a:pt x="51" y="1"/>
                  </a:lnTo>
                  <a:lnTo>
                    <a:pt x="58" y="5"/>
                  </a:lnTo>
                  <a:lnTo>
                    <a:pt x="71" y="31"/>
                  </a:lnTo>
                  <a:lnTo>
                    <a:pt x="65" y="28"/>
                  </a:lnTo>
                  <a:lnTo>
                    <a:pt x="59" y="28"/>
                  </a:lnTo>
                  <a:lnTo>
                    <a:pt x="51" y="28"/>
                  </a:lnTo>
                  <a:lnTo>
                    <a:pt x="44" y="28"/>
                  </a:lnTo>
                  <a:lnTo>
                    <a:pt x="35" y="30"/>
                  </a:lnTo>
                  <a:lnTo>
                    <a:pt x="27" y="34"/>
                  </a:lnTo>
                  <a:lnTo>
                    <a:pt x="20" y="38"/>
                  </a:lnTo>
                  <a:lnTo>
                    <a:pt x="15" y="42"/>
                  </a:lnTo>
                  <a:lnTo>
                    <a:pt x="0" y="13"/>
                  </a:lnTo>
                </a:path>
              </a:pathLst>
            </a:custGeom>
            <a:solidFill>
              <a:srgbClr val="F59539"/>
            </a:solidFill>
            <a:ln w="12700" cap="rnd">
              <a:solidFill>
                <a:srgbClr val="474747"/>
              </a:solidFill>
              <a:round/>
              <a:headEnd/>
              <a:tailEnd/>
            </a:ln>
          </p:spPr>
          <p:txBody>
            <a:bodyPr/>
            <a:lstStyle/>
            <a:p>
              <a:endParaRPr lang="en-US">
                <a:solidFill>
                  <a:srgbClr val="000000"/>
                </a:solidFill>
              </a:endParaRPr>
            </a:p>
          </p:txBody>
        </p:sp>
        <p:sp>
          <p:nvSpPr>
            <p:cNvPr id="19" name="Freeform 507"/>
            <p:cNvSpPr>
              <a:spLocks/>
            </p:cNvSpPr>
            <p:nvPr/>
          </p:nvSpPr>
          <p:spPr bwMode="auto">
            <a:xfrm>
              <a:off x="971" y="2937"/>
              <a:ext cx="94" cy="117"/>
            </a:xfrm>
            <a:custGeom>
              <a:avLst/>
              <a:gdLst>
                <a:gd name="T0" fmla="*/ 39 w 94"/>
                <a:gd name="T1" fmla="*/ 14 h 117"/>
                <a:gd name="T2" fmla="*/ 0 w 94"/>
                <a:gd name="T3" fmla="*/ 116 h 117"/>
                <a:gd name="T4" fmla="*/ 53 w 94"/>
                <a:gd name="T5" fmla="*/ 105 h 117"/>
                <a:gd name="T6" fmla="*/ 93 w 94"/>
                <a:gd name="T7" fmla="*/ 3 h 117"/>
                <a:gd name="T8" fmla="*/ 88 w 94"/>
                <a:gd name="T9" fmla="*/ 1 h 117"/>
                <a:gd name="T10" fmla="*/ 82 w 94"/>
                <a:gd name="T11" fmla="*/ 0 h 117"/>
                <a:gd name="T12" fmla="*/ 75 w 94"/>
                <a:gd name="T13" fmla="*/ 0 h 117"/>
                <a:gd name="T14" fmla="*/ 67 w 94"/>
                <a:gd name="T15" fmla="*/ 1 h 117"/>
                <a:gd name="T16" fmla="*/ 60 w 94"/>
                <a:gd name="T17" fmla="*/ 3 h 117"/>
                <a:gd name="T18" fmla="*/ 54 w 94"/>
                <a:gd name="T19" fmla="*/ 5 h 117"/>
                <a:gd name="T20" fmla="*/ 49 w 94"/>
                <a:gd name="T21" fmla="*/ 8 h 117"/>
                <a:gd name="T22" fmla="*/ 43 w 94"/>
                <a:gd name="T23" fmla="*/ 10 h 117"/>
                <a:gd name="T24" fmla="*/ 39 w 94"/>
                <a:gd name="T25" fmla="*/ 14 h 1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117"/>
                <a:gd name="T41" fmla="*/ 94 w 94"/>
                <a:gd name="T42" fmla="*/ 117 h 1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117">
                  <a:moveTo>
                    <a:pt x="39" y="14"/>
                  </a:moveTo>
                  <a:lnTo>
                    <a:pt x="0" y="116"/>
                  </a:lnTo>
                  <a:lnTo>
                    <a:pt x="53" y="105"/>
                  </a:lnTo>
                  <a:lnTo>
                    <a:pt x="93" y="3"/>
                  </a:lnTo>
                  <a:lnTo>
                    <a:pt x="88" y="1"/>
                  </a:lnTo>
                  <a:lnTo>
                    <a:pt x="82" y="0"/>
                  </a:lnTo>
                  <a:lnTo>
                    <a:pt x="75" y="0"/>
                  </a:lnTo>
                  <a:lnTo>
                    <a:pt x="67" y="1"/>
                  </a:lnTo>
                  <a:lnTo>
                    <a:pt x="60" y="3"/>
                  </a:lnTo>
                  <a:lnTo>
                    <a:pt x="54" y="5"/>
                  </a:lnTo>
                  <a:lnTo>
                    <a:pt x="49" y="8"/>
                  </a:lnTo>
                  <a:lnTo>
                    <a:pt x="43" y="10"/>
                  </a:lnTo>
                  <a:lnTo>
                    <a:pt x="39" y="14"/>
                  </a:lnTo>
                </a:path>
              </a:pathLst>
            </a:custGeom>
            <a:gradFill rotWithShape="0">
              <a:gsLst>
                <a:gs pos="0">
                  <a:srgbClr val="FFAB43"/>
                </a:gs>
                <a:gs pos="100000">
                  <a:srgbClr val="E59A3C"/>
                </a:gs>
              </a:gsLst>
              <a:lin ang="5400000" scaled="1"/>
            </a:gradFill>
            <a:ln w="12700" cap="rnd">
              <a:solidFill>
                <a:srgbClr val="474747"/>
              </a:solidFill>
              <a:round/>
              <a:headEnd/>
              <a:tailEnd/>
            </a:ln>
          </p:spPr>
          <p:txBody>
            <a:bodyPr/>
            <a:lstStyle/>
            <a:p>
              <a:endParaRPr lang="en-US">
                <a:solidFill>
                  <a:srgbClr val="000000"/>
                </a:solidFill>
              </a:endParaRPr>
            </a:p>
          </p:txBody>
        </p:sp>
        <p:sp>
          <p:nvSpPr>
            <p:cNvPr id="20" name="Freeform 508"/>
            <p:cNvSpPr>
              <a:spLocks/>
            </p:cNvSpPr>
            <p:nvPr/>
          </p:nvSpPr>
          <p:spPr bwMode="auto">
            <a:xfrm>
              <a:off x="978" y="2999"/>
              <a:ext cx="66" cy="85"/>
            </a:xfrm>
            <a:custGeom>
              <a:avLst/>
              <a:gdLst>
                <a:gd name="T0" fmla="*/ 38 w 66"/>
                <a:gd name="T1" fmla="*/ 14 h 85"/>
                <a:gd name="T2" fmla="*/ 60 w 66"/>
                <a:gd name="T3" fmla="*/ 36 h 85"/>
                <a:gd name="T4" fmla="*/ 65 w 66"/>
                <a:gd name="T5" fmla="*/ 41 h 85"/>
                <a:gd name="T6" fmla="*/ 60 w 66"/>
                <a:gd name="T7" fmla="*/ 37 h 85"/>
                <a:gd name="T8" fmla="*/ 53 w 66"/>
                <a:gd name="T9" fmla="*/ 36 h 85"/>
                <a:gd name="T10" fmla="*/ 46 w 66"/>
                <a:gd name="T11" fmla="*/ 36 h 85"/>
                <a:gd name="T12" fmla="*/ 39 w 66"/>
                <a:gd name="T13" fmla="*/ 40 h 85"/>
                <a:gd name="T14" fmla="*/ 31 w 66"/>
                <a:gd name="T15" fmla="*/ 45 h 85"/>
                <a:gd name="T16" fmla="*/ 24 w 66"/>
                <a:gd name="T17" fmla="*/ 53 h 85"/>
                <a:gd name="T18" fmla="*/ 20 w 66"/>
                <a:gd name="T19" fmla="*/ 59 h 85"/>
                <a:gd name="T20" fmla="*/ 17 w 66"/>
                <a:gd name="T21" fmla="*/ 66 h 85"/>
                <a:gd name="T22" fmla="*/ 16 w 66"/>
                <a:gd name="T23" fmla="*/ 71 h 85"/>
                <a:gd name="T24" fmla="*/ 16 w 66"/>
                <a:gd name="T25" fmla="*/ 77 h 85"/>
                <a:gd name="T26" fmla="*/ 18 w 66"/>
                <a:gd name="T27" fmla="*/ 84 h 85"/>
                <a:gd name="T28" fmla="*/ 14 w 66"/>
                <a:gd name="T29" fmla="*/ 77 h 85"/>
                <a:gd name="T30" fmla="*/ 8 w 66"/>
                <a:gd name="T31" fmla="*/ 43 h 85"/>
                <a:gd name="T32" fmla="*/ 1 w 66"/>
                <a:gd name="T33" fmla="*/ 30 h 85"/>
                <a:gd name="T34" fmla="*/ 0 w 66"/>
                <a:gd name="T35" fmla="*/ 26 h 85"/>
                <a:gd name="T36" fmla="*/ 1 w 66"/>
                <a:gd name="T37" fmla="*/ 20 h 85"/>
                <a:gd name="T38" fmla="*/ 5 w 66"/>
                <a:gd name="T39" fmla="*/ 11 h 85"/>
                <a:gd name="T40" fmla="*/ 12 w 66"/>
                <a:gd name="T41" fmla="*/ 5 h 85"/>
                <a:gd name="T42" fmla="*/ 19 w 66"/>
                <a:gd name="T43" fmla="*/ 0 h 85"/>
                <a:gd name="T44" fmla="*/ 24 w 66"/>
                <a:gd name="T45" fmla="*/ 0 h 85"/>
                <a:gd name="T46" fmla="*/ 29 w 66"/>
                <a:gd name="T47" fmla="*/ 1 h 85"/>
                <a:gd name="T48" fmla="*/ 32 w 66"/>
                <a:gd name="T49" fmla="*/ 4 h 85"/>
                <a:gd name="T50" fmla="*/ 38 w 66"/>
                <a:gd name="T51" fmla="*/ 14 h 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85"/>
                <a:gd name="T80" fmla="*/ 66 w 66"/>
                <a:gd name="T81" fmla="*/ 85 h 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85">
                  <a:moveTo>
                    <a:pt x="38" y="14"/>
                  </a:moveTo>
                  <a:lnTo>
                    <a:pt x="60" y="36"/>
                  </a:lnTo>
                  <a:lnTo>
                    <a:pt x="65" y="41"/>
                  </a:lnTo>
                  <a:lnTo>
                    <a:pt x="60" y="37"/>
                  </a:lnTo>
                  <a:lnTo>
                    <a:pt x="53" y="36"/>
                  </a:lnTo>
                  <a:lnTo>
                    <a:pt x="46" y="36"/>
                  </a:lnTo>
                  <a:lnTo>
                    <a:pt x="39" y="40"/>
                  </a:lnTo>
                  <a:lnTo>
                    <a:pt x="31" y="45"/>
                  </a:lnTo>
                  <a:lnTo>
                    <a:pt x="24" y="53"/>
                  </a:lnTo>
                  <a:lnTo>
                    <a:pt x="20" y="59"/>
                  </a:lnTo>
                  <a:lnTo>
                    <a:pt x="17" y="66"/>
                  </a:lnTo>
                  <a:lnTo>
                    <a:pt x="16" y="71"/>
                  </a:lnTo>
                  <a:lnTo>
                    <a:pt x="16" y="77"/>
                  </a:lnTo>
                  <a:lnTo>
                    <a:pt x="18" y="84"/>
                  </a:lnTo>
                  <a:lnTo>
                    <a:pt x="14" y="77"/>
                  </a:lnTo>
                  <a:lnTo>
                    <a:pt x="8" y="43"/>
                  </a:lnTo>
                  <a:lnTo>
                    <a:pt x="1" y="30"/>
                  </a:lnTo>
                  <a:lnTo>
                    <a:pt x="0" y="26"/>
                  </a:lnTo>
                  <a:lnTo>
                    <a:pt x="1" y="20"/>
                  </a:lnTo>
                  <a:lnTo>
                    <a:pt x="5" y="11"/>
                  </a:lnTo>
                  <a:lnTo>
                    <a:pt x="12" y="5"/>
                  </a:lnTo>
                  <a:lnTo>
                    <a:pt x="19" y="0"/>
                  </a:lnTo>
                  <a:lnTo>
                    <a:pt x="24" y="0"/>
                  </a:lnTo>
                  <a:lnTo>
                    <a:pt x="29" y="1"/>
                  </a:lnTo>
                  <a:lnTo>
                    <a:pt x="32" y="4"/>
                  </a:lnTo>
                  <a:lnTo>
                    <a:pt x="38" y="14"/>
                  </a:lnTo>
                </a:path>
              </a:pathLst>
            </a:custGeom>
            <a:solidFill>
              <a:srgbClr val="9296AC"/>
            </a:solidFill>
            <a:ln w="12700" cap="rnd">
              <a:solidFill>
                <a:srgbClr val="474747"/>
              </a:solidFill>
              <a:round/>
              <a:headEnd/>
              <a:tailEnd/>
            </a:ln>
          </p:spPr>
          <p:txBody>
            <a:bodyPr/>
            <a:lstStyle/>
            <a:p>
              <a:endParaRPr lang="en-US">
                <a:solidFill>
                  <a:srgbClr val="000000"/>
                </a:solidFill>
              </a:endParaRPr>
            </a:p>
          </p:txBody>
        </p:sp>
        <p:sp>
          <p:nvSpPr>
            <p:cNvPr id="21" name="Freeform 509"/>
            <p:cNvSpPr>
              <a:spLocks/>
            </p:cNvSpPr>
            <p:nvPr/>
          </p:nvSpPr>
          <p:spPr bwMode="auto">
            <a:xfrm>
              <a:off x="994" y="3035"/>
              <a:ext cx="53" cy="54"/>
            </a:xfrm>
            <a:custGeom>
              <a:avLst/>
              <a:gdLst>
                <a:gd name="T0" fmla="*/ 18 w 53"/>
                <a:gd name="T1" fmla="*/ 7 h 54"/>
                <a:gd name="T2" fmla="*/ 23 w 53"/>
                <a:gd name="T3" fmla="*/ 4 h 54"/>
                <a:gd name="T4" fmla="*/ 31 w 53"/>
                <a:gd name="T5" fmla="*/ 0 h 54"/>
                <a:gd name="T6" fmla="*/ 37 w 53"/>
                <a:gd name="T7" fmla="*/ 0 h 54"/>
                <a:gd name="T8" fmla="*/ 43 w 53"/>
                <a:gd name="T9" fmla="*/ 1 h 54"/>
                <a:gd name="T10" fmla="*/ 48 w 53"/>
                <a:gd name="T11" fmla="*/ 4 h 54"/>
                <a:gd name="T12" fmla="*/ 51 w 53"/>
                <a:gd name="T13" fmla="*/ 8 h 54"/>
                <a:gd name="T14" fmla="*/ 52 w 53"/>
                <a:gd name="T15" fmla="*/ 13 h 54"/>
                <a:gd name="T16" fmla="*/ 51 w 53"/>
                <a:gd name="T17" fmla="*/ 19 h 54"/>
                <a:gd name="T18" fmla="*/ 48 w 53"/>
                <a:gd name="T19" fmla="*/ 27 h 54"/>
                <a:gd name="T20" fmla="*/ 43 w 53"/>
                <a:gd name="T21" fmla="*/ 35 h 54"/>
                <a:gd name="T22" fmla="*/ 36 w 53"/>
                <a:gd name="T23" fmla="*/ 42 h 54"/>
                <a:gd name="T24" fmla="*/ 29 w 53"/>
                <a:gd name="T25" fmla="*/ 47 h 54"/>
                <a:gd name="T26" fmla="*/ 24 w 53"/>
                <a:gd name="T27" fmla="*/ 51 h 54"/>
                <a:gd name="T28" fmla="*/ 18 w 53"/>
                <a:gd name="T29" fmla="*/ 52 h 54"/>
                <a:gd name="T30" fmla="*/ 13 w 53"/>
                <a:gd name="T31" fmla="*/ 53 h 54"/>
                <a:gd name="T32" fmla="*/ 8 w 53"/>
                <a:gd name="T33" fmla="*/ 52 h 54"/>
                <a:gd name="T34" fmla="*/ 4 w 53"/>
                <a:gd name="T35" fmla="*/ 49 h 54"/>
                <a:gd name="T36" fmla="*/ 1 w 53"/>
                <a:gd name="T37" fmla="*/ 46 h 54"/>
                <a:gd name="T38" fmla="*/ 0 w 53"/>
                <a:gd name="T39" fmla="*/ 40 h 54"/>
                <a:gd name="T40" fmla="*/ 0 w 53"/>
                <a:gd name="T41" fmla="*/ 33 h 54"/>
                <a:gd name="T42" fmla="*/ 2 w 53"/>
                <a:gd name="T43" fmla="*/ 27 h 54"/>
                <a:gd name="T44" fmla="*/ 6 w 53"/>
                <a:gd name="T45" fmla="*/ 20 h 54"/>
                <a:gd name="T46" fmla="*/ 10 w 53"/>
                <a:gd name="T47" fmla="*/ 14 h 54"/>
                <a:gd name="T48" fmla="*/ 18 w 53"/>
                <a:gd name="T49" fmla="*/ 7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54"/>
                <a:gd name="T77" fmla="*/ 53 w 53"/>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54">
                  <a:moveTo>
                    <a:pt x="18" y="7"/>
                  </a:moveTo>
                  <a:lnTo>
                    <a:pt x="23" y="4"/>
                  </a:lnTo>
                  <a:lnTo>
                    <a:pt x="31" y="0"/>
                  </a:lnTo>
                  <a:lnTo>
                    <a:pt x="37" y="0"/>
                  </a:lnTo>
                  <a:lnTo>
                    <a:pt x="43" y="1"/>
                  </a:lnTo>
                  <a:lnTo>
                    <a:pt x="48" y="4"/>
                  </a:lnTo>
                  <a:lnTo>
                    <a:pt x="51" y="8"/>
                  </a:lnTo>
                  <a:lnTo>
                    <a:pt x="52" y="13"/>
                  </a:lnTo>
                  <a:lnTo>
                    <a:pt x="51" y="19"/>
                  </a:lnTo>
                  <a:lnTo>
                    <a:pt x="48" y="27"/>
                  </a:lnTo>
                  <a:lnTo>
                    <a:pt x="43" y="35"/>
                  </a:lnTo>
                  <a:lnTo>
                    <a:pt x="36" y="42"/>
                  </a:lnTo>
                  <a:lnTo>
                    <a:pt x="29" y="47"/>
                  </a:lnTo>
                  <a:lnTo>
                    <a:pt x="24" y="51"/>
                  </a:lnTo>
                  <a:lnTo>
                    <a:pt x="18" y="52"/>
                  </a:lnTo>
                  <a:lnTo>
                    <a:pt x="13" y="53"/>
                  </a:lnTo>
                  <a:lnTo>
                    <a:pt x="8" y="52"/>
                  </a:lnTo>
                  <a:lnTo>
                    <a:pt x="4" y="49"/>
                  </a:lnTo>
                  <a:lnTo>
                    <a:pt x="1" y="46"/>
                  </a:lnTo>
                  <a:lnTo>
                    <a:pt x="0" y="40"/>
                  </a:lnTo>
                  <a:lnTo>
                    <a:pt x="0" y="33"/>
                  </a:lnTo>
                  <a:lnTo>
                    <a:pt x="2" y="27"/>
                  </a:lnTo>
                  <a:lnTo>
                    <a:pt x="6" y="20"/>
                  </a:lnTo>
                  <a:lnTo>
                    <a:pt x="10" y="14"/>
                  </a:lnTo>
                  <a:lnTo>
                    <a:pt x="18" y="7"/>
                  </a:lnTo>
                </a:path>
              </a:pathLst>
            </a:custGeom>
            <a:solidFill>
              <a:srgbClr val="B36022"/>
            </a:solidFill>
            <a:ln w="12700" cap="rnd">
              <a:solidFill>
                <a:srgbClr val="474747"/>
              </a:solidFill>
              <a:round/>
              <a:headEnd/>
              <a:tailEnd/>
            </a:ln>
          </p:spPr>
          <p:txBody>
            <a:bodyPr/>
            <a:lstStyle/>
            <a:p>
              <a:endParaRPr lang="en-US">
                <a:solidFill>
                  <a:srgbClr val="000000"/>
                </a:solidFill>
              </a:endParaRPr>
            </a:p>
          </p:txBody>
        </p:sp>
        <p:sp>
          <p:nvSpPr>
            <p:cNvPr id="22" name="Freeform 510"/>
            <p:cNvSpPr>
              <a:spLocks/>
            </p:cNvSpPr>
            <p:nvPr/>
          </p:nvSpPr>
          <p:spPr bwMode="auto">
            <a:xfrm>
              <a:off x="993" y="3031"/>
              <a:ext cx="45" cy="43"/>
            </a:xfrm>
            <a:custGeom>
              <a:avLst/>
              <a:gdLst>
                <a:gd name="T0" fmla="*/ 0 w 45"/>
                <a:gd name="T1" fmla="*/ 42 h 43"/>
                <a:gd name="T2" fmla="*/ 1 w 45"/>
                <a:gd name="T3" fmla="*/ 35 h 43"/>
                <a:gd name="T4" fmla="*/ 3 w 45"/>
                <a:gd name="T5" fmla="*/ 27 h 43"/>
                <a:gd name="T6" fmla="*/ 6 w 45"/>
                <a:gd name="T7" fmla="*/ 20 h 43"/>
                <a:gd name="T8" fmla="*/ 12 w 45"/>
                <a:gd name="T9" fmla="*/ 13 h 43"/>
                <a:gd name="T10" fmla="*/ 18 w 45"/>
                <a:gd name="T11" fmla="*/ 6 h 43"/>
                <a:gd name="T12" fmla="*/ 27 w 45"/>
                <a:gd name="T13" fmla="*/ 2 h 43"/>
                <a:gd name="T14" fmla="*/ 34 w 45"/>
                <a:gd name="T15" fmla="*/ 0 h 43"/>
                <a:gd name="T16" fmla="*/ 39 w 45"/>
                <a:gd name="T17" fmla="*/ 0 h 43"/>
                <a:gd name="T18" fmla="*/ 44 w 45"/>
                <a:gd name="T19" fmla="*/ 1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43"/>
                <a:gd name="T32" fmla="*/ 45 w 45"/>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43">
                  <a:moveTo>
                    <a:pt x="0" y="42"/>
                  </a:moveTo>
                  <a:lnTo>
                    <a:pt x="1" y="35"/>
                  </a:lnTo>
                  <a:lnTo>
                    <a:pt x="3" y="27"/>
                  </a:lnTo>
                  <a:lnTo>
                    <a:pt x="6" y="20"/>
                  </a:lnTo>
                  <a:lnTo>
                    <a:pt x="12" y="13"/>
                  </a:lnTo>
                  <a:lnTo>
                    <a:pt x="18" y="6"/>
                  </a:lnTo>
                  <a:lnTo>
                    <a:pt x="27" y="2"/>
                  </a:lnTo>
                  <a:lnTo>
                    <a:pt x="34" y="0"/>
                  </a:lnTo>
                  <a:lnTo>
                    <a:pt x="39" y="0"/>
                  </a:lnTo>
                  <a:lnTo>
                    <a:pt x="44" y="1"/>
                  </a:lnTo>
                </a:path>
              </a:pathLst>
            </a:custGeom>
            <a:noFill/>
            <a:ln w="12700" cap="rnd">
              <a:solidFill>
                <a:srgbClr val="474747"/>
              </a:solidFill>
              <a:round/>
              <a:headEnd/>
              <a:tailEnd/>
            </a:ln>
          </p:spPr>
          <p:txBody>
            <a:bodyPr/>
            <a:lstStyle/>
            <a:p>
              <a:endParaRPr lang="en-US">
                <a:solidFill>
                  <a:srgbClr val="000000"/>
                </a:solidFill>
              </a:endParaRPr>
            </a:p>
          </p:txBody>
        </p:sp>
        <p:sp>
          <p:nvSpPr>
            <p:cNvPr id="23" name="Freeform 511"/>
            <p:cNvSpPr>
              <a:spLocks/>
            </p:cNvSpPr>
            <p:nvPr/>
          </p:nvSpPr>
          <p:spPr bwMode="auto">
            <a:xfrm>
              <a:off x="1034" y="3009"/>
              <a:ext cx="18" cy="20"/>
            </a:xfrm>
            <a:custGeom>
              <a:avLst/>
              <a:gdLst>
                <a:gd name="T0" fmla="*/ 0 w 18"/>
                <a:gd name="T1" fmla="*/ 17 h 20"/>
                <a:gd name="T2" fmla="*/ 2 w 18"/>
                <a:gd name="T3" fmla="*/ 19 h 20"/>
                <a:gd name="T4" fmla="*/ 5 w 18"/>
                <a:gd name="T5" fmla="*/ 19 h 20"/>
                <a:gd name="T6" fmla="*/ 9 w 18"/>
                <a:gd name="T7" fmla="*/ 18 h 20"/>
                <a:gd name="T8" fmla="*/ 12 w 18"/>
                <a:gd name="T9" fmla="*/ 16 h 20"/>
                <a:gd name="T10" fmla="*/ 15 w 18"/>
                <a:gd name="T11" fmla="*/ 13 h 20"/>
                <a:gd name="T12" fmla="*/ 17 w 18"/>
                <a:gd name="T13" fmla="*/ 8 h 20"/>
                <a:gd name="T14" fmla="*/ 17 w 18"/>
                <a:gd name="T15" fmla="*/ 5 h 20"/>
                <a:gd name="T16" fmla="*/ 17 w 18"/>
                <a:gd name="T17" fmla="*/ 3 h 20"/>
                <a:gd name="T18" fmla="*/ 16 w 18"/>
                <a:gd name="T19" fmla="*/ 0 h 20"/>
                <a:gd name="T20" fmla="*/ 4 w 18"/>
                <a:gd name="T21" fmla="*/ 3 h 20"/>
                <a:gd name="T22" fmla="*/ 0 w 18"/>
                <a:gd name="T23" fmla="*/ 17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0"/>
                <a:gd name="T38" fmla="*/ 18 w 18"/>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0">
                  <a:moveTo>
                    <a:pt x="0" y="17"/>
                  </a:moveTo>
                  <a:lnTo>
                    <a:pt x="2" y="19"/>
                  </a:lnTo>
                  <a:lnTo>
                    <a:pt x="5" y="19"/>
                  </a:lnTo>
                  <a:lnTo>
                    <a:pt x="9" y="18"/>
                  </a:lnTo>
                  <a:lnTo>
                    <a:pt x="12" y="16"/>
                  </a:lnTo>
                  <a:lnTo>
                    <a:pt x="15" y="13"/>
                  </a:lnTo>
                  <a:lnTo>
                    <a:pt x="17" y="8"/>
                  </a:lnTo>
                  <a:lnTo>
                    <a:pt x="17" y="5"/>
                  </a:lnTo>
                  <a:lnTo>
                    <a:pt x="17" y="3"/>
                  </a:lnTo>
                  <a:lnTo>
                    <a:pt x="16" y="0"/>
                  </a:lnTo>
                  <a:lnTo>
                    <a:pt x="4" y="3"/>
                  </a:lnTo>
                  <a:lnTo>
                    <a:pt x="0" y="17"/>
                  </a:lnTo>
                </a:path>
              </a:pathLst>
            </a:custGeom>
            <a:solidFill>
              <a:srgbClr val="DBDBEB"/>
            </a:solidFill>
            <a:ln w="12700" cap="rnd">
              <a:solidFill>
                <a:srgbClr val="474747"/>
              </a:solidFill>
              <a:round/>
              <a:headEnd/>
              <a:tailEnd/>
            </a:ln>
          </p:spPr>
          <p:txBody>
            <a:bodyPr/>
            <a:lstStyle/>
            <a:p>
              <a:endParaRPr lang="en-US">
                <a:solidFill>
                  <a:srgbClr val="000000"/>
                </a:solidFill>
              </a:endParaRPr>
            </a:p>
          </p:txBody>
        </p:sp>
        <p:sp>
          <p:nvSpPr>
            <p:cNvPr id="24" name="Freeform 512"/>
            <p:cNvSpPr>
              <a:spLocks/>
            </p:cNvSpPr>
            <p:nvPr/>
          </p:nvSpPr>
          <p:spPr bwMode="auto">
            <a:xfrm>
              <a:off x="1036" y="2937"/>
              <a:ext cx="15" cy="14"/>
            </a:xfrm>
            <a:custGeom>
              <a:avLst/>
              <a:gdLst>
                <a:gd name="T0" fmla="*/ 1 w 15"/>
                <a:gd name="T1" fmla="*/ 0 h 14"/>
                <a:gd name="T2" fmla="*/ 3 w 15"/>
                <a:gd name="T3" fmla="*/ 6 h 14"/>
                <a:gd name="T4" fmla="*/ 7 w 15"/>
                <a:gd name="T5" fmla="*/ 9 h 14"/>
                <a:gd name="T6" fmla="*/ 12 w 15"/>
                <a:gd name="T7" fmla="*/ 8 h 14"/>
                <a:gd name="T8" fmla="*/ 14 w 15"/>
                <a:gd name="T9" fmla="*/ 4 h 14"/>
                <a:gd name="T10" fmla="*/ 13 w 15"/>
                <a:gd name="T11" fmla="*/ 10 h 14"/>
                <a:gd name="T12" fmla="*/ 11 w 15"/>
                <a:gd name="T13" fmla="*/ 12 h 14"/>
                <a:gd name="T14" fmla="*/ 6 w 15"/>
                <a:gd name="T15" fmla="*/ 13 h 14"/>
                <a:gd name="T16" fmla="*/ 2 w 15"/>
                <a:gd name="T17" fmla="*/ 9 h 14"/>
                <a:gd name="T18" fmla="*/ 0 w 15"/>
                <a:gd name="T19" fmla="*/ 5 h 14"/>
                <a:gd name="T20" fmla="*/ 1 w 15"/>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4"/>
                <a:gd name="T35" fmla="*/ 15 w 1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4">
                  <a:moveTo>
                    <a:pt x="1" y="0"/>
                  </a:moveTo>
                  <a:lnTo>
                    <a:pt x="3" y="6"/>
                  </a:lnTo>
                  <a:lnTo>
                    <a:pt x="7" y="9"/>
                  </a:lnTo>
                  <a:lnTo>
                    <a:pt x="12" y="8"/>
                  </a:lnTo>
                  <a:lnTo>
                    <a:pt x="14" y="4"/>
                  </a:lnTo>
                  <a:lnTo>
                    <a:pt x="13" y="10"/>
                  </a:lnTo>
                  <a:lnTo>
                    <a:pt x="11" y="12"/>
                  </a:lnTo>
                  <a:lnTo>
                    <a:pt x="6" y="13"/>
                  </a:lnTo>
                  <a:lnTo>
                    <a:pt x="2" y="9"/>
                  </a:lnTo>
                  <a:lnTo>
                    <a:pt x="0" y="5"/>
                  </a:lnTo>
                  <a:lnTo>
                    <a:pt x="1" y="0"/>
                  </a:lnTo>
                </a:path>
              </a:pathLst>
            </a:custGeom>
            <a:solidFill>
              <a:srgbClr val="CECDD9"/>
            </a:solidFill>
            <a:ln w="12700" cap="rnd">
              <a:solidFill>
                <a:srgbClr val="474747"/>
              </a:solidFill>
              <a:round/>
              <a:headEnd/>
              <a:tailEnd/>
            </a:ln>
          </p:spPr>
          <p:txBody>
            <a:bodyPr/>
            <a:lstStyle/>
            <a:p>
              <a:endParaRPr lang="en-US">
                <a:solidFill>
                  <a:srgbClr val="000000"/>
                </a:solidFill>
              </a:endParaRPr>
            </a:p>
          </p:txBody>
        </p:sp>
        <p:sp>
          <p:nvSpPr>
            <p:cNvPr id="25" name="Freeform 513"/>
            <p:cNvSpPr>
              <a:spLocks/>
            </p:cNvSpPr>
            <p:nvPr/>
          </p:nvSpPr>
          <p:spPr bwMode="auto">
            <a:xfrm>
              <a:off x="1047" y="2937"/>
              <a:ext cx="6" cy="9"/>
            </a:xfrm>
            <a:custGeom>
              <a:avLst/>
              <a:gdLst>
                <a:gd name="T0" fmla="*/ 2 w 6"/>
                <a:gd name="T1" fmla="*/ 0 h 9"/>
                <a:gd name="T2" fmla="*/ 5 w 6"/>
                <a:gd name="T3" fmla="*/ 5 h 9"/>
                <a:gd name="T4" fmla="*/ 3 w 6"/>
                <a:gd name="T5" fmla="*/ 8 h 9"/>
                <a:gd name="T6" fmla="*/ 0 w 6"/>
                <a:gd name="T7" fmla="*/ 4 h 9"/>
                <a:gd name="T8" fmla="*/ 2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2" y="0"/>
                  </a:moveTo>
                  <a:lnTo>
                    <a:pt x="5" y="5"/>
                  </a:lnTo>
                  <a:lnTo>
                    <a:pt x="3" y="8"/>
                  </a:lnTo>
                  <a:lnTo>
                    <a:pt x="0" y="4"/>
                  </a:lnTo>
                  <a:lnTo>
                    <a:pt x="2" y="0"/>
                  </a:lnTo>
                </a:path>
              </a:pathLst>
            </a:custGeom>
            <a:solidFill>
              <a:srgbClr val="CECDD9"/>
            </a:solidFill>
            <a:ln w="12700" cap="rnd">
              <a:solidFill>
                <a:srgbClr val="474747"/>
              </a:solidFill>
              <a:round/>
              <a:headEnd/>
              <a:tailEnd/>
            </a:ln>
          </p:spPr>
          <p:txBody>
            <a:bodyPr/>
            <a:lstStyle/>
            <a:p>
              <a:endParaRPr lang="en-US">
                <a:solidFill>
                  <a:srgbClr val="000000"/>
                </a:solidFill>
              </a:endParaRPr>
            </a:p>
          </p:txBody>
        </p:sp>
        <p:sp>
          <p:nvSpPr>
            <p:cNvPr id="26" name="Line 514"/>
            <p:cNvSpPr>
              <a:spLocks noChangeShapeType="1"/>
            </p:cNvSpPr>
            <p:nvPr/>
          </p:nvSpPr>
          <p:spPr bwMode="auto">
            <a:xfrm>
              <a:off x="1053" y="2948"/>
              <a:ext cx="5" cy="6"/>
            </a:xfrm>
            <a:prstGeom prst="line">
              <a:avLst/>
            </a:prstGeom>
            <a:noFill/>
            <a:ln w="12700">
              <a:solidFill>
                <a:srgbClr val="474747"/>
              </a:solidFill>
              <a:round/>
              <a:headEnd/>
              <a:tailEnd/>
            </a:ln>
          </p:spPr>
          <p:txBody>
            <a:bodyPr wrap="none" anchor="ctr"/>
            <a:lstStyle/>
            <a:p>
              <a:endParaRPr lang="en-US">
                <a:solidFill>
                  <a:srgbClr val="000000"/>
                </a:solidFill>
              </a:endParaRPr>
            </a:p>
          </p:txBody>
        </p:sp>
        <p:sp>
          <p:nvSpPr>
            <p:cNvPr id="27" name="Freeform 515"/>
            <p:cNvSpPr>
              <a:spLocks/>
            </p:cNvSpPr>
            <p:nvPr/>
          </p:nvSpPr>
          <p:spPr bwMode="auto">
            <a:xfrm>
              <a:off x="1042" y="3018"/>
              <a:ext cx="11" cy="15"/>
            </a:xfrm>
            <a:custGeom>
              <a:avLst/>
              <a:gdLst>
                <a:gd name="T0" fmla="*/ 0 w 11"/>
                <a:gd name="T1" fmla="*/ 2 h 15"/>
                <a:gd name="T2" fmla="*/ 7 w 11"/>
                <a:gd name="T3" fmla="*/ 14 h 15"/>
                <a:gd name="T4" fmla="*/ 9 w 11"/>
                <a:gd name="T5" fmla="*/ 14 h 15"/>
                <a:gd name="T6" fmla="*/ 10 w 11"/>
                <a:gd name="T7" fmla="*/ 11 h 15"/>
                <a:gd name="T8" fmla="*/ 2 w 11"/>
                <a:gd name="T9" fmla="*/ 0 h 15"/>
                <a:gd name="T10" fmla="*/ 0 w 11"/>
                <a:gd name="T11" fmla="*/ 2 h 15"/>
                <a:gd name="T12" fmla="*/ 0 60000 65536"/>
                <a:gd name="T13" fmla="*/ 0 60000 65536"/>
                <a:gd name="T14" fmla="*/ 0 60000 65536"/>
                <a:gd name="T15" fmla="*/ 0 60000 65536"/>
                <a:gd name="T16" fmla="*/ 0 60000 65536"/>
                <a:gd name="T17" fmla="*/ 0 60000 65536"/>
                <a:gd name="T18" fmla="*/ 0 w 11"/>
                <a:gd name="T19" fmla="*/ 0 h 15"/>
                <a:gd name="T20" fmla="*/ 11 w 1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1" h="15">
                  <a:moveTo>
                    <a:pt x="0" y="2"/>
                  </a:moveTo>
                  <a:lnTo>
                    <a:pt x="7" y="14"/>
                  </a:lnTo>
                  <a:lnTo>
                    <a:pt x="9" y="14"/>
                  </a:lnTo>
                  <a:lnTo>
                    <a:pt x="10" y="11"/>
                  </a:lnTo>
                  <a:lnTo>
                    <a:pt x="2" y="0"/>
                  </a:lnTo>
                  <a:lnTo>
                    <a:pt x="0" y="2"/>
                  </a:lnTo>
                </a:path>
              </a:pathLst>
            </a:custGeom>
            <a:solidFill>
              <a:schemeClr val="accent1"/>
            </a:solidFill>
            <a:ln w="12700" cap="rnd">
              <a:solidFill>
                <a:srgbClr val="474747"/>
              </a:solidFill>
              <a:round/>
              <a:headEnd/>
              <a:tailEnd/>
            </a:ln>
          </p:spPr>
          <p:txBody>
            <a:bodyPr/>
            <a:lstStyle/>
            <a:p>
              <a:endParaRPr lang="en-US">
                <a:solidFill>
                  <a:srgbClr val="000000"/>
                </a:solidFill>
              </a:endParaRPr>
            </a:p>
          </p:txBody>
        </p:sp>
        <p:sp>
          <p:nvSpPr>
            <p:cNvPr id="28" name="Freeform 516"/>
            <p:cNvSpPr>
              <a:spLocks/>
            </p:cNvSpPr>
            <p:nvPr/>
          </p:nvSpPr>
          <p:spPr bwMode="auto">
            <a:xfrm>
              <a:off x="1047" y="3031"/>
              <a:ext cx="8" cy="12"/>
            </a:xfrm>
            <a:custGeom>
              <a:avLst/>
              <a:gdLst>
                <a:gd name="T0" fmla="*/ 0 w 8"/>
                <a:gd name="T1" fmla="*/ 3 h 12"/>
                <a:gd name="T2" fmla="*/ 5 w 8"/>
                <a:gd name="T3" fmla="*/ 11 h 12"/>
                <a:gd name="T4" fmla="*/ 6 w 8"/>
                <a:gd name="T5" fmla="*/ 11 h 12"/>
                <a:gd name="T6" fmla="*/ 7 w 8"/>
                <a:gd name="T7" fmla="*/ 9 h 12"/>
                <a:gd name="T8" fmla="*/ 2 w 8"/>
                <a:gd name="T9" fmla="*/ 0 h 12"/>
                <a:gd name="T10" fmla="*/ 0 w 8"/>
                <a:gd name="T11" fmla="*/ 3 h 12"/>
                <a:gd name="T12" fmla="*/ 0 60000 65536"/>
                <a:gd name="T13" fmla="*/ 0 60000 65536"/>
                <a:gd name="T14" fmla="*/ 0 60000 65536"/>
                <a:gd name="T15" fmla="*/ 0 60000 65536"/>
                <a:gd name="T16" fmla="*/ 0 60000 65536"/>
                <a:gd name="T17" fmla="*/ 0 60000 65536"/>
                <a:gd name="T18" fmla="*/ 0 w 8"/>
                <a:gd name="T19" fmla="*/ 0 h 12"/>
                <a:gd name="T20" fmla="*/ 8 w 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 h="12">
                  <a:moveTo>
                    <a:pt x="0" y="3"/>
                  </a:moveTo>
                  <a:lnTo>
                    <a:pt x="5" y="11"/>
                  </a:lnTo>
                  <a:lnTo>
                    <a:pt x="6" y="11"/>
                  </a:lnTo>
                  <a:lnTo>
                    <a:pt x="7" y="9"/>
                  </a:lnTo>
                  <a:lnTo>
                    <a:pt x="2" y="0"/>
                  </a:lnTo>
                  <a:lnTo>
                    <a:pt x="0" y="3"/>
                  </a:lnTo>
                </a:path>
              </a:pathLst>
            </a:custGeom>
            <a:solidFill>
              <a:schemeClr val="accent1"/>
            </a:solidFill>
            <a:ln w="12700" cap="rnd">
              <a:solidFill>
                <a:srgbClr val="474747"/>
              </a:solidFill>
              <a:round/>
              <a:headEnd/>
              <a:tailEnd/>
            </a:ln>
          </p:spPr>
          <p:txBody>
            <a:bodyPr/>
            <a:lstStyle/>
            <a:p>
              <a:endParaRPr lang="en-US">
                <a:solidFill>
                  <a:srgbClr val="000000"/>
                </a:solidFill>
              </a:endParaRPr>
            </a:p>
          </p:txBody>
        </p:sp>
        <p:sp>
          <p:nvSpPr>
            <p:cNvPr id="29" name="Freeform 517"/>
            <p:cNvSpPr>
              <a:spLocks/>
            </p:cNvSpPr>
            <p:nvPr/>
          </p:nvSpPr>
          <p:spPr bwMode="auto">
            <a:xfrm>
              <a:off x="1047" y="3034"/>
              <a:ext cx="12" cy="15"/>
            </a:xfrm>
            <a:custGeom>
              <a:avLst/>
              <a:gdLst>
                <a:gd name="T0" fmla="*/ 6 w 12"/>
                <a:gd name="T1" fmla="*/ 6 h 15"/>
                <a:gd name="T2" fmla="*/ 8 w 12"/>
                <a:gd name="T3" fmla="*/ 0 h 15"/>
                <a:gd name="T4" fmla="*/ 11 w 12"/>
                <a:gd name="T5" fmla="*/ 3 h 15"/>
                <a:gd name="T6" fmla="*/ 7 w 12"/>
                <a:gd name="T7" fmla="*/ 6 h 15"/>
                <a:gd name="T8" fmla="*/ 11 w 12"/>
                <a:gd name="T9" fmla="*/ 8 h 15"/>
                <a:gd name="T10" fmla="*/ 8 w 12"/>
                <a:gd name="T11" fmla="*/ 13 h 15"/>
                <a:gd name="T12" fmla="*/ 6 w 12"/>
                <a:gd name="T13" fmla="*/ 8 h 15"/>
                <a:gd name="T14" fmla="*/ 3 w 12"/>
                <a:gd name="T15" fmla="*/ 14 h 15"/>
                <a:gd name="T16" fmla="*/ 0 w 12"/>
                <a:gd name="T17" fmla="*/ 11 h 15"/>
                <a:gd name="T18" fmla="*/ 5 w 12"/>
                <a:gd name="T19" fmla="*/ 7 h 15"/>
                <a:gd name="T20" fmla="*/ 0 w 12"/>
                <a:gd name="T21" fmla="*/ 6 h 15"/>
                <a:gd name="T22" fmla="*/ 4 w 12"/>
                <a:gd name="T23" fmla="*/ 1 h 15"/>
                <a:gd name="T24" fmla="*/ 6 w 12"/>
                <a:gd name="T25" fmla="*/ 6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5"/>
                <a:gd name="T41" fmla="*/ 12 w 12"/>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5">
                  <a:moveTo>
                    <a:pt x="6" y="6"/>
                  </a:moveTo>
                  <a:lnTo>
                    <a:pt x="8" y="0"/>
                  </a:lnTo>
                  <a:lnTo>
                    <a:pt x="11" y="3"/>
                  </a:lnTo>
                  <a:lnTo>
                    <a:pt x="7" y="6"/>
                  </a:lnTo>
                  <a:lnTo>
                    <a:pt x="11" y="8"/>
                  </a:lnTo>
                  <a:lnTo>
                    <a:pt x="8" y="13"/>
                  </a:lnTo>
                  <a:lnTo>
                    <a:pt x="6" y="8"/>
                  </a:lnTo>
                  <a:lnTo>
                    <a:pt x="3" y="14"/>
                  </a:lnTo>
                  <a:lnTo>
                    <a:pt x="0" y="11"/>
                  </a:lnTo>
                  <a:lnTo>
                    <a:pt x="5" y="7"/>
                  </a:lnTo>
                  <a:lnTo>
                    <a:pt x="0" y="6"/>
                  </a:lnTo>
                  <a:lnTo>
                    <a:pt x="4" y="1"/>
                  </a:lnTo>
                  <a:lnTo>
                    <a:pt x="6" y="6"/>
                  </a:lnTo>
                </a:path>
              </a:pathLst>
            </a:custGeom>
            <a:solidFill>
              <a:schemeClr val="accent1"/>
            </a:solidFill>
            <a:ln w="12700" cap="rnd">
              <a:solidFill>
                <a:srgbClr val="474747"/>
              </a:solidFill>
              <a:round/>
              <a:headEnd/>
              <a:tailEnd/>
            </a:ln>
          </p:spPr>
          <p:txBody>
            <a:bodyPr/>
            <a:lstStyle/>
            <a:p>
              <a:endParaRPr lang="en-US">
                <a:solidFill>
                  <a:srgbClr val="000000"/>
                </a:solidFill>
              </a:endParaRPr>
            </a:p>
          </p:txBody>
        </p:sp>
        <p:sp>
          <p:nvSpPr>
            <p:cNvPr id="30" name="Freeform 518"/>
            <p:cNvSpPr>
              <a:spLocks/>
            </p:cNvSpPr>
            <p:nvPr/>
          </p:nvSpPr>
          <p:spPr bwMode="auto">
            <a:xfrm>
              <a:off x="1037" y="2953"/>
              <a:ext cx="49" cy="63"/>
            </a:xfrm>
            <a:custGeom>
              <a:avLst/>
              <a:gdLst>
                <a:gd name="T0" fmla="*/ 20 w 49"/>
                <a:gd name="T1" fmla="*/ 7 h 63"/>
                <a:gd name="T2" fmla="*/ 45 w 49"/>
                <a:gd name="T3" fmla="*/ 29 h 63"/>
                <a:gd name="T4" fmla="*/ 48 w 49"/>
                <a:gd name="T5" fmla="*/ 33 h 63"/>
                <a:gd name="T6" fmla="*/ 44 w 49"/>
                <a:gd name="T7" fmla="*/ 30 h 63"/>
                <a:gd name="T8" fmla="*/ 41 w 49"/>
                <a:gd name="T9" fmla="*/ 30 h 63"/>
                <a:gd name="T10" fmla="*/ 36 w 49"/>
                <a:gd name="T11" fmla="*/ 30 h 63"/>
                <a:gd name="T12" fmla="*/ 31 w 49"/>
                <a:gd name="T13" fmla="*/ 32 h 63"/>
                <a:gd name="T14" fmla="*/ 26 w 49"/>
                <a:gd name="T15" fmla="*/ 36 h 63"/>
                <a:gd name="T16" fmla="*/ 21 w 49"/>
                <a:gd name="T17" fmla="*/ 41 h 63"/>
                <a:gd name="T18" fmla="*/ 18 w 49"/>
                <a:gd name="T19" fmla="*/ 48 h 63"/>
                <a:gd name="T20" fmla="*/ 16 w 49"/>
                <a:gd name="T21" fmla="*/ 54 h 63"/>
                <a:gd name="T22" fmla="*/ 16 w 49"/>
                <a:gd name="T23" fmla="*/ 57 h 63"/>
                <a:gd name="T24" fmla="*/ 17 w 49"/>
                <a:gd name="T25" fmla="*/ 62 h 63"/>
                <a:gd name="T26" fmla="*/ 15 w 49"/>
                <a:gd name="T27" fmla="*/ 58 h 63"/>
                <a:gd name="T28" fmla="*/ 3 w 49"/>
                <a:gd name="T29" fmla="*/ 23 h 63"/>
                <a:gd name="T30" fmla="*/ 0 w 49"/>
                <a:gd name="T31" fmla="*/ 17 h 63"/>
                <a:gd name="T32" fmla="*/ 0 w 49"/>
                <a:gd name="T33" fmla="*/ 12 h 63"/>
                <a:gd name="T34" fmla="*/ 2 w 49"/>
                <a:gd name="T35" fmla="*/ 8 h 63"/>
                <a:gd name="T36" fmla="*/ 4 w 49"/>
                <a:gd name="T37" fmla="*/ 5 h 63"/>
                <a:gd name="T38" fmla="*/ 10 w 49"/>
                <a:gd name="T39" fmla="*/ 0 h 63"/>
                <a:gd name="T40" fmla="*/ 14 w 49"/>
                <a:gd name="T41" fmla="*/ 0 h 63"/>
                <a:gd name="T42" fmla="*/ 16 w 49"/>
                <a:gd name="T43" fmla="*/ 2 h 63"/>
                <a:gd name="T44" fmla="*/ 20 w 49"/>
                <a:gd name="T45" fmla="*/ 7 h 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
                <a:gd name="T70" fmla="*/ 0 h 63"/>
                <a:gd name="T71" fmla="*/ 49 w 49"/>
                <a:gd name="T72" fmla="*/ 63 h 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 h="63">
                  <a:moveTo>
                    <a:pt x="20" y="7"/>
                  </a:moveTo>
                  <a:lnTo>
                    <a:pt x="45" y="29"/>
                  </a:lnTo>
                  <a:lnTo>
                    <a:pt x="48" y="33"/>
                  </a:lnTo>
                  <a:lnTo>
                    <a:pt x="44" y="30"/>
                  </a:lnTo>
                  <a:lnTo>
                    <a:pt x="41" y="30"/>
                  </a:lnTo>
                  <a:lnTo>
                    <a:pt x="36" y="30"/>
                  </a:lnTo>
                  <a:lnTo>
                    <a:pt x="31" y="32"/>
                  </a:lnTo>
                  <a:lnTo>
                    <a:pt x="26" y="36"/>
                  </a:lnTo>
                  <a:lnTo>
                    <a:pt x="21" y="41"/>
                  </a:lnTo>
                  <a:lnTo>
                    <a:pt x="18" y="48"/>
                  </a:lnTo>
                  <a:lnTo>
                    <a:pt x="16" y="54"/>
                  </a:lnTo>
                  <a:lnTo>
                    <a:pt x="16" y="57"/>
                  </a:lnTo>
                  <a:lnTo>
                    <a:pt x="17" y="62"/>
                  </a:lnTo>
                  <a:lnTo>
                    <a:pt x="15" y="58"/>
                  </a:lnTo>
                  <a:lnTo>
                    <a:pt x="3" y="23"/>
                  </a:lnTo>
                  <a:lnTo>
                    <a:pt x="0" y="17"/>
                  </a:lnTo>
                  <a:lnTo>
                    <a:pt x="0" y="12"/>
                  </a:lnTo>
                  <a:lnTo>
                    <a:pt x="2" y="8"/>
                  </a:lnTo>
                  <a:lnTo>
                    <a:pt x="4" y="5"/>
                  </a:lnTo>
                  <a:lnTo>
                    <a:pt x="10" y="0"/>
                  </a:lnTo>
                  <a:lnTo>
                    <a:pt x="14" y="0"/>
                  </a:lnTo>
                  <a:lnTo>
                    <a:pt x="16" y="2"/>
                  </a:lnTo>
                  <a:lnTo>
                    <a:pt x="20" y="7"/>
                  </a:lnTo>
                </a:path>
              </a:pathLst>
            </a:custGeom>
            <a:gradFill rotWithShape="0">
              <a:gsLst>
                <a:gs pos="0">
                  <a:srgbClr val="D8D8EE"/>
                </a:gs>
                <a:gs pos="100000">
                  <a:srgbClr val="C2C2D6"/>
                </a:gs>
              </a:gsLst>
              <a:lin ang="5400000" scaled="1"/>
            </a:gradFill>
            <a:ln w="12700" cap="rnd">
              <a:solidFill>
                <a:srgbClr val="474747"/>
              </a:solidFill>
              <a:round/>
              <a:headEnd/>
              <a:tailEnd/>
            </a:ln>
          </p:spPr>
          <p:txBody>
            <a:bodyPr/>
            <a:lstStyle/>
            <a:p>
              <a:endParaRPr lang="en-US">
                <a:solidFill>
                  <a:srgbClr val="000000"/>
                </a:solidFill>
              </a:endParaRPr>
            </a:p>
          </p:txBody>
        </p:sp>
        <p:sp>
          <p:nvSpPr>
            <p:cNvPr id="31" name="Freeform 519"/>
            <p:cNvSpPr>
              <a:spLocks/>
            </p:cNvSpPr>
            <p:nvPr/>
          </p:nvSpPr>
          <p:spPr bwMode="auto">
            <a:xfrm>
              <a:off x="1052" y="2984"/>
              <a:ext cx="37" cy="36"/>
            </a:xfrm>
            <a:custGeom>
              <a:avLst/>
              <a:gdLst>
                <a:gd name="T0" fmla="*/ 12 w 37"/>
                <a:gd name="T1" fmla="*/ 5 h 36"/>
                <a:gd name="T2" fmla="*/ 16 w 37"/>
                <a:gd name="T3" fmla="*/ 2 h 36"/>
                <a:gd name="T4" fmla="*/ 21 w 37"/>
                <a:gd name="T5" fmla="*/ 0 h 36"/>
                <a:gd name="T6" fmla="*/ 26 w 37"/>
                <a:gd name="T7" fmla="*/ 0 h 36"/>
                <a:gd name="T8" fmla="*/ 30 w 37"/>
                <a:gd name="T9" fmla="*/ 1 h 36"/>
                <a:gd name="T10" fmla="*/ 33 w 37"/>
                <a:gd name="T11" fmla="*/ 3 h 36"/>
                <a:gd name="T12" fmla="*/ 35 w 37"/>
                <a:gd name="T13" fmla="*/ 6 h 36"/>
                <a:gd name="T14" fmla="*/ 36 w 37"/>
                <a:gd name="T15" fmla="*/ 9 h 36"/>
                <a:gd name="T16" fmla="*/ 35 w 37"/>
                <a:gd name="T17" fmla="*/ 14 h 36"/>
                <a:gd name="T18" fmla="*/ 33 w 37"/>
                <a:gd name="T19" fmla="*/ 18 h 36"/>
                <a:gd name="T20" fmla="*/ 29 w 37"/>
                <a:gd name="T21" fmla="*/ 23 h 36"/>
                <a:gd name="T22" fmla="*/ 25 w 37"/>
                <a:gd name="T23" fmla="*/ 28 h 36"/>
                <a:gd name="T24" fmla="*/ 21 w 37"/>
                <a:gd name="T25" fmla="*/ 31 h 36"/>
                <a:gd name="T26" fmla="*/ 16 w 37"/>
                <a:gd name="T27" fmla="*/ 34 h 36"/>
                <a:gd name="T28" fmla="*/ 13 w 37"/>
                <a:gd name="T29" fmla="*/ 35 h 36"/>
                <a:gd name="T30" fmla="*/ 9 w 37"/>
                <a:gd name="T31" fmla="*/ 35 h 36"/>
                <a:gd name="T32" fmla="*/ 6 w 37"/>
                <a:gd name="T33" fmla="*/ 34 h 36"/>
                <a:gd name="T34" fmla="*/ 3 w 37"/>
                <a:gd name="T35" fmla="*/ 33 h 36"/>
                <a:gd name="T36" fmla="*/ 1 w 37"/>
                <a:gd name="T37" fmla="*/ 30 h 36"/>
                <a:gd name="T38" fmla="*/ 0 w 37"/>
                <a:gd name="T39" fmla="*/ 27 h 36"/>
                <a:gd name="T40" fmla="*/ 1 w 37"/>
                <a:gd name="T41" fmla="*/ 22 h 36"/>
                <a:gd name="T42" fmla="*/ 2 w 37"/>
                <a:gd name="T43" fmla="*/ 19 h 36"/>
                <a:gd name="T44" fmla="*/ 4 w 37"/>
                <a:gd name="T45" fmla="*/ 14 h 36"/>
                <a:gd name="T46" fmla="*/ 7 w 37"/>
                <a:gd name="T47" fmla="*/ 10 h 36"/>
                <a:gd name="T48" fmla="*/ 12 w 37"/>
                <a:gd name="T49" fmla="*/ 5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36"/>
                <a:gd name="T77" fmla="*/ 37 w 37"/>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36">
                  <a:moveTo>
                    <a:pt x="12" y="5"/>
                  </a:moveTo>
                  <a:lnTo>
                    <a:pt x="16" y="2"/>
                  </a:lnTo>
                  <a:lnTo>
                    <a:pt x="21" y="0"/>
                  </a:lnTo>
                  <a:lnTo>
                    <a:pt x="26" y="0"/>
                  </a:lnTo>
                  <a:lnTo>
                    <a:pt x="30" y="1"/>
                  </a:lnTo>
                  <a:lnTo>
                    <a:pt x="33" y="3"/>
                  </a:lnTo>
                  <a:lnTo>
                    <a:pt x="35" y="6"/>
                  </a:lnTo>
                  <a:lnTo>
                    <a:pt x="36" y="9"/>
                  </a:lnTo>
                  <a:lnTo>
                    <a:pt x="35" y="14"/>
                  </a:lnTo>
                  <a:lnTo>
                    <a:pt x="33" y="18"/>
                  </a:lnTo>
                  <a:lnTo>
                    <a:pt x="29" y="23"/>
                  </a:lnTo>
                  <a:lnTo>
                    <a:pt x="25" y="28"/>
                  </a:lnTo>
                  <a:lnTo>
                    <a:pt x="21" y="31"/>
                  </a:lnTo>
                  <a:lnTo>
                    <a:pt x="16" y="34"/>
                  </a:lnTo>
                  <a:lnTo>
                    <a:pt x="13" y="35"/>
                  </a:lnTo>
                  <a:lnTo>
                    <a:pt x="9" y="35"/>
                  </a:lnTo>
                  <a:lnTo>
                    <a:pt x="6" y="34"/>
                  </a:lnTo>
                  <a:lnTo>
                    <a:pt x="3" y="33"/>
                  </a:lnTo>
                  <a:lnTo>
                    <a:pt x="1" y="30"/>
                  </a:lnTo>
                  <a:lnTo>
                    <a:pt x="0" y="27"/>
                  </a:lnTo>
                  <a:lnTo>
                    <a:pt x="1" y="22"/>
                  </a:lnTo>
                  <a:lnTo>
                    <a:pt x="2" y="19"/>
                  </a:lnTo>
                  <a:lnTo>
                    <a:pt x="4" y="14"/>
                  </a:lnTo>
                  <a:lnTo>
                    <a:pt x="7" y="10"/>
                  </a:lnTo>
                  <a:lnTo>
                    <a:pt x="12" y="5"/>
                  </a:lnTo>
                </a:path>
              </a:pathLst>
            </a:custGeom>
            <a:solidFill>
              <a:srgbClr val="CF6435"/>
            </a:solidFill>
            <a:ln w="12700" cap="rnd">
              <a:solidFill>
                <a:srgbClr val="474747"/>
              </a:solidFill>
              <a:round/>
              <a:headEnd/>
              <a:tailEnd/>
            </a:ln>
          </p:spPr>
          <p:txBody>
            <a:bodyPr/>
            <a:lstStyle/>
            <a:p>
              <a:endParaRPr lang="en-US">
                <a:solidFill>
                  <a:srgbClr val="000000"/>
                </a:solidFill>
              </a:endParaRPr>
            </a:p>
          </p:txBody>
        </p:sp>
        <p:sp>
          <p:nvSpPr>
            <p:cNvPr id="32" name="Freeform 520"/>
            <p:cNvSpPr>
              <a:spLocks/>
            </p:cNvSpPr>
            <p:nvPr/>
          </p:nvSpPr>
          <p:spPr bwMode="auto">
            <a:xfrm>
              <a:off x="1051" y="2979"/>
              <a:ext cx="30" cy="28"/>
            </a:xfrm>
            <a:custGeom>
              <a:avLst/>
              <a:gdLst>
                <a:gd name="T0" fmla="*/ 0 w 30"/>
                <a:gd name="T1" fmla="*/ 27 h 28"/>
                <a:gd name="T2" fmla="*/ 1 w 30"/>
                <a:gd name="T3" fmla="*/ 23 h 28"/>
                <a:gd name="T4" fmla="*/ 2 w 30"/>
                <a:gd name="T5" fmla="*/ 18 h 28"/>
                <a:gd name="T6" fmla="*/ 5 w 30"/>
                <a:gd name="T7" fmla="*/ 13 h 28"/>
                <a:gd name="T8" fmla="*/ 8 w 30"/>
                <a:gd name="T9" fmla="*/ 9 h 28"/>
                <a:gd name="T10" fmla="*/ 12 w 30"/>
                <a:gd name="T11" fmla="*/ 5 h 28"/>
                <a:gd name="T12" fmla="*/ 17 w 30"/>
                <a:gd name="T13" fmla="*/ 1 h 28"/>
                <a:gd name="T14" fmla="*/ 22 w 30"/>
                <a:gd name="T15" fmla="*/ 0 h 28"/>
                <a:gd name="T16" fmla="*/ 25 w 30"/>
                <a:gd name="T17" fmla="*/ 0 h 28"/>
                <a:gd name="T18" fmla="*/ 29 w 30"/>
                <a:gd name="T19" fmla="*/ 1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8"/>
                <a:gd name="T32" fmla="*/ 30 w 30"/>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8">
                  <a:moveTo>
                    <a:pt x="0" y="27"/>
                  </a:moveTo>
                  <a:lnTo>
                    <a:pt x="1" y="23"/>
                  </a:lnTo>
                  <a:lnTo>
                    <a:pt x="2" y="18"/>
                  </a:lnTo>
                  <a:lnTo>
                    <a:pt x="5" y="13"/>
                  </a:lnTo>
                  <a:lnTo>
                    <a:pt x="8" y="9"/>
                  </a:lnTo>
                  <a:lnTo>
                    <a:pt x="12" y="5"/>
                  </a:lnTo>
                  <a:lnTo>
                    <a:pt x="17" y="1"/>
                  </a:lnTo>
                  <a:lnTo>
                    <a:pt x="22" y="0"/>
                  </a:lnTo>
                  <a:lnTo>
                    <a:pt x="25" y="0"/>
                  </a:lnTo>
                  <a:lnTo>
                    <a:pt x="29" y="1"/>
                  </a:lnTo>
                </a:path>
              </a:pathLst>
            </a:custGeom>
            <a:noFill/>
            <a:ln w="12700" cap="rnd">
              <a:solidFill>
                <a:srgbClr val="474747"/>
              </a:solidFill>
              <a:round/>
              <a:headEnd/>
              <a:tailEnd/>
            </a:ln>
          </p:spPr>
          <p:txBody>
            <a:bodyPr/>
            <a:lstStyle/>
            <a:p>
              <a:endParaRPr lang="en-US">
                <a:solidFill>
                  <a:srgbClr val="000000"/>
                </a:solidFill>
              </a:endParaRPr>
            </a:p>
          </p:txBody>
        </p:sp>
        <p:sp>
          <p:nvSpPr>
            <p:cNvPr id="33" name="Freeform 521"/>
            <p:cNvSpPr>
              <a:spLocks/>
            </p:cNvSpPr>
            <p:nvPr/>
          </p:nvSpPr>
          <p:spPr bwMode="auto">
            <a:xfrm>
              <a:off x="1052" y="2986"/>
              <a:ext cx="35" cy="33"/>
            </a:xfrm>
            <a:custGeom>
              <a:avLst/>
              <a:gdLst>
                <a:gd name="T0" fmla="*/ 4 w 35"/>
                <a:gd name="T1" fmla="*/ 13 h 33"/>
                <a:gd name="T2" fmla="*/ 16 w 35"/>
                <a:gd name="T3" fmla="*/ 1 h 33"/>
                <a:gd name="T4" fmla="*/ 30 w 35"/>
                <a:gd name="T5" fmla="*/ 0 h 33"/>
                <a:gd name="T6" fmla="*/ 34 w 35"/>
                <a:gd name="T7" fmla="*/ 7 h 33"/>
                <a:gd name="T8" fmla="*/ 28 w 35"/>
                <a:gd name="T9" fmla="*/ 22 h 33"/>
                <a:gd name="T10" fmla="*/ 17 w 35"/>
                <a:gd name="T11" fmla="*/ 31 h 33"/>
                <a:gd name="T12" fmla="*/ 4 w 35"/>
                <a:gd name="T13" fmla="*/ 32 h 33"/>
                <a:gd name="T14" fmla="*/ 0 w 35"/>
                <a:gd name="T15" fmla="*/ 26 h 33"/>
                <a:gd name="T16" fmla="*/ 4 w 35"/>
                <a:gd name="T17" fmla="*/ 13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3"/>
                <a:gd name="T29" fmla="*/ 35 w 35"/>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3">
                  <a:moveTo>
                    <a:pt x="4" y="13"/>
                  </a:moveTo>
                  <a:lnTo>
                    <a:pt x="16" y="1"/>
                  </a:lnTo>
                  <a:lnTo>
                    <a:pt x="30" y="0"/>
                  </a:lnTo>
                  <a:lnTo>
                    <a:pt x="34" y="7"/>
                  </a:lnTo>
                  <a:lnTo>
                    <a:pt x="28" y="22"/>
                  </a:lnTo>
                  <a:lnTo>
                    <a:pt x="17" y="31"/>
                  </a:lnTo>
                  <a:lnTo>
                    <a:pt x="4" y="32"/>
                  </a:lnTo>
                  <a:lnTo>
                    <a:pt x="0" y="26"/>
                  </a:lnTo>
                  <a:lnTo>
                    <a:pt x="4" y="13"/>
                  </a:lnTo>
                </a:path>
              </a:pathLst>
            </a:custGeom>
            <a:solidFill>
              <a:srgbClr val="FFA54E"/>
            </a:solidFill>
            <a:ln w="12700" cap="rnd">
              <a:solidFill>
                <a:srgbClr val="474747"/>
              </a:solidFill>
              <a:round/>
              <a:headEnd/>
              <a:tailEnd/>
            </a:ln>
          </p:spPr>
          <p:txBody>
            <a:bodyPr/>
            <a:lstStyle/>
            <a:p>
              <a:endParaRPr lang="en-US">
                <a:solidFill>
                  <a:srgbClr val="000000"/>
                </a:solidFill>
              </a:endParaRPr>
            </a:p>
          </p:txBody>
        </p:sp>
        <p:sp>
          <p:nvSpPr>
            <p:cNvPr id="34" name="Freeform 522"/>
            <p:cNvSpPr>
              <a:spLocks/>
            </p:cNvSpPr>
            <p:nvPr/>
          </p:nvSpPr>
          <p:spPr bwMode="auto">
            <a:xfrm>
              <a:off x="1054" y="2987"/>
              <a:ext cx="35" cy="35"/>
            </a:xfrm>
            <a:custGeom>
              <a:avLst/>
              <a:gdLst>
                <a:gd name="T0" fmla="*/ 4 w 35"/>
                <a:gd name="T1" fmla="*/ 14 h 35"/>
                <a:gd name="T2" fmla="*/ 15 w 35"/>
                <a:gd name="T3" fmla="*/ 2 h 35"/>
                <a:gd name="T4" fmla="*/ 30 w 35"/>
                <a:gd name="T5" fmla="*/ 0 h 35"/>
                <a:gd name="T6" fmla="*/ 34 w 35"/>
                <a:gd name="T7" fmla="*/ 8 h 35"/>
                <a:gd name="T8" fmla="*/ 28 w 35"/>
                <a:gd name="T9" fmla="*/ 24 h 35"/>
                <a:gd name="T10" fmla="*/ 17 w 35"/>
                <a:gd name="T11" fmla="*/ 33 h 35"/>
                <a:gd name="T12" fmla="*/ 4 w 35"/>
                <a:gd name="T13" fmla="*/ 34 h 35"/>
                <a:gd name="T14" fmla="*/ 0 w 35"/>
                <a:gd name="T15" fmla="*/ 27 h 35"/>
                <a:gd name="T16" fmla="*/ 4 w 35"/>
                <a:gd name="T17" fmla="*/ 14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5"/>
                <a:gd name="T29" fmla="*/ 35 w 35"/>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5">
                  <a:moveTo>
                    <a:pt x="4" y="14"/>
                  </a:moveTo>
                  <a:lnTo>
                    <a:pt x="15" y="2"/>
                  </a:lnTo>
                  <a:lnTo>
                    <a:pt x="30" y="0"/>
                  </a:lnTo>
                  <a:lnTo>
                    <a:pt x="34" y="8"/>
                  </a:lnTo>
                  <a:lnTo>
                    <a:pt x="28" y="24"/>
                  </a:lnTo>
                  <a:lnTo>
                    <a:pt x="17" y="33"/>
                  </a:lnTo>
                  <a:lnTo>
                    <a:pt x="4" y="34"/>
                  </a:lnTo>
                  <a:lnTo>
                    <a:pt x="0" y="27"/>
                  </a:lnTo>
                  <a:lnTo>
                    <a:pt x="4" y="14"/>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35" name="Freeform 523"/>
            <p:cNvSpPr>
              <a:spLocks/>
            </p:cNvSpPr>
            <p:nvPr/>
          </p:nvSpPr>
          <p:spPr bwMode="auto">
            <a:xfrm>
              <a:off x="1062" y="2995"/>
              <a:ext cx="21" cy="21"/>
            </a:xfrm>
            <a:custGeom>
              <a:avLst/>
              <a:gdLst>
                <a:gd name="T0" fmla="*/ 2 w 21"/>
                <a:gd name="T1" fmla="*/ 8 h 21"/>
                <a:gd name="T2" fmla="*/ 9 w 21"/>
                <a:gd name="T3" fmla="*/ 1 h 21"/>
                <a:gd name="T4" fmla="*/ 17 w 21"/>
                <a:gd name="T5" fmla="*/ 0 h 21"/>
                <a:gd name="T6" fmla="*/ 20 w 21"/>
                <a:gd name="T7" fmla="*/ 5 h 21"/>
                <a:gd name="T8" fmla="*/ 16 w 21"/>
                <a:gd name="T9" fmla="*/ 14 h 21"/>
                <a:gd name="T10" fmla="*/ 10 w 21"/>
                <a:gd name="T11" fmla="*/ 19 h 21"/>
                <a:gd name="T12" fmla="*/ 2 w 21"/>
                <a:gd name="T13" fmla="*/ 20 h 21"/>
                <a:gd name="T14" fmla="*/ 0 w 21"/>
                <a:gd name="T15" fmla="*/ 16 h 21"/>
                <a:gd name="T16" fmla="*/ 2 w 21"/>
                <a:gd name="T17" fmla="*/ 8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8"/>
                  </a:moveTo>
                  <a:lnTo>
                    <a:pt x="9" y="1"/>
                  </a:lnTo>
                  <a:lnTo>
                    <a:pt x="17" y="0"/>
                  </a:lnTo>
                  <a:lnTo>
                    <a:pt x="20" y="5"/>
                  </a:lnTo>
                  <a:lnTo>
                    <a:pt x="16" y="14"/>
                  </a:lnTo>
                  <a:lnTo>
                    <a:pt x="10" y="19"/>
                  </a:lnTo>
                  <a:lnTo>
                    <a:pt x="2" y="20"/>
                  </a:lnTo>
                  <a:lnTo>
                    <a:pt x="0" y="16"/>
                  </a:lnTo>
                  <a:lnTo>
                    <a:pt x="2" y="8"/>
                  </a:lnTo>
                </a:path>
              </a:pathLst>
            </a:custGeom>
            <a:solidFill>
              <a:srgbClr val="F9A554"/>
            </a:solidFill>
            <a:ln w="12700" cap="rnd">
              <a:solidFill>
                <a:srgbClr val="474747"/>
              </a:solidFill>
              <a:round/>
              <a:headEnd/>
              <a:tailEnd/>
            </a:ln>
          </p:spPr>
          <p:txBody>
            <a:bodyPr/>
            <a:lstStyle/>
            <a:p>
              <a:endParaRPr lang="en-US">
                <a:solidFill>
                  <a:srgbClr val="000000"/>
                </a:solidFill>
              </a:endParaRPr>
            </a:p>
          </p:txBody>
        </p:sp>
        <p:sp>
          <p:nvSpPr>
            <p:cNvPr id="36" name="Freeform 524"/>
            <p:cNvSpPr>
              <a:spLocks/>
            </p:cNvSpPr>
            <p:nvPr/>
          </p:nvSpPr>
          <p:spPr bwMode="auto">
            <a:xfrm>
              <a:off x="1063" y="2997"/>
              <a:ext cx="22" cy="23"/>
            </a:xfrm>
            <a:custGeom>
              <a:avLst/>
              <a:gdLst>
                <a:gd name="T0" fmla="*/ 3 w 22"/>
                <a:gd name="T1" fmla="*/ 9 h 23"/>
                <a:gd name="T2" fmla="*/ 10 w 22"/>
                <a:gd name="T3" fmla="*/ 1 h 23"/>
                <a:gd name="T4" fmla="*/ 19 w 22"/>
                <a:gd name="T5" fmla="*/ 0 h 23"/>
                <a:gd name="T6" fmla="*/ 21 w 22"/>
                <a:gd name="T7" fmla="*/ 5 h 23"/>
                <a:gd name="T8" fmla="*/ 17 w 22"/>
                <a:gd name="T9" fmla="*/ 15 h 23"/>
                <a:gd name="T10" fmla="*/ 10 w 22"/>
                <a:gd name="T11" fmla="*/ 21 h 23"/>
                <a:gd name="T12" fmla="*/ 3 w 22"/>
                <a:gd name="T13" fmla="*/ 22 h 23"/>
                <a:gd name="T14" fmla="*/ 0 w 22"/>
                <a:gd name="T15" fmla="*/ 18 h 23"/>
                <a:gd name="T16" fmla="*/ 3 w 22"/>
                <a:gd name="T17" fmla="*/ 9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3"/>
                <a:gd name="T29" fmla="*/ 22 w 22"/>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3">
                  <a:moveTo>
                    <a:pt x="3" y="9"/>
                  </a:moveTo>
                  <a:lnTo>
                    <a:pt x="10" y="1"/>
                  </a:lnTo>
                  <a:lnTo>
                    <a:pt x="19" y="0"/>
                  </a:lnTo>
                  <a:lnTo>
                    <a:pt x="21" y="5"/>
                  </a:lnTo>
                  <a:lnTo>
                    <a:pt x="17" y="15"/>
                  </a:lnTo>
                  <a:lnTo>
                    <a:pt x="10" y="21"/>
                  </a:lnTo>
                  <a:lnTo>
                    <a:pt x="3" y="22"/>
                  </a:lnTo>
                  <a:lnTo>
                    <a:pt x="0" y="18"/>
                  </a:lnTo>
                  <a:lnTo>
                    <a:pt x="3" y="9"/>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37" name="Freeform 525"/>
            <p:cNvSpPr>
              <a:spLocks/>
            </p:cNvSpPr>
            <p:nvPr/>
          </p:nvSpPr>
          <p:spPr bwMode="auto">
            <a:xfrm>
              <a:off x="1004" y="2958"/>
              <a:ext cx="46" cy="64"/>
            </a:xfrm>
            <a:custGeom>
              <a:avLst/>
              <a:gdLst>
                <a:gd name="T0" fmla="*/ 20 w 46"/>
                <a:gd name="T1" fmla="*/ 9 h 64"/>
                <a:gd name="T2" fmla="*/ 42 w 46"/>
                <a:gd name="T3" fmla="*/ 31 h 64"/>
                <a:gd name="T4" fmla="*/ 45 w 46"/>
                <a:gd name="T5" fmla="*/ 35 h 64"/>
                <a:gd name="T6" fmla="*/ 41 w 46"/>
                <a:gd name="T7" fmla="*/ 32 h 64"/>
                <a:gd name="T8" fmla="*/ 38 w 46"/>
                <a:gd name="T9" fmla="*/ 32 h 64"/>
                <a:gd name="T10" fmla="*/ 33 w 46"/>
                <a:gd name="T11" fmla="*/ 32 h 64"/>
                <a:gd name="T12" fmla="*/ 28 w 46"/>
                <a:gd name="T13" fmla="*/ 34 h 64"/>
                <a:gd name="T14" fmla="*/ 23 w 46"/>
                <a:gd name="T15" fmla="*/ 38 h 64"/>
                <a:gd name="T16" fmla="*/ 18 w 46"/>
                <a:gd name="T17" fmla="*/ 43 h 64"/>
                <a:gd name="T18" fmla="*/ 14 w 46"/>
                <a:gd name="T19" fmla="*/ 49 h 64"/>
                <a:gd name="T20" fmla="*/ 13 w 46"/>
                <a:gd name="T21" fmla="*/ 55 h 64"/>
                <a:gd name="T22" fmla="*/ 12 w 46"/>
                <a:gd name="T23" fmla="*/ 58 h 64"/>
                <a:gd name="T24" fmla="*/ 13 w 46"/>
                <a:gd name="T25" fmla="*/ 63 h 64"/>
                <a:gd name="T26" fmla="*/ 12 w 46"/>
                <a:gd name="T27" fmla="*/ 60 h 64"/>
                <a:gd name="T28" fmla="*/ 5 w 46"/>
                <a:gd name="T29" fmla="*/ 22 h 64"/>
                <a:gd name="T30" fmla="*/ 0 w 46"/>
                <a:gd name="T31" fmla="*/ 14 h 64"/>
                <a:gd name="T32" fmla="*/ 0 w 46"/>
                <a:gd name="T33" fmla="*/ 10 h 64"/>
                <a:gd name="T34" fmla="*/ 3 w 46"/>
                <a:gd name="T35" fmla="*/ 5 h 64"/>
                <a:gd name="T36" fmla="*/ 5 w 46"/>
                <a:gd name="T37" fmla="*/ 2 h 64"/>
                <a:gd name="T38" fmla="*/ 10 w 46"/>
                <a:gd name="T39" fmla="*/ 0 h 64"/>
                <a:gd name="T40" fmla="*/ 14 w 46"/>
                <a:gd name="T41" fmla="*/ 0 h 64"/>
                <a:gd name="T42" fmla="*/ 16 w 46"/>
                <a:gd name="T43" fmla="*/ 3 h 64"/>
                <a:gd name="T44" fmla="*/ 20 w 46"/>
                <a:gd name="T45" fmla="*/ 9 h 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
                <a:gd name="T70" fmla="*/ 0 h 64"/>
                <a:gd name="T71" fmla="*/ 46 w 46"/>
                <a:gd name="T72" fmla="*/ 64 h 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 h="64">
                  <a:moveTo>
                    <a:pt x="20" y="9"/>
                  </a:moveTo>
                  <a:lnTo>
                    <a:pt x="42" y="31"/>
                  </a:lnTo>
                  <a:lnTo>
                    <a:pt x="45" y="35"/>
                  </a:lnTo>
                  <a:lnTo>
                    <a:pt x="41" y="32"/>
                  </a:lnTo>
                  <a:lnTo>
                    <a:pt x="38" y="32"/>
                  </a:lnTo>
                  <a:lnTo>
                    <a:pt x="33" y="32"/>
                  </a:lnTo>
                  <a:lnTo>
                    <a:pt x="28" y="34"/>
                  </a:lnTo>
                  <a:lnTo>
                    <a:pt x="23" y="38"/>
                  </a:lnTo>
                  <a:lnTo>
                    <a:pt x="18" y="43"/>
                  </a:lnTo>
                  <a:lnTo>
                    <a:pt x="14" y="49"/>
                  </a:lnTo>
                  <a:lnTo>
                    <a:pt x="13" y="55"/>
                  </a:lnTo>
                  <a:lnTo>
                    <a:pt x="12" y="58"/>
                  </a:lnTo>
                  <a:lnTo>
                    <a:pt x="13" y="63"/>
                  </a:lnTo>
                  <a:lnTo>
                    <a:pt x="12" y="60"/>
                  </a:lnTo>
                  <a:lnTo>
                    <a:pt x="5" y="22"/>
                  </a:lnTo>
                  <a:lnTo>
                    <a:pt x="0" y="14"/>
                  </a:lnTo>
                  <a:lnTo>
                    <a:pt x="0" y="10"/>
                  </a:lnTo>
                  <a:lnTo>
                    <a:pt x="3" y="5"/>
                  </a:lnTo>
                  <a:lnTo>
                    <a:pt x="5" y="2"/>
                  </a:lnTo>
                  <a:lnTo>
                    <a:pt x="10" y="0"/>
                  </a:lnTo>
                  <a:lnTo>
                    <a:pt x="14" y="0"/>
                  </a:lnTo>
                  <a:lnTo>
                    <a:pt x="16" y="3"/>
                  </a:lnTo>
                  <a:lnTo>
                    <a:pt x="20" y="9"/>
                  </a:lnTo>
                </a:path>
              </a:pathLst>
            </a:custGeom>
            <a:gradFill rotWithShape="0">
              <a:gsLst>
                <a:gs pos="0">
                  <a:srgbClr val="D8D8EE"/>
                </a:gs>
                <a:gs pos="100000">
                  <a:srgbClr val="C2C2D6"/>
                </a:gs>
              </a:gsLst>
              <a:lin ang="5400000" scaled="1"/>
            </a:gradFill>
            <a:ln w="12700" cap="rnd">
              <a:solidFill>
                <a:srgbClr val="474747"/>
              </a:solidFill>
              <a:round/>
              <a:headEnd/>
              <a:tailEnd/>
            </a:ln>
          </p:spPr>
          <p:txBody>
            <a:bodyPr/>
            <a:lstStyle/>
            <a:p>
              <a:endParaRPr lang="en-US">
                <a:solidFill>
                  <a:srgbClr val="000000"/>
                </a:solidFill>
              </a:endParaRPr>
            </a:p>
          </p:txBody>
        </p:sp>
        <p:sp>
          <p:nvSpPr>
            <p:cNvPr id="38" name="Freeform 526"/>
            <p:cNvSpPr>
              <a:spLocks/>
            </p:cNvSpPr>
            <p:nvPr/>
          </p:nvSpPr>
          <p:spPr bwMode="auto">
            <a:xfrm>
              <a:off x="1017" y="2989"/>
              <a:ext cx="35" cy="37"/>
            </a:xfrm>
            <a:custGeom>
              <a:avLst/>
              <a:gdLst>
                <a:gd name="T0" fmla="*/ 11 w 35"/>
                <a:gd name="T1" fmla="*/ 6 h 37"/>
                <a:gd name="T2" fmla="*/ 15 w 35"/>
                <a:gd name="T3" fmla="*/ 3 h 37"/>
                <a:gd name="T4" fmla="*/ 20 w 35"/>
                <a:gd name="T5" fmla="*/ 1 h 37"/>
                <a:gd name="T6" fmla="*/ 25 w 35"/>
                <a:gd name="T7" fmla="*/ 0 h 37"/>
                <a:gd name="T8" fmla="*/ 28 w 35"/>
                <a:gd name="T9" fmla="*/ 1 h 37"/>
                <a:gd name="T10" fmla="*/ 31 w 35"/>
                <a:gd name="T11" fmla="*/ 3 h 37"/>
                <a:gd name="T12" fmla="*/ 34 w 35"/>
                <a:gd name="T13" fmla="*/ 6 h 37"/>
                <a:gd name="T14" fmla="*/ 34 w 35"/>
                <a:gd name="T15" fmla="*/ 10 h 37"/>
                <a:gd name="T16" fmla="*/ 33 w 35"/>
                <a:gd name="T17" fmla="*/ 14 h 37"/>
                <a:gd name="T18" fmla="*/ 31 w 35"/>
                <a:gd name="T19" fmla="*/ 19 h 37"/>
                <a:gd name="T20" fmla="*/ 27 w 35"/>
                <a:gd name="T21" fmla="*/ 24 h 37"/>
                <a:gd name="T22" fmla="*/ 23 w 35"/>
                <a:gd name="T23" fmla="*/ 29 h 37"/>
                <a:gd name="T24" fmla="*/ 19 w 35"/>
                <a:gd name="T25" fmla="*/ 32 h 37"/>
                <a:gd name="T26" fmla="*/ 16 w 35"/>
                <a:gd name="T27" fmla="*/ 35 h 37"/>
                <a:gd name="T28" fmla="*/ 12 w 35"/>
                <a:gd name="T29" fmla="*/ 36 h 37"/>
                <a:gd name="T30" fmla="*/ 8 w 35"/>
                <a:gd name="T31" fmla="*/ 36 h 37"/>
                <a:gd name="T32" fmla="*/ 5 w 35"/>
                <a:gd name="T33" fmla="*/ 36 h 37"/>
                <a:gd name="T34" fmla="*/ 3 w 35"/>
                <a:gd name="T35" fmla="*/ 34 h 37"/>
                <a:gd name="T36" fmla="*/ 1 w 35"/>
                <a:gd name="T37" fmla="*/ 32 h 37"/>
                <a:gd name="T38" fmla="*/ 0 w 35"/>
                <a:gd name="T39" fmla="*/ 28 h 37"/>
                <a:gd name="T40" fmla="*/ 1 w 35"/>
                <a:gd name="T41" fmla="*/ 23 h 37"/>
                <a:gd name="T42" fmla="*/ 2 w 35"/>
                <a:gd name="T43" fmla="*/ 19 h 37"/>
                <a:gd name="T44" fmla="*/ 4 w 35"/>
                <a:gd name="T45" fmla="*/ 15 h 37"/>
                <a:gd name="T46" fmla="*/ 7 w 35"/>
                <a:gd name="T47" fmla="*/ 10 h 37"/>
                <a:gd name="T48" fmla="*/ 11 w 35"/>
                <a:gd name="T49" fmla="*/ 6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
                <a:gd name="T76" fmla="*/ 0 h 37"/>
                <a:gd name="T77" fmla="*/ 35 w 35"/>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 h="37">
                  <a:moveTo>
                    <a:pt x="11" y="6"/>
                  </a:moveTo>
                  <a:lnTo>
                    <a:pt x="15" y="3"/>
                  </a:lnTo>
                  <a:lnTo>
                    <a:pt x="20" y="1"/>
                  </a:lnTo>
                  <a:lnTo>
                    <a:pt x="25" y="0"/>
                  </a:lnTo>
                  <a:lnTo>
                    <a:pt x="28" y="1"/>
                  </a:lnTo>
                  <a:lnTo>
                    <a:pt x="31" y="3"/>
                  </a:lnTo>
                  <a:lnTo>
                    <a:pt x="34" y="6"/>
                  </a:lnTo>
                  <a:lnTo>
                    <a:pt x="34" y="10"/>
                  </a:lnTo>
                  <a:lnTo>
                    <a:pt x="33" y="14"/>
                  </a:lnTo>
                  <a:lnTo>
                    <a:pt x="31" y="19"/>
                  </a:lnTo>
                  <a:lnTo>
                    <a:pt x="27" y="24"/>
                  </a:lnTo>
                  <a:lnTo>
                    <a:pt x="23" y="29"/>
                  </a:lnTo>
                  <a:lnTo>
                    <a:pt x="19" y="32"/>
                  </a:lnTo>
                  <a:lnTo>
                    <a:pt x="16" y="35"/>
                  </a:lnTo>
                  <a:lnTo>
                    <a:pt x="12" y="36"/>
                  </a:lnTo>
                  <a:lnTo>
                    <a:pt x="8" y="36"/>
                  </a:lnTo>
                  <a:lnTo>
                    <a:pt x="5" y="36"/>
                  </a:lnTo>
                  <a:lnTo>
                    <a:pt x="3" y="34"/>
                  </a:lnTo>
                  <a:lnTo>
                    <a:pt x="1" y="32"/>
                  </a:lnTo>
                  <a:lnTo>
                    <a:pt x="0" y="28"/>
                  </a:lnTo>
                  <a:lnTo>
                    <a:pt x="1" y="23"/>
                  </a:lnTo>
                  <a:lnTo>
                    <a:pt x="2" y="19"/>
                  </a:lnTo>
                  <a:lnTo>
                    <a:pt x="4" y="15"/>
                  </a:lnTo>
                  <a:lnTo>
                    <a:pt x="7" y="10"/>
                  </a:lnTo>
                  <a:lnTo>
                    <a:pt x="11" y="6"/>
                  </a:lnTo>
                </a:path>
              </a:pathLst>
            </a:custGeom>
            <a:solidFill>
              <a:srgbClr val="B76619"/>
            </a:solidFill>
            <a:ln w="12700" cap="rnd">
              <a:solidFill>
                <a:srgbClr val="474747"/>
              </a:solidFill>
              <a:round/>
              <a:headEnd/>
              <a:tailEnd/>
            </a:ln>
          </p:spPr>
          <p:txBody>
            <a:bodyPr/>
            <a:lstStyle/>
            <a:p>
              <a:endParaRPr lang="en-US">
                <a:solidFill>
                  <a:srgbClr val="000000"/>
                </a:solidFill>
              </a:endParaRPr>
            </a:p>
          </p:txBody>
        </p:sp>
        <p:sp>
          <p:nvSpPr>
            <p:cNvPr id="39" name="Freeform 527"/>
            <p:cNvSpPr>
              <a:spLocks/>
            </p:cNvSpPr>
            <p:nvPr/>
          </p:nvSpPr>
          <p:spPr bwMode="auto">
            <a:xfrm>
              <a:off x="1016" y="2989"/>
              <a:ext cx="36" cy="35"/>
            </a:xfrm>
            <a:custGeom>
              <a:avLst/>
              <a:gdLst>
                <a:gd name="T0" fmla="*/ 5 w 36"/>
                <a:gd name="T1" fmla="*/ 14 h 35"/>
                <a:gd name="T2" fmla="*/ 16 w 36"/>
                <a:gd name="T3" fmla="*/ 2 h 35"/>
                <a:gd name="T4" fmla="*/ 31 w 36"/>
                <a:gd name="T5" fmla="*/ 0 h 35"/>
                <a:gd name="T6" fmla="*/ 35 w 36"/>
                <a:gd name="T7" fmla="*/ 8 h 35"/>
                <a:gd name="T8" fmla="*/ 28 w 36"/>
                <a:gd name="T9" fmla="*/ 24 h 35"/>
                <a:gd name="T10" fmla="*/ 17 w 36"/>
                <a:gd name="T11" fmla="*/ 33 h 35"/>
                <a:gd name="T12" fmla="*/ 4 w 36"/>
                <a:gd name="T13" fmla="*/ 34 h 35"/>
                <a:gd name="T14" fmla="*/ 0 w 36"/>
                <a:gd name="T15" fmla="*/ 27 h 35"/>
                <a:gd name="T16" fmla="*/ 5 w 36"/>
                <a:gd name="T17" fmla="*/ 14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35"/>
                <a:gd name="T29" fmla="*/ 36 w 36"/>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35">
                  <a:moveTo>
                    <a:pt x="5" y="14"/>
                  </a:moveTo>
                  <a:lnTo>
                    <a:pt x="16" y="2"/>
                  </a:lnTo>
                  <a:lnTo>
                    <a:pt x="31" y="0"/>
                  </a:lnTo>
                  <a:lnTo>
                    <a:pt x="35" y="8"/>
                  </a:lnTo>
                  <a:lnTo>
                    <a:pt x="28" y="24"/>
                  </a:lnTo>
                  <a:lnTo>
                    <a:pt x="17" y="33"/>
                  </a:lnTo>
                  <a:lnTo>
                    <a:pt x="4" y="34"/>
                  </a:lnTo>
                  <a:lnTo>
                    <a:pt x="0" y="27"/>
                  </a:lnTo>
                  <a:lnTo>
                    <a:pt x="5" y="14"/>
                  </a:lnTo>
                </a:path>
              </a:pathLst>
            </a:custGeom>
            <a:solidFill>
              <a:srgbClr val="FAA439"/>
            </a:solidFill>
            <a:ln w="12700" cap="rnd">
              <a:solidFill>
                <a:srgbClr val="474747"/>
              </a:solidFill>
              <a:round/>
              <a:headEnd/>
              <a:tailEnd/>
            </a:ln>
          </p:spPr>
          <p:txBody>
            <a:bodyPr/>
            <a:lstStyle/>
            <a:p>
              <a:endParaRPr lang="en-US">
                <a:solidFill>
                  <a:srgbClr val="000000"/>
                </a:solidFill>
              </a:endParaRPr>
            </a:p>
          </p:txBody>
        </p:sp>
        <p:sp>
          <p:nvSpPr>
            <p:cNvPr id="40" name="Freeform 528"/>
            <p:cNvSpPr>
              <a:spLocks/>
            </p:cNvSpPr>
            <p:nvPr/>
          </p:nvSpPr>
          <p:spPr bwMode="auto">
            <a:xfrm>
              <a:off x="1015" y="2986"/>
              <a:ext cx="31" cy="27"/>
            </a:xfrm>
            <a:custGeom>
              <a:avLst/>
              <a:gdLst>
                <a:gd name="T0" fmla="*/ 0 w 31"/>
                <a:gd name="T1" fmla="*/ 26 h 27"/>
                <a:gd name="T2" fmla="*/ 1 w 31"/>
                <a:gd name="T3" fmla="*/ 22 h 27"/>
                <a:gd name="T4" fmla="*/ 2 w 31"/>
                <a:gd name="T5" fmla="*/ 17 h 27"/>
                <a:gd name="T6" fmla="*/ 4 w 31"/>
                <a:gd name="T7" fmla="*/ 13 h 27"/>
                <a:gd name="T8" fmla="*/ 8 w 31"/>
                <a:gd name="T9" fmla="*/ 9 h 27"/>
                <a:gd name="T10" fmla="*/ 13 w 31"/>
                <a:gd name="T11" fmla="*/ 5 h 27"/>
                <a:gd name="T12" fmla="*/ 18 w 31"/>
                <a:gd name="T13" fmla="*/ 1 h 27"/>
                <a:gd name="T14" fmla="*/ 22 w 31"/>
                <a:gd name="T15" fmla="*/ 0 h 27"/>
                <a:gd name="T16" fmla="*/ 26 w 31"/>
                <a:gd name="T17" fmla="*/ 0 h 27"/>
                <a:gd name="T18" fmla="*/ 30 w 31"/>
                <a:gd name="T19" fmla="*/ 1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7"/>
                <a:gd name="T32" fmla="*/ 31 w 3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7">
                  <a:moveTo>
                    <a:pt x="0" y="26"/>
                  </a:moveTo>
                  <a:lnTo>
                    <a:pt x="1" y="22"/>
                  </a:lnTo>
                  <a:lnTo>
                    <a:pt x="2" y="17"/>
                  </a:lnTo>
                  <a:lnTo>
                    <a:pt x="4" y="13"/>
                  </a:lnTo>
                  <a:lnTo>
                    <a:pt x="8" y="9"/>
                  </a:lnTo>
                  <a:lnTo>
                    <a:pt x="13" y="5"/>
                  </a:lnTo>
                  <a:lnTo>
                    <a:pt x="18" y="1"/>
                  </a:lnTo>
                  <a:lnTo>
                    <a:pt x="22" y="0"/>
                  </a:lnTo>
                  <a:lnTo>
                    <a:pt x="26" y="0"/>
                  </a:lnTo>
                  <a:lnTo>
                    <a:pt x="30" y="1"/>
                  </a:lnTo>
                </a:path>
              </a:pathLst>
            </a:custGeom>
            <a:noFill/>
            <a:ln w="12700" cap="rnd">
              <a:solidFill>
                <a:srgbClr val="474747"/>
              </a:solidFill>
              <a:round/>
              <a:headEnd/>
              <a:tailEnd/>
            </a:ln>
          </p:spPr>
          <p:txBody>
            <a:bodyPr/>
            <a:lstStyle/>
            <a:p>
              <a:endParaRPr lang="en-US">
                <a:solidFill>
                  <a:srgbClr val="000000"/>
                </a:solidFill>
              </a:endParaRPr>
            </a:p>
          </p:txBody>
        </p:sp>
        <p:sp>
          <p:nvSpPr>
            <p:cNvPr id="41" name="Freeform 529"/>
            <p:cNvSpPr>
              <a:spLocks/>
            </p:cNvSpPr>
            <p:nvPr/>
          </p:nvSpPr>
          <p:spPr bwMode="auto">
            <a:xfrm>
              <a:off x="1019" y="2993"/>
              <a:ext cx="34" cy="34"/>
            </a:xfrm>
            <a:custGeom>
              <a:avLst/>
              <a:gdLst>
                <a:gd name="T0" fmla="*/ 4 w 34"/>
                <a:gd name="T1" fmla="*/ 14 h 34"/>
                <a:gd name="T2" fmla="*/ 15 w 34"/>
                <a:gd name="T3" fmla="*/ 2 h 34"/>
                <a:gd name="T4" fmla="*/ 29 w 34"/>
                <a:gd name="T5" fmla="*/ 0 h 34"/>
                <a:gd name="T6" fmla="*/ 33 w 34"/>
                <a:gd name="T7" fmla="*/ 8 h 34"/>
                <a:gd name="T8" fmla="*/ 27 w 34"/>
                <a:gd name="T9" fmla="*/ 23 h 34"/>
                <a:gd name="T10" fmla="*/ 16 w 34"/>
                <a:gd name="T11" fmla="*/ 32 h 34"/>
                <a:gd name="T12" fmla="*/ 4 w 34"/>
                <a:gd name="T13" fmla="*/ 33 h 34"/>
                <a:gd name="T14" fmla="*/ 0 w 34"/>
                <a:gd name="T15" fmla="*/ 26 h 34"/>
                <a:gd name="T16" fmla="*/ 4 w 34"/>
                <a:gd name="T17" fmla="*/ 14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34"/>
                <a:gd name="T29" fmla="*/ 34 w 34"/>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34">
                  <a:moveTo>
                    <a:pt x="4" y="14"/>
                  </a:moveTo>
                  <a:lnTo>
                    <a:pt x="15" y="2"/>
                  </a:lnTo>
                  <a:lnTo>
                    <a:pt x="29" y="0"/>
                  </a:lnTo>
                  <a:lnTo>
                    <a:pt x="33" y="8"/>
                  </a:lnTo>
                  <a:lnTo>
                    <a:pt x="27" y="23"/>
                  </a:lnTo>
                  <a:lnTo>
                    <a:pt x="16" y="32"/>
                  </a:lnTo>
                  <a:lnTo>
                    <a:pt x="4" y="33"/>
                  </a:lnTo>
                  <a:lnTo>
                    <a:pt x="0" y="26"/>
                  </a:lnTo>
                  <a:lnTo>
                    <a:pt x="4" y="14"/>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42" name="Freeform 530"/>
            <p:cNvSpPr>
              <a:spLocks/>
            </p:cNvSpPr>
            <p:nvPr/>
          </p:nvSpPr>
          <p:spPr bwMode="auto">
            <a:xfrm>
              <a:off x="1025" y="3000"/>
              <a:ext cx="22" cy="23"/>
            </a:xfrm>
            <a:custGeom>
              <a:avLst/>
              <a:gdLst>
                <a:gd name="T0" fmla="*/ 3 w 22"/>
                <a:gd name="T1" fmla="*/ 9 h 23"/>
                <a:gd name="T2" fmla="*/ 10 w 22"/>
                <a:gd name="T3" fmla="*/ 1 h 23"/>
                <a:gd name="T4" fmla="*/ 18 w 22"/>
                <a:gd name="T5" fmla="*/ 0 h 23"/>
                <a:gd name="T6" fmla="*/ 21 w 22"/>
                <a:gd name="T7" fmla="*/ 5 h 23"/>
                <a:gd name="T8" fmla="*/ 17 w 22"/>
                <a:gd name="T9" fmla="*/ 14 h 23"/>
                <a:gd name="T10" fmla="*/ 10 w 22"/>
                <a:gd name="T11" fmla="*/ 21 h 23"/>
                <a:gd name="T12" fmla="*/ 2 w 22"/>
                <a:gd name="T13" fmla="*/ 22 h 23"/>
                <a:gd name="T14" fmla="*/ 0 w 22"/>
                <a:gd name="T15" fmla="*/ 17 h 23"/>
                <a:gd name="T16" fmla="*/ 3 w 22"/>
                <a:gd name="T17" fmla="*/ 9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3"/>
                <a:gd name="T29" fmla="*/ 22 w 22"/>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3">
                  <a:moveTo>
                    <a:pt x="3" y="9"/>
                  </a:moveTo>
                  <a:lnTo>
                    <a:pt x="10" y="1"/>
                  </a:lnTo>
                  <a:lnTo>
                    <a:pt x="18" y="0"/>
                  </a:lnTo>
                  <a:lnTo>
                    <a:pt x="21" y="5"/>
                  </a:lnTo>
                  <a:lnTo>
                    <a:pt x="17" y="14"/>
                  </a:lnTo>
                  <a:lnTo>
                    <a:pt x="10" y="21"/>
                  </a:lnTo>
                  <a:lnTo>
                    <a:pt x="2" y="22"/>
                  </a:lnTo>
                  <a:lnTo>
                    <a:pt x="0" y="17"/>
                  </a:lnTo>
                  <a:lnTo>
                    <a:pt x="3" y="9"/>
                  </a:lnTo>
                </a:path>
              </a:pathLst>
            </a:custGeom>
            <a:solidFill>
              <a:srgbClr val="FAA439"/>
            </a:solidFill>
            <a:ln w="12700" cap="rnd">
              <a:solidFill>
                <a:srgbClr val="474747"/>
              </a:solidFill>
              <a:round/>
              <a:headEnd/>
              <a:tailEnd/>
            </a:ln>
          </p:spPr>
          <p:txBody>
            <a:bodyPr/>
            <a:lstStyle/>
            <a:p>
              <a:endParaRPr lang="en-US">
                <a:solidFill>
                  <a:srgbClr val="000000"/>
                </a:solidFill>
              </a:endParaRPr>
            </a:p>
          </p:txBody>
        </p:sp>
        <p:sp>
          <p:nvSpPr>
            <p:cNvPr id="43" name="Freeform 531"/>
            <p:cNvSpPr>
              <a:spLocks/>
            </p:cNvSpPr>
            <p:nvPr/>
          </p:nvSpPr>
          <p:spPr bwMode="auto">
            <a:xfrm>
              <a:off x="1026" y="3002"/>
              <a:ext cx="24" cy="24"/>
            </a:xfrm>
            <a:custGeom>
              <a:avLst/>
              <a:gdLst>
                <a:gd name="T0" fmla="*/ 3 w 24"/>
                <a:gd name="T1" fmla="*/ 9 h 24"/>
                <a:gd name="T2" fmla="*/ 11 w 24"/>
                <a:gd name="T3" fmla="*/ 2 h 24"/>
                <a:gd name="T4" fmla="*/ 20 w 24"/>
                <a:gd name="T5" fmla="*/ 0 h 24"/>
                <a:gd name="T6" fmla="*/ 23 w 24"/>
                <a:gd name="T7" fmla="*/ 6 h 24"/>
                <a:gd name="T8" fmla="*/ 19 w 24"/>
                <a:gd name="T9" fmla="*/ 16 h 24"/>
                <a:gd name="T10" fmla="*/ 11 w 24"/>
                <a:gd name="T11" fmla="*/ 23 h 24"/>
                <a:gd name="T12" fmla="*/ 3 w 24"/>
                <a:gd name="T13" fmla="*/ 23 h 24"/>
                <a:gd name="T14" fmla="*/ 0 w 24"/>
                <a:gd name="T15" fmla="*/ 18 h 24"/>
                <a:gd name="T16" fmla="*/ 3 w 24"/>
                <a:gd name="T17" fmla="*/ 9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24"/>
                <a:gd name="T29" fmla="*/ 24 w 2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24">
                  <a:moveTo>
                    <a:pt x="3" y="9"/>
                  </a:moveTo>
                  <a:lnTo>
                    <a:pt x="11" y="2"/>
                  </a:lnTo>
                  <a:lnTo>
                    <a:pt x="20" y="0"/>
                  </a:lnTo>
                  <a:lnTo>
                    <a:pt x="23" y="6"/>
                  </a:lnTo>
                  <a:lnTo>
                    <a:pt x="19" y="16"/>
                  </a:lnTo>
                  <a:lnTo>
                    <a:pt x="11" y="23"/>
                  </a:lnTo>
                  <a:lnTo>
                    <a:pt x="3" y="23"/>
                  </a:lnTo>
                  <a:lnTo>
                    <a:pt x="0" y="18"/>
                  </a:lnTo>
                  <a:lnTo>
                    <a:pt x="3" y="9"/>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44" name="Line 532"/>
            <p:cNvSpPr>
              <a:spLocks noChangeShapeType="1"/>
            </p:cNvSpPr>
            <p:nvPr/>
          </p:nvSpPr>
          <p:spPr bwMode="auto">
            <a:xfrm flipH="1">
              <a:off x="1016" y="2952"/>
              <a:ext cx="26" cy="17"/>
            </a:xfrm>
            <a:prstGeom prst="line">
              <a:avLst/>
            </a:prstGeom>
            <a:noFill/>
            <a:ln w="12700">
              <a:solidFill>
                <a:srgbClr val="474747"/>
              </a:solidFill>
              <a:round/>
              <a:headEnd/>
              <a:tailEnd/>
            </a:ln>
          </p:spPr>
          <p:txBody>
            <a:bodyPr wrap="none" anchor="ctr"/>
            <a:lstStyle/>
            <a:p>
              <a:endParaRPr lang="en-US">
                <a:solidFill>
                  <a:srgbClr val="000000"/>
                </a:solidFill>
              </a:endParaRPr>
            </a:p>
          </p:txBody>
        </p:sp>
        <p:grpSp>
          <p:nvGrpSpPr>
            <p:cNvPr id="45" name="Group 533"/>
            <p:cNvGrpSpPr>
              <a:grpSpLocks/>
            </p:cNvGrpSpPr>
            <p:nvPr/>
          </p:nvGrpSpPr>
          <p:grpSpPr bwMode="auto">
            <a:xfrm>
              <a:off x="1046" y="2950"/>
              <a:ext cx="37" cy="39"/>
              <a:chOff x="1046" y="2950"/>
              <a:chExt cx="37" cy="39"/>
            </a:xfrm>
          </p:grpSpPr>
          <p:sp>
            <p:nvSpPr>
              <p:cNvPr id="90" name="Freeform 534"/>
              <p:cNvSpPr>
                <a:spLocks/>
              </p:cNvSpPr>
              <p:nvPr/>
            </p:nvSpPr>
            <p:spPr bwMode="auto">
              <a:xfrm>
                <a:off x="1046" y="2950"/>
                <a:ext cx="37" cy="39"/>
              </a:xfrm>
              <a:custGeom>
                <a:avLst/>
                <a:gdLst>
                  <a:gd name="T0" fmla="*/ 12 w 37"/>
                  <a:gd name="T1" fmla="*/ 6 h 39"/>
                  <a:gd name="T2" fmla="*/ 17 w 37"/>
                  <a:gd name="T3" fmla="*/ 4 h 39"/>
                  <a:gd name="T4" fmla="*/ 21 w 37"/>
                  <a:gd name="T5" fmla="*/ 1 h 39"/>
                  <a:gd name="T6" fmla="*/ 26 w 37"/>
                  <a:gd name="T7" fmla="*/ 0 h 39"/>
                  <a:gd name="T8" fmla="*/ 30 w 37"/>
                  <a:gd name="T9" fmla="*/ 0 h 39"/>
                  <a:gd name="T10" fmla="*/ 33 w 37"/>
                  <a:gd name="T11" fmla="*/ 2 h 39"/>
                  <a:gd name="T12" fmla="*/ 36 w 37"/>
                  <a:gd name="T13" fmla="*/ 5 h 39"/>
                  <a:gd name="T14" fmla="*/ 36 w 37"/>
                  <a:gd name="T15" fmla="*/ 10 h 39"/>
                  <a:gd name="T16" fmla="*/ 35 w 37"/>
                  <a:gd name="T17" fmla="*/ 14 h 39"/>
                  <a:gd name="T18" fmla="*/ 33 w 37"/>
                  <a:gd name="T19" fmla="*/ 20 h 39"/>
                  <a:gd name="T20" fmla="*/ 29 w 37"/>
                  <a:gd name="T21" fmla="*/ 25 h 39"/>
                  <a:gd name="T22" fmla="*/ 24 w 37"/>
                  <a:gd name="T23" fmla="*/ 30 h 39"/>
                  <a:gd name="T24" fmla="*/ 20 w 37"/>
                  <a:gd name="T25" fmla="*/ 34 h 39"/>
                  <a:gd name="T26" fmla="*/ 16 w 37"/>
                  <a:gd name="T27" fmla="*/ 36 h 39"/>
                  <a:gd name="T28" fmla="*/ 12 w 37"/>
                  <a:gd name="T29" fmla="*/ 38 h 39"/>
                  <a:gd name="T30" fmla="*/ 9 w 37"/>
                  <a:gd name="T31" fmla="*/ 38 h 39"/>
                  <a:gd name="T32" fmla="*/ 5 w 37"/>
                  <a:gd name="T33" fmla="*/ 38 h 39"/>
                  <a:gd name="T34" fmla="*/ 2 w 37"/>
                  <a:gd name="T35" fmla="*/ 36 h 39"/>
                  <a:gd name="T36" fmla="*/ 0 w 37"/>
                  <a:gd name="T37" fmla="*/ 33 h 39"/>
                  <a:gd name="T38" fmla="*/ 0 w 37"/>
                  <a:gd name="T39" fmla="*/ 30 h 39"/>
                  <a:gd name="T40" fmla="*/ 0 w 37"/>
                  <a:gd name="T41" fmla="*/ 25 h 39"/>
                  <a:gd name="T42" fmla="*/ 2 w 37"/>
                  <a:gd name="T43" fmla="*/ 20 h 39"/>
                  <a:gd name="T44" fmla="*/ 4 w 37"/>
                  <a:gd name="T45" fmla="*/ 16 h 39"/>
                  <a:gd name="T46" fmla="*/ 7 w 37"/>
                  <a:gd name="T47" fmla="*/ 10 h 39"/>
                  <a:gd name="T48" fmla="*/ 12 w 37"/>
                  <a:gd name="T49" fmla="*/ 6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39"/>
                  <a:gd name="T77" fmla="*/ 37 w 37"/>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39">
                    <a:moveTo>
                      <a:pt x="12" y="6"/>
                    </a:moveTo>
                    <a:lnTo>
                      <a:pt x="17" y="4"/>
                    </a:lnTo>
                    <a:lnTo>
                      <a:pt x="21" y="1"/>
                    </a:lnTo>
                    <a:lnTo>
                      <a:pt x="26" y="0"/>
                    </a:lnTo>
                    <a:lnTo>
                      <a:pt x="30" y="0"/>
                    </a:lnTo>
                    <a:lnTo>
                      <a:pt x="33" y="2"/>
                    </a:lnTo>
                    <a:lnTo>
                      <a:pt x="36" y="5"/>
                    </a:lnTo>
                    <a:lnTo>
                      <a:pt x="36" y="10"/>
                    </a:lnTo>
                    <a:lnTo>
                      <a:pt x="35" y="14"/>
                    </a:lnTo>
                    <a:lnTo>
                      <a:pt x="33" y="20"/>
                    </a:lnTo>
                    <a:lnTo>
                      <a:pt x="29" y="25"/>
                    </a:lnTo>
                    <a:lnTo>
                      <a:pt x="24" y="30"/>
                    </a:lnTo>
                    <a:lnTo>
                      <a:pt x="20" y="34"/>
                    </a:lnTo>
                    <a:lnTo>
                      <a:pt x="16" y="36"/>
                    </a:lnTo>
                    <a:lnTo>
                      <a:pt x="12" y="38"/>
                    </a:lnTo>
                    <a:lnTo>
                      <a:pt x="9" y="38"/>
                    </a:lnTo>
                    <a:lnTo>
                      <a:pt x="5" y="38"/>
                    </a:lnTo>
                    <a:lnTo>
                      <a:pt x="2" y="36"/>
                    </a:lnTo>
                    <a:lnTo>
                      <a:pt x="0" y="33"/>
                    </a:lnTo>
                    <a:lnTo>
                      <a:pt x="0" y="30"/>
                    </a:lnTo>
                    <a:lnTo>
                      <a:pt x="0" y="25"/>
                    </a:lnTo>
                    <a:lnTo>
                      <a:pt x="2" y="20"/>
                    </a:lnTo>
                    <a:lnTo>
                      <a:pt x="4" y="16"/>
                    </a:lnTo>
                    <a:lnTo>
                      <a:pt x="7" y="10"/>
                    </a:lnTo>
                    <a:lnTo>
                      <a:pt x="12" y="6"/>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91" name="Freeform 535"/>
              <p:cNvSpPr>
                <a:spLocks/>
              </p:cNvSpPr>
              <p:nvPr/>
            </p:nvSpPr>
            <p:spPr bwMode="auto">
              <a:xfrm>
                <a:off x="1062" y="2967"/>
                <a:ext cx="10" cy="10"/>
              </a:xfrm>
              <a:custGeom>
                <a:avLst/>
                <a:gdLst>
                  <a:gd name="T0" fmla="*/ 9 w 10"/>
                  <a:gd name="T1" fmla="*/ 1 h 10"/>
                  <a:gd name="T2" fmla="*/ 7 w 10"/>
                  <a:gd name="T3" fmla="*/ 0 h 10"/>
                  <a:gd name="T4" fmla="*/ 5 w 10"/>
                  <a:gd name="T5" fmla="*/ 0 h 10"/>
                  <a:gd name="T6" fmla="*/ 3 w 10"/>
                  <a:gd name="T7" fmla="*/ 2 h 10"/>
                  <a:gd name="T8" fmla="*/ 0 w 10"/>
                  <a:gd name="T9" fmla="*/ 4 h 10"/>
                  <a:gd name="T10" fmla="*/ 0 w 10"/>
                  <a:gd name="T11" fmla="*/ 6 h 10"/>
                  <a:gd name="T12" fmla="*/ 0 w 10"/>
                  <a:gd name="T13" fmla="*/ 9 h 10"/>
                  <a:gd name="T14" fmla="*/ 1 w 10"/>
                  <a:gd name="T15" fmla="*/ 9 h 10"/>
                  <a:gd name="T16" fmla="*/ 4 w 10"/>
                  <a:gd name="T17" fmla="*/ 9 h 10"/>
                  <a:gd name="T18" fmla="*/ 6 w 10"/>
                  <a:gd name="T19" fmla="*/ 7 h 10"/>
                  <a:gd name="T20" fmla="*/ 8 w 10"/>
                  <a:gd name="T21" fmla="*/ 5 h 10"/>
                  <a:gd name="T22" fmla="*/ 9 w 10"/>
                  <a:gd name="T23" fmla="*/ 3 h 10"/>
                  <a:gd name="T24" fmla="*/ 9 w 10"/>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0"/>
                  <a:gd name="T41" fmla="*/ 10 w 10"/>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0">
                    <a:moveTo>
                      <a:pt x="9" y="1"/>
                    </a:moveTo>
                    <a:lnTo>
                      <a:pt x="7" y="0"/>
                    </a:lnTo>
                    <a:lnTo>
                      <a:pt x="5" y="0"/>
                    </a:lnTo>
                    <a:lnTo>
                      <a:pt x="3" y="2"/>
                    </a:lnTo>
                    <a:lnTo>
                      <a:pt x="0" y="4"/>
                    </a:lnTo>
                    <a:lnTo>
                      <a:pt x="0" y="6"/>
                    </a:lnTo>
                    <a:lnTo>
                      <a:pt x="0" y="9"/>
                    </a:lnTo>
                    <a:lnTo>
                      <a:pt x="1" y="9"/>
                    </a:lnTo>
                    <a:lnTo>
                      <a:pt x="4" y="9"/>
                    </a:lnTo>
                    <a:lnTo>
                      <a:pt x="6" y="7"/>
                    </a:lnTo>
                    <a:lnTo>
                      <a:pt x="8" y="5"/>
                    </a:lnTo>
                    <a:lnTo>
                      <a:pt x="9" y="3"/>
                    </a:lnTo>
                    <a:lnTo>
                      <a:pt x="9" y="1"/>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92" name="Line 536"/>
              <p:cNvSpPr>
                <a:spLocks noChangeShapeType="1"/>
              </p:cNvSpPr>
              <p:nvPr/>
            </p:nvSpPr>
            <p:spPr bwMode="auto">
              <a:xfrm>
                <a:off x="1058" y="2966"/>
                <a:ext cx="0" cy="5"/>
              </a:xfrm>
              <a:prstGeom prst="line">
                <a:avLst/>
              </a:prstGeom>
              <a:noFill/>
              <a:ln w="12700">
                <a:solidFill>
                  <a:srgbClr val="474747"/>
                </a:solidFill>
                <a:round/>
                <a:headEnd/>
                <a:tailEnd/>
              </a:ln>
            </p:spPr>
            <p:txBody>
              <a:bodyPr wrap="none" anchor="ctr"/>
              <a:lstStyle/>
              <a:p>
                <a:endParaRPr lang="en-US">
                  <a:solidFill>
                    <a:srgbClr val="000000"/>
                  </a:solidFill>
                </a:endParaRPr>
              </a:p>
            </p:txBody>
          </p:sp>
          <p:sp>
            <p:nvSpPr>
              <p:cNvPr id="93" name="Line 537"/>
              <p:cNvSpPr>
                <a:spLocks noChangeShapeType="1"/>
              </p:cNvSpPr>
              <p:nvPr/>
            </p:nvSpPr>
            <p:spPr bwMode="auto">
              <a:xfrm flipV="1">
                <a:off x="1058" y="2972"/>
                <a:ext cx="0" cy="15"/>
              </a:xfrm>
              <a:prstGeom prst="line">
                <a:avLst/>
              </a:prstGeom>
              <a:noFill/>
              <a:ln w="12700">
                <a:solidFill>
                  <a:srgbClr val="474747"/>
                </a:solidFill>
                <a:round/>
                <a:headEnd/>
                <a:tailEnd/>
              </a:ln>
            </p:spPr>
            <p:txBody>
              <a:bodyPr wrap="none" anchor="ctr"/>
              <a:lstStyle/>
              <a:p>
                <a:endParaRPr lang="en-US">
                  <a:solidFill>
                    <a:srgbClr val="000000"/>
                  </a:solidFill>
                </a:endParaRPr>
              </a:p>
            </p:txBody>
          </p:sp>
          <p:sp>
            <p:nvSpPr>
              <p:cNvPr id="94" name="Line 538"/>
              <p:cNvSpPr>
                <a:spLocks noChangeShapeType="1"/>
              </p:cNvSpPr>
              <p:nvPr/>
            </p:nvSpPr>
            <p:spPr bwMode="auto">
              <a:xfrm flipV="1">
                <a:off x="1071" y="2954"/>
                <a:ext cx="4" cy="19"/>
              </a:xfrm>
              <a:prstGeom prst="line">
                <a:avLst/>
              </a:prstGeom>
              <a:noFill/>
              <a:ln w="12700">
                <a:solidFill>
                  <a:srgbClr val="474747"/>
                </a:solidFill>
                <a:round/>
                <a:headEnd/>
                <a:tailEnd/>
              </a:ln>
            </p:spPr>
            <p:txBody>
              <a:bodyPr wrap="none" anchor="ctr"/>
              <a:lstStyle/>
              <a:p>
                <a:endParaRPr lang="en-US">
                  <a:solidFill>
                    <a:srgbClr val="000000"/>
                  </a:solidFill>
                </a:endParaRPr>
              </a:p>
            </p:txBody>
          </p:sp>
          <p:sp>
            <p:nvSpPr>
              <p:cNvPr id="95" name="Freeform 539"/>
              <p:cNvSpPr>
                <a:spLocks/>
              </p:cNvSpPr>
              <p:nvPr/>
            </p:nvSpPr>
            <p:spPr bwMode="auto">
              <a:xfrm>
                <a:off x="1058" y="2961"/>
                <a:ext cx="6" cy="7"/>
              </a:xfrm>
              <a:custGeom>
                <a:avLst/>
                <a:gdLst>
                  <a:gd name="T0" fmla="*/ 2 w 6"/>
                  <a:gd name="T1" fmla="*/ 6 h 7"/>
                  <a:gd name="T2" fmla="*/ 0 w 6"/>
                  <a:gd name="T3" fmla="*/ 3 h 7"/>
                  <a:gd name="T4" fmla="*/ 1 w 6"/>
                  <a:gd name="T5" fmla="*/ 1 h 7"/>
                  <a:gd name="T6" fmla="*/ 3 w 6"/>
                  <a:gd name="T7" fmla="*/ 0 h 7"/>
                  <a:gd name="T8" fmla="*/ 4 w 6"/>
                  <a:gd name="T9" fmla="*/ 0 h 7"/>
                  <a:gd name="T10" fmla="*/ 5 w 6"/>
                  <a:gd name="T11" fmla="*/ 4 h 7"/>
                  <a:gd name="T12" fmla="*/ 4 w 6"/>
                  <a:gd name="T13" fmla="*/ 4 h 7"/>
                  <a:gd name="T14" fmla="*/ 2 w 6"/>
                  <a:gd name="T15" fmla="*/ 6 h 7"/>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7"/>
                  <a:gd name="T26" fmla="*/ 6 w 6"/>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7">
                    <a:moveTo>
                      <a:pt x="2" y="6"/>
                    </a:moveTo>
                    <a:lnTo>
                      <a:pt x="0" y="3"/>
                    </a:lnTo>
                    <a:lnTo>
                      <a:pt x="1" y="1"/>
                    </a:lnTo>
                    <a:lnTo>
                      <a:pt x="3" y="0"/>
                    </a:lnTo>
                    <a:lnTo>
                      <a:pt x="4" y="0"/>
                    </a:lnTo>
                    <a:lnTo>
                      <a:pt x="5" y="4"/>
                    </a:lnTo>
                    <a:lnTo>
                      <a:pt x="4" y="4"/>
                    </a:lnTo>
                    <a:lnTo>
                      <a:pt x="2" y="6"/>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96" name="Freeform 540"/>
              <p:cNvSpPr>
                <a:spLocks/>
              </p:cNvSpPr>
              <p:nvPr/>
            </p:nvSpPr>
            <p:spPr bwMode="auto">
              <a:xfrm>
                <a:off x="1059" y="2965"/>
                <a:ext cx="6" cy="7"/>
              </a:xfrm>
              <a:custGeom>
                <a:avLst/>
                <a:gdLst>
                  <a:gd name="T0" fmla="*/ 5 w 6"/>
                  <a:gd name="T1" fmla="*/ 1 h 7"/>
                  <a:gd name="T2" fmla="*/ 4 w 6"/>
                  <a:gd name="T3" fmla="*/ 4 h 7"/>
                  <a:gd name="T4" fmla="*/ 2 w 6"/>
                  <a:gd name="T5" fmla="*/ 6 h 7"/>
                  <a:gd name="T6" fmla="*/ 0 w 6"/>
                  <a:gd name="T7" fmla="*/ 5 h 7"/>
                  <a:gd name="T8" fmla="*/ 0 w 6"/>
                  <a:gd name="T9" fmla="*/ 2 h 7"/>
                  <a:gd name="T10" fmla="*/ 3 w 6"/>
                  <a:gd name="T11" fmla="*/ 0 h 7"/>
                  <a:gd name="T12" fmla="*/ 5 w 6"/>
                  <a:gd name="T13" fmla="*/ 1 h 7"/>
                  <a:gd name="T14" fmla="*/ 0 60000 65536"/>
                  <a:gd name="T15" fmla="*/ 0 60000 65536"/>
                  <a:gd name="T16" fmla="*/ 0 60000 65536"/>
                  <a:gd name="T17" fmla="*/ 0 60000 65536"/>
                  <a:gd name="T18" fmla="*/ 0 60000 65536"/>
                  <a:gd name="T19" fmla="*/ 0 60000 65536"/>
                  <a:gd name="T20" fmla="*/ 0 60000 65536"/>
                  <a:gd name="T21" fmla="*/ 0 w 6"/>
                  <a:gd name="T22" fmla="*/ 0 h 7"/>
                  <a:gd name="T23" fmla="*/ 6 w 6"/>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7">
                    <a:moveTo>
                      <a:pt x="5" y="1"/>
                    </a:moveTo>
                    <a:lnTo>
                      <a:pt x="4" y="4"/>
                    </a:lnTo>
                    <a:lnTo>
                      <a:pt x="2" y="6"/>
                    </a:lnTo>
                    <a:lnTo>
                      <a:pt x="0" y="5"/>
                    </a:lnTo>
                    <a:lnTo>
                      <a:pt x="0" y="2"/>
                    </a:lnTo>
                    <a:lnTo>
                      <a:pt x="3" y="0"/>
                    </a:lnTo>
                    <a:lnTo>
                      <a:pt x="5" y="1"/>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grpSp>
        <p:sp>
          <p:nvSpPr>
            <p:cNvPr id="46" name="Freeform 541"/>
            <p:cNvSpPr>
              <a:spLocks/>
            </p:cNvSpPr>
            <p:nvPr/>
          </p:nvSpPr>
          <p:spPr bwMode="auto">
            <a:xfrm>
              <a:off x="994" y="3036"/>
              <a:ext cx="53" cy="53"/>
            </a:xfrm>
            <a:custGeom>
              <a:avLst/>
              <a:gdLst>
                <a:gd name="T0" fmla="*/ 8 w 53"/>
                <a:gd name="T1" fmla="*/ 17 h 53"/>
                <a:gd name="T2" fmla="*/ 24 w 53"/>
                <a:gd name="T3" fmla="*/ 3 h 53"/>
                <a:gd name="T4" fmla="*/ 44 w 53"/>
                <a:gd name="T5" fmla="*/ 0 h 53"/>
                <a:gd name="T6" fmla="*/ 52 w 53"/>
                <a:gd name="T7" fmla="*/ 12 h 53"/>
                <a:gd name="T8" fmla="*/ 44 w 53"/>
                <a:gd name="T9" fmla="*/ 33 h 53"/>
                <a:gd name="T10" fmla="*/ 27 w 53"/>
                <a:gd name="T11" fmla="*/ 49 h 53"/>
                <a:gd name="T12" fmla="*/ 9 w 53"/>
                <a:gd name="T13" fmla="*/ 52 h 53"/>
                <a:gd name="T14" fmla="*/ 0 w 53"/>
                <a:gd name="T15" fmla="*/ 39 h 53"/>
                <a:gd name="T16" fmla="*/ 8 w 53"/>
                <a:gd name="T17" fmla="*/ 17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53"/>
                <a:gd name="T29" fmla="*/ 53 w 53"/>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53">
                  <a:moveTo>
                    <a:pt x="8" y="17"/>
                  </a:moveTo>
                  <a:lnTo>
                    <a:pt x="24" y="3"/>
                  </a:lnTo>
                  <a:lnTo>
                    <a:pt x="44" y="0"/>
                  </a:lnTo>
                  <a:lnTo>
                    <a:pt x="52" y="12"/>
                  </a:lnTo>
                  <a:lnTo>
                    <a:pt x="44" y="33"/>
                  </a:lnTo>
                  <a:lnTo>
                    <a:pt x="27" y="49"/>
                  </a:lnTo>
                  <a:lnTo>
                    <a:pt x="9" y="52"/>
                  </a:lnTo>
                  <a:lnTo>
                    <a:pt x="0" y="39"/>
                  </a:lnTo>
                  <a:lnTo>
                    <a:pt x="8" y="17"/>
                  </a:lnTo>
                </a:path>
              </a:pathLst>
            </a:custGeom>
            <a:solidFill>
              <a:srgbClr val="F9A554"/>
            </a:solidFill>
            <a:ln w="12700" cap="rnd">
              <a:solidFill>
                <a:srgbClr val="474747"/>
              </a:solidFill>
              <a:round/>
              <a:headEnd/>
              <a:tailEnd/>
            </a:ln>
          </p:spPr>
          <p:txBody>
            <a:bodyPr/>
            <a:lstStyle/>
            <a:p>
              <a:endParaRPr lang="en-US">
                <a:solidFill>
                  <a:srgbClr val="000000"/>
                </a:solidFill>
              </a:endParaRPr>
            </a:p>
          </p:txBody>
        </p:sp>
        <p:sp>
          <p:nvSpPr>
            <p:cNvPr id="47" name="Freeform 542"/>
            <p:cNvSpPr>
              <a:spLocks/>
            </p:cNvSpPr>
            <p:nvPr/>
          </p:nvSpPr>
          <p:spPr bwMode="auto">
            <a:xfrm>
              <a:off x="995" y="3039"/>
              <a:ext cx="55" cy="53"/>
            </a:xfrm>
            <a:custGeom>
              <a:avLst/>
              <a:gdLst>
                <a:gd name="T0" fmla="*/ 8 w 55"/>
                <a:gd name="T1" fmla="*/ 17 h 53"/>
                <a:gd name="T2" fmla="*/ 25 w 55"/>
                <a:gd name="T3" fmla="*/ 3 h 53"/>
                <a:gd name="T4" fmla="*/ 46 w 55"/>
                <a:gd name="T5" fmla="*/ 0 h 53"/>
                <a:gd name="T6" fmla="*/ 54 w 55"/>
                <a:gd name="T7" fmla="*/ 13 h 53"/>
                <a:gd name="T8" fmla="*/ 46 w 55"/>
                <a:gd name="T9" fmla="*/ 34 h 53"/>
                <a:gd name="T10" fmla="*/ 28 w 55"/>
                <a:gd name="T11" fmla="*/ 49 h 53"/>
                <a:gd name="T12" fmla="*/ 9 w 55"/>
                <a:gd name="T13" fmla="*/ 52 h 53"/>
                <a:gd name="T14" fmla="*/ 0 w 55"/>
                <a:gd name="T15" fmla="*/ 40 h 53"/>
                <a:gd name="T16" fmla="*/ 8 w 55"/>
                <a:gd name="T17" fmla="*/ 17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53"/>
                <a:gd name="T29" fmla="*/ 55 w 55"/>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53">
                  <a:moveTo>
                    <a:pt x="8" y="17"/>
                  </a:moveTo>
                  <a:lnTo>
                    <a:pt x="25" y="3"/>
                  </a:lnTo>
                  <a:lnTo>
                    <a:pt x="46" y="0"/>
                  </a:lnTo>
                  <a:lnTo>
                    <a:pt x="54" y="13"/>
                  </a:lnTo>
                  <a:lnTo>
                    <a:pt x="46" y="34"/>
                  </a:lnTo>
                  <a:lnTo>
                    <a:pt x="28" y="49"/>
                  </a:lnTo>
                  <a:lnTo>
                    <a:pt x="9" y="52"/>
                  </a:lnTo>
                  <a:lnTo>
                    <a:pt x="0" y="40"/>
                  </a:lnTo>
                  <a:lnTo>
                    <a:pt x="8" y="17"/>
                  </a:lnTo>
                </a:path>
              </a:pathLst>
            </a:custGeom>
            <a:solidFill>
              <a:srgbClr val="B36022"/>
            </a:solidFill>
            <a:ln w="12700" cap="rnd">
              <a:solidFill>
                <a:srgbClr val="474747"/>
              </a:solidFill>
              <a:round/>
              <a:headEnd/>
              <a:tailEnd/>
            </a:ln>
          </p:spPr>
          <p:txBody>
            <a:bodyPr/>
            <a:lstStyle/>
            <a:p>
              <a:endParaRPr lang="en-US">
                <a:solidFill>
                  <a:srgbClr val="000000"/>
                </a:solidFill>
              </a:endParaRPr>
            </a:p>
          </p:txBody>
        </p:sp>
        <p:sp>
          <p:nvSpPr>
            <p:cNvPr id="48" name="Freeform 543"/>
            <p:cNvSpPr>
              <a:spLocks/>
            </p:cNvSpPr>
            <p:nvPr/>
          </p:nvSpPr>
          <p:spPr bwMode="auto">
            <a:xfrm>
              <a:off x="1000" y="3044"/>
              <a:ext cx="46" cy="44"/>
            </a:xfrm>
            <a:custGeom>
              <a:avLst/>
              <a:gdLst>
                <a:gd name="T0" fmla="*/ 7 w 46"/>
                <a:gd name="T1" fmla="*/ 15 h 44"/>
                <a:gd name="T2" fmla="*/ 20 w 46"/>
                <a:gd name="T3" fmla="*/ 2 h 44"/>
                <a:gd name="T4" fmla="*/ 38 w 46"/>
                <a:gd name="T5" fmla="*/ 0 h 44"/>
                <a:gd name="T6" fmla="*/ 45 w 46"/>
                <a:gd name="T7" fmla="*/ 10 h 44"/>
                <a:gd name="T8" fmla="*/ 38 w 46"/>
                <a:gd name="T9" fmla="*/ 28 h 44"/>
                <a:gd name="T10" fmla="*/ 23 w 46"/>
                <a:gd name="T11" fmla="*/ 40 h 44"/>
                <a:gd name="T12" fmla="*/ 8 w 46"/>
                <a:gd name="T13" fmla="*/ 43 h 44"/>
                <a:gd name="T14" fmla="*/ 0 w 46"/>
                <a:gd name="T15" fmla="*/ 33 h 44"/>
                <a:gd name="T16" fmla="*/ 7 w 46"/>
                <a:gd name="T17" fmla="*/ 15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44"/>
                <a:gd name="T29" fmla="*/ 46 w 46"/>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44">
                  <a:moveTo>
                    <a:pt x="7" y="15"/>
                  </a:moveTo>
                  <a:lnTo>
                    <a:pt x="20" y="2"/>
                  </a:lnTo>
                  <a:lnTo>
                    <a:pt x="38" y="0"/>
                  </a:lnTo>
                  <a:lnTo>
                    <a:pt x="45" y="10"/>
                  </a:lnTo>
                  <a:lnTo>
                    <a:pt x="38" y="28"/>
                  </a:lnTo>
                  <a:lnTo>
                    <a:pt x="23" y="40"/>
                  </a:lnTo>
                  <a:lnTo>
                    <a:pt x="8" y="43"/>
                  </a:lnTo>
                  <a:lnTo>
                    <a:pt x="0" y="33"/>
                  </a:lnTo>
                  <a:lnTo>
                    <a:pt x="7" y="15"/>
                  </a:lnTo>
                </a:path>
              </a:pathLst>
            </a:custGeom>
            <a:solidFill>
              <a:srgbClr val="F9A554"/>
            </a:solidFill>
            <a:ln w="12700" cap="rnd">
              <a:solidFill>
                <a:srgbClr val="474747"/>
              </a:solidFill>
              <a:round/>
              <a:headEnd/>
              <a:tailEnd/>
            </a:ln>
          </p:spPr>
          <p:txBody>
            <a:bodyPr/>
            <a:lstStyle/>
            <a:p>
              <a:endParaRPr lang="en-US">
                <a:solidFill>
                  <a:srgbClr val="000000"/>
                </a:solidFill>
              </a:endParaRPr>
            </a:p>
          </p:txBody>
        </p:sp>
        <p:sp>
          <p:nvSpPr>
            <p:cNvPr id="49" name="Freeform 544"/>
            <p:cNvSpPr>
              <a:spLocks/>
            </p:cNvSpPr>
            <p:nvPr/>
          </p:nvSpPr>
          <p:spPr bwMode="auto">
            <a:xfrm>
              <a:off x="1002" y="3047"/>
              <a:ext cx="44" cy="44"/>
            </a:xfrm>
            <a:custGeom>
              <a:avLst/>
              <a:gdLst>
                <a:gd name="T0" fmla="*/ 7 w 44"/>
                <a:gd name="T1" fmla="*/ 14 h 44"/>
                <a:gd name="T2" fmla="*/ 19 w 44"/>
                <a:gd name="T3" fmla="*/ 2 h 44"/>
                <a:gd name="T4" fmla="*/ 37 w 44"/>
                <a:gd name="T5" fmla="*/ 0 h 44"/>
                <a:gd name="T6" fmla="*/ 43 w 44"/>
                <a:gd name="T7" fmla="*/ 10 h 44"/>
                <a:gd name="T8" fmla="*/ 37 w 44"/>
                <a:gd name="T9" fmla="*/ 28 h 44"/>
                <a:gd name="T10" fmla="*/ 22 w 44"/>
                <a:gd name="T11" fmla="*/ 40 h 44"/>
                <a:gd name="T12" fmla="*/ 7 w 44"/>
                <a:gd name="T13" fmla="*/ 43 h 44"/>
                <a:gd name="T14" fmla="*/ 0 w 44"/>
                <a:gd name="T15" fmla="*/ 32 h 44"/>
                <a:gd name="T16" fmla="*/ 7 w 44"/>
                <a:gd name="T17" fmla="*/ 14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44"/>
                <a:gd name="T29" fmla="*/ 44 w 44"/>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44">
                  <a:moveTo>
                    <a:pt x="7" y="14"/>
                  </a:moveTo>
                  <a:lnTo>
                    <a:pt x="19" y="2"/>
                  </a:lnTo>
                  <a:lnTo>
                    <a:pt x="37" y="0"/>
                  </a:lnTo>
                  <a:lnTo>
                    <a:pt x="43" y="10"/>
                  </a:lnTo>
                  <a:lnTo>
                    <a:pt x="37" y="28"/>
                  </a:lnTo>
                  <a:lnTo>
                    <a:pt x="22" y="40"/>
                  </a:lnTo>
                  <a:lnTo>
                    <a:pt x="7" y="43"/>
                  </a:lnTo>
                  <a:lnTo>
                    <a:pt x="0" y="32"/>
                  </a:lnTo>
                  <a:lnTo>
                    <a:pt x="7" y="14"/>
                  </a:lnTo>
                </a:path>
              </a:pathLst>
            </a:custGeom>
            <a:solidFill>
              <a:srgbClr val="B36022"/>
            </a:solidFill>
            <a:ln w="12700" cap="rnd">
              <a:solidFill>
                <a:srgbClr val="474747"/>
              </a:solidFill>
              <a:round/>
              <a:headEnd/>
              <a:tailEnd/>
            </a:ln>
          </p:spPr>
          <p:txBody>
            <a:bodyPr/>
            <a:lstStyle/>
            <a:p>
              <a:endParaRPr lang="en-US">
                <a:solidFill>
                  <a:srgbClr val="000000"/>
                </a:solidFill>
              </a:endParaRPr>
            </a:p>
          </p:txBody>
        </p:sp>
        <p:sp>
          <p:nvSpPr>
            <p:cNvPr id="50" name="Freeform 545"/>
            <p:cNvSpPr>
              <a:spLocks/>
            </p:cNvSpPr>
            <p:nvPr/>
          </p:nvSpPr>
          <p:spPr bwMode="auto">
            <a:xfrm>
              <a:off x="1007" y="3049"/>
              <a:ext cx="35" cy="38"/>
            </a:xfrm>
            <a:custGeom>
              <a:avLst/>
              <a:gdLst>
                <a:gd name="T0" fmla="*/ 5 w 35"/>
                <a:gd name="T1" fmla="*/ 13 h 38"/>
                <a:gd name="T2" fmla="*/ 16 w 35"/>
                <a:gd name="T3" fmla="*/ 3 h 38"/>
                <a:gd name="T4" fmla="*/ 29 w 35"/>
                <a:gd name="T5" fmla="*/ 0 h 38"/>
                <a:gd name="T6" fmla="*/ 34 w 35"/>
                <a:gd name="T7" fmla="*/ 9 h 38"/>
                <a:gd name="T8" fmla="*/ 29 w 35"/>
                <a:gd name="T9" fmla="*/ 24 h 38"/>
                <a:gd name="T10" fmla="*/ 17 w 35"/>
                <a:gd name="T11" fmla="*/ 34 h 38"/>
                <a:gd name="T12" fmla="*/ 5 w 35"/>
                <a:gd name="T13" fmla="*/ 37 h 38"/>
                <a:gd name="T14" fmla="*/ 0 w 35"/>
                <a:gd name="T15" fmla="*/ 28 h 38"/>
                <a:gd name="T16" fmla="*/ 5 w 35"/>
                <a:gd name="T17" fmla="*/ 13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8"/>
                <a:gd name="T29" fmla="*/ 35 w 35"/>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8">
                  <a:moveTo>
                    <a:pt x="5" y="13"/>
                  </a:moveTo>
                  <a:lnTo>
                    <a:pt x="16" y="3"/>
                  </a:lnTo>
                  <a:lnTo>
                    <a:pt x="29" y="0"/>
                  </a:lnTo>
                  <a:lnTo>
                    <a:pt x="34" y="9"/>
                  </a:lnTo>
                  <a:lnTo>
                    <a:pt x="29" y="24"/>
                  </a:lnTo>
                  <a:lnTo>
                    <a:pt x="17" y="34"/>
                  </a:lnTo>
                  <a:lnTo>
                    <a:pt x="5" y="37"/>
                  </a:lnTo>
                  <a:lnTo>
                    <a:pt x="0" y="28"/>
                  </a:lnTo>
                  <a:lnTo>
                    <a:pt x="5" y="13"/>
                  </a:lnTo>
                </a:path>
              </a:pathLst>
            </a:custGeom>
            <a:solidFill>
              <a:srgbClr val="F9A554"/>
            </a:solidFill>
            <a:ln w="12700" cap="rnd">
              <a:solidFill>
                <a:srgbClr val="474747"/>
              </a:solidFill>
              <a:round/>
              <a:headEnd/>
              <a:tailEnd/>
            </a:ln>
          </p:spPr>
          <p:txBody>
            <a:bodyPr/>
            <a:lstStyle/>
            <a:p>
              <a:endParaRPr lang="en-US">
                <a:solidFill>
                  <a:srgbClr val="000000"/>
                </a:solidFill>
              </a:endParaRPr>
            </a:p>
          </p:txBody>
        </p:sp>
        <p:sp>
          <p:nvSpPr>
            <p:cNvPr id="51" name="Freeform 546"/>
            <p:cNvSpPr>
              <a:spLocks/>
            </p:cNvSpPr>
            <p:nvPr/>
          </p:nvSpPr>
          <p:spPr bwMode="auto">
            <a:xfrm>
              <a:off x="1008" y="3053"/>
              <a:ext cx="36" cy="36"/>
            </a:xfrm>
            <a:custGeom>
              <a:avLst/>
              <a:gdLst>
                <a:gd name="T0" fmla="*/ 6 w 36"/>
                <a:gd name="T1" fmla="*/ 12 h 36"/>
                <a:gd name="T2" fmla="*/ 16 w 36"/>
                <a:gd name="T3" fmla="*/ 2 h 36"/>
                <a:gd name="T4" fmla="*/ 30 w 36"/>
                <a:gd name="T5" fmla="*/ 0 h 36"/>
                <a:gd name="T6" fmla="*/ 35 w 36"/>
                <a:gd name="T7" fmla="*/ 8 h 36"/>
                <a:gd name="T8" fmla="*/ 29 w 36"/>
                <a:gd name="T9" fmla="*/ 23 h 36"/>
                <a:gd name="T10" fmla="*/ 18 w 36"/>
                <a:gd name="T11" fmla="*/ 33 h 36"/>
                <a:gd name="T12" fmla="*/ 6 w 36"/>
                <a:gd name="T13" fmla="*/ 35 h 36"/>
                <a:gd name="T14" fmla="*/ 0 w 36"/>
                <a:gd name="T15" fmla="*/ 27 h 36"/>
                <a:gd name="T16" fmla="*/ 6 w 36"/>
                <a:gd name="T17" fmla="*/ 12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36"/>
                <a:gd name="T29" fmla="*/ 36 w 36"/>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36">
                  <a:moveTo>
                    <a:pt x="6" y="12"/>
                  </a:moveTo>
                  <a:lnTo>
                    <a:pt x="16" y="2"/>
                  </a:lnTo>
                  <a:lnTo>
                    <a:pt x="30" y="0"/>
                  </a:lnTo>
                  <a:lnTo>
                    <a:pt x="35" y="8"/>
                  </a:lnTo>
                  <a:lnTo>
                    <a:pt x="29" y="23"/>
                  </a:lnTo>
                  <a:lnTo>
                    <a:pt x="18" y="33"/>
                  </a:lnTo>
                  <a:lnTo>
                    <a:pt x="6" y="35"/>
                  </a:lnTo>
                  <a:lnTo>
                    <a:pt x="0" y="27"/>
                  </a:lnTo>
                  <a:lnTo>
                    <a:pt x="6" y="12"/>
                  </a:lnTo>
                </a:path>
              </a:pathLst>
            </a:custGeom>
            <a:solidFill>
              <a:srgbClr val="B36022"/>
            </a:solidFill>
            <a:ln w="12700" cap="rnd">
              <a:solidFill>
                <a:srgbClr val="474747"/>
              </a:solidFill>
              <a:round/>
              <a:headEnd/>
              <a:tailEnd/>
            </a:ln>
          </p:spPr>
          <p:txBody>
            <a:bodyPr/>
            <a:lstStyle/>
            <a:p>
              <a:endParaRPr lang="en-US">
                <a:solidFill>
                  <a:srgbClr val="000000"/>
                </a:solidFill>
              </a:endParaRPr>
            </a:p>
          </p:txBody>
        </p:sp>
        <p:sp>
          <p:nvSpPr>
            <p:cNvPr id="52" name="Freeform 547"/>
            <p:cNvSpPr>
              <a:spLocks/>
            </p:cNvSpPr>
            <p:nvPr/>
          </p:nvSpPr>
          <p:spPr bwMode="auto">
            <a:xfrm>
              <a:off x="1012" y="3057"/>
              <a:ext cx="30" cy="28"/>
            </a:xfrm>
            <a:custGeom>
              <a:avLst/>
              <a:gdLst>
                <a:gd name="T0" fmla="*/ 4 w 30"/>
                <a:gd name="T1" fmla="*/ 9 h 28"/>
                <a:gd name="T2" fmla="*/ 13 w 30"/>
                <a:gd name="T3" fmla="*/ 1 h 28"/>
                <a:gd name="T4" fmla="*/ 25 w 30"/>
                <a:gd name="T5" fmla="*/ 0 h 28"/>
                <a:gd name="T6" fmla="*/ 29 w 30"/>
                <a:gd name="T7" fmla="*/ 7 h 28"/>
                <a:gd name="T8" fmla="*/ 25 w 30"/>
                <a:gd name="T9" fmla="*/ 17 h 28"/>
                <a:gd name="T10" fmla="*/ 15 w 30"/>
                <a:gd name="T11" fmla="*/ 26 h 28"/>
                <a:gd name="T12" fmla="*/ 5 w 30"/>
                <a:gd name="T13" fmla="*/ 27 h 28"/>
                <a:gd name="T14" fmla="*/ 0 w 30"/>
                <a:gd name="T15" fmla="*/ 21 h 28"/>
                <a:gd name="T16" fmla="*/ 4 w 30"/>
                <a:gd name="T17" fmla="*/ 9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8"/>
                <a:gd name="T29" fmla="*/ 30 w 30"/>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8">
                  <a:moveTo>
                    <a:pt x="4" y="9"/>
                  </a:moveTo>
                  <a:lnTo>
                    <a:pt x="13" y="1"/>
                  </a:lnTo>
                  <a:lnTo>
                    <a:pt x="25" y="0"/>
                  </a:lnTo>
                  <a:lnTo>
                    <a:pt x="29" y="7"/>
                  </a:lnTo>
                  <a:lnTo>
                    <a:pt x="25" y="17"/>
                  </a:lnTo>
                  <a:lnTo>
                    <a:pt x="15" y="26"/>
                  </a:lnTo>
                  <a:lnTo>
                    <a:pt x="5" y="27"/>
                  </a:lnTo>
                  <a:lnTo>
                    <a:pt x="0" y="21"/>
                  </a:lnTo>
                  <a:lnTo>
                    <a:pt x="4" y="9"/>
                  </a:lnTo>
                </a:path>
              </a:pathLst>
            </a:custGeom>
            <a:solidFill>
              <a:srgbClr val="F9A554"/>
            </a:solidFill>
            <a:ln w="12700" cap="rnd">
              <a:solidFill>
                <a:srgbClr val="474747"/>
              </a:solidFill>
              <a:round/>
              <a:headEnd/>
              <a:tailEnd/>
            </a:ln>
          </p:spPr>
          <p:txBody>
            <a:bodyPr/>
            <a:lstStyle/>
            <a:p>
              <a:endParaRPr lang="en-US">
                <a:solidFill>
                  <a:srgbClr val="000000"/>
                </a:solidFill>
              </a:endParaRPr>
            </a:p>
          </p:txBody>
        </p:sp>
        <p:sp>
          <p:nvSpPr>
            <p:cNvPr id="53" name="Freeform 548"/>
            <p:cNvSpPr>
              <a:spLocks/>
            </p:cNvSpPr>
            <p:nvPr/>
          </p:nvSpPr>
          <p:spPr bwMode="auto">
            <a:xfrm>
              <a:off x="1013" y="3061"/>
              <a:ext cx="29" cy="27"/>
            </a:xfrm>
            <a:custGeom>
              <a:avLst/>
              <a:gdLst>
                <a:gd name="T0" fmla="*/ 4 w 29"/>
                <a:gd name="T1" fmla="*/ 8 h 27"/>
                <a:gd name="T2" fmla="*/ 13 w 29"/>
                <a:gd name="T3" fmla="*/ 1 h 27"/>
                <a:gd name="T4" fmla="*/ 24 w 29"/>
                <a:gd name="T5" fmla="*/ 0 h 27"/>
                <a:gd name="T6" fmla="*/ 28 w 29"/>
                <a:gd name="T7" fmla="*/ 6 h 27"/>
                <a:gd name="T8" fmla="*/ 24 w 29"/>
                <a:gd name="T9" fmla="*/ 17 h 27"/>
                <a:gd name="T10" fmla="*/ 15 w 29"/>
                <a:gd name="T11" fmla="*/ 25 h 27"/>
                <a:gd name="T12" fmla="*/ 5 w 29"/>
                <a:gd name="T13" fmla="*/ 26 h 27"/>
                <a:gd name="T14" fmla="*/ 0 w 29"/>
                <a:gd name="T15" fmla="*/ 20 h 27"/>
                <a:gd name="T16" fmla="*/ 4 w 29"/>
                <a:gd name="T17" fmla="*/ 8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7"/>
                <a:gd name="T29" fmla="*/ 29 w 29"/>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7">
                  <a:moveTo>
                    <a:pt x="4" y="8"/>
                  </a:moveTo>
                  <a:lnTo>
                    <a:pt x="13" y="1"/>
                  </a:lnTo>
                  <a:lnTo>
                    <a:pt x="24" y="0"/>
                  </a:lnTo>
                  <a:lnTo>
                    <a:pt x="28" y="6"/>
                  </a:lnTo>
                  <a:lnTo>
                    <a:pt x="24" y="17"/>
                  </a:lnTo>
                  <a:lnTo>
                    <a:pt x="15" y="25"/>
                  </a:lnTo>
                  <a:lnTo>
                    <a:pt x="5" y="26"/>
                  </a:lnTo>
                  <a:lnTo>
                    <a:pt x="0" y="20"/>
                  </a:lnTo>
                  <a:lnTo>
                    <a:pt x="4" y="8"/>
                  </a:lnTo>
                </a:path>
              </a:pathLst>
            </a:custGeom>
            <a:solidFill>
              <a:srgbClr val="B36022"/>
            </a:solidFill>
            <a:ln w="12700" cap="rnd">
              <a:solidFill>
                <a:srgbClr val="474747"/>
              </a:solidFill>
              <a:round/>
              <a:headEnd/>
              <a:tailEnd/>
            </a:ln>
          </p:spPr>
          <p:txBody>
            <a:bodyPr/>
            <a:lstStyle/>
            <a:p>
              <a:endParaRPr lang="en-US">
                <a:solidFill>
                  <a:srgbClr val="000000"/>
                </a:solidFill>
              </a:endParaRPr>
            </a:p>
          </p:txBody>
        </p:sp>
        <p:sp>
          <p:nvSpPr>
            <p:cNvPr id="54" name="Freeform 549"/>
            <p:cNvSpPr>
              <a:spLocks/>
            </p:cNvSpPr>
            <p:nvPr/>
          </p:nvSpPr>
          <p:spPr bwMode="auto">
            <a:xfrm>
              <a:off x="1017" y="3065"/>
              <a:ext cx="22" cy="19"/>
            </a:xfrm>
            <a:custGeom>
              <a:avLst/>
              <a:gdLst>
                <a:gd name="T0" fmla="*/ 3 w 22"/>
                <a:gd name="T1" fmla="*/ 6 h 19"/>
                <a:gd name="T2" fmla="*/ 9 w 22"/>
                <a:gd name="T3" fmla="*/ 1 h 19"/>
                <a:gd name="T4" fmla="*/ 18 w 22"/>
                <a:gd name="T5" fmla="*/ 0 h 19"/>
                <a:gd name="T6" fmla="*/ 21 w 22"/>
                <a:gd name="T7" fmla="*/ 4 h 19"/>
                <a:gd name="T8" fmla="*/ 18 w 22"/>
                <a:gd name="T9" fmla="*/ 12 h 19"/>
                <a:gd name="T10" fmla="*/ 11 w 22"/>
                <a:gd name="T11" fmla="*/ 17 h 19"/>
                <a:gd name="T12" fmla="*/ 4 w 22"/>
                <a:gd name="T13" fmla="*/ 18 h 19"/>
                <a:gd name="T14" fmla="*/ 0 w 22"/>
                <a:gd name="T15" fmla="*/ 14 h 19"/>
                <a:gd name="T16" fmla="*/ 3 w 22"/>
                <a:gd name="T17" fmla="*/ 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9"/>
                <a:gd name="T29" fmla="*/ 22 w 2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9">
                  <a:moveTo>
                    <a:pt x="3" y="6"/>
                  </a:moveTo>
                  <a:lnTo>
                    <a:pt x="9" y="1"/>
                  </a:lnTo>
                  <a:lnTo>
                    <a:pt x="18" y="0"/>
                  </a:lnTo>
                  <a:lnTo>
                    <a:pt x="21" y="4"/>
                  </a:lnTo>
                  <a:lnTo>
                    <a:pt x="18" y="12"/>
                  </a:lnTo>
                  <a:lnTo>
                    <a:pt x="11" y="17"/>
                  </a:lnTo>
                  <a:lnTo>
                    <a:pt x="4" y="18"/>
                  </a:lnTo>
                  <a:lnTo>
                    <a:pt x="0" y="14"/>
                  </a:lnTo>
                  <a:lnTo>
                    <a:pt x="3" y="6"/>
                  </a:lnTo>
                </a:path>
              </a:pathLst>
            </a:custGeom>
            <a:solidFill>
              <a:srgbClr val="F9A554"/>
            </a:solidFill>
            <a:ln w="12700" cap="rnd">
              <a:solidFill>
                <a:srgbClr val="474747"/>
              </a:solidFill>
              <a:round/>
              <a:headEnd/>
              <a:tailEnd/>
            </a:ln>
          </p:spPr>
          <p:txBody>
            <a:bodyPr/>
            <a:lstStyle/>
            <a:p>
              <a:endParaRPr lang="en-US">
                <a:solidFill>
                  <a:srgbClr val="000000"/>
                </a:solidFill>
              </a:endParaRPr>
            </a:p>
          </p:txBody>
        </p:sp>
        <p:sp>
          <p:nvSpPr>
            <p:cNvPr id="55" name="Freeform 550"/>
            <p:cNvSpPr>
              <a:spLocks/>
            </p:cNvSpPr>
            <p:nvPr/>
          </p:nvSpPr>
          <p:spPr bwMode="auto">
            <a:xfrm>
              <a:off x="1019" y="3068"/>
              <a:ext cx="20" cy="20"/>
            </a:xfrm>
            <a:custGeom>
              <a:avLst/>
              <a:gdLst>
                <a:gd name="T0" fmla="*/ 3 w 20"/>
                <a:gd name="T1" fmla="*/ 6 h 20"/>
                <a:gd name="T2" fmla="*/ 9 w 20"/>
                <a:gd name="T3" fmla="*/ 1 h 20"/>
                <a:gd name="T4" fmla="*/ 16 w 20"/>
                <a:gd name="T5" fmla="*/ 0 h 20"/>
                <a:gd name="T6" fmla="*/ 19 w 20"/>
                <a:gd name="T7" fmla="*/ 5 h 20"/>
                <a:gd name="T8" fmla="*/ 16 w 20"/>
                <a:gd name="T9" fmla="*/ 12 h 20"/>
                <a:gd name="T10" fmla="*/ 10 w 20"/>
                <a:gd name="T11" fmla="*/ 18 h 20"/>
                <a:gd name="T12" fmla="*/ 3 w 20"/>
                <a:gd name="T13" fmla="*/ 19 h 20"/>
                <a:gd name="T14" fmla="*/ 0 w 20"/>
                <a:gd name="T15" fmla="*/ 14 h 20"/>
                <a:gd name="T16" fmla="*/ 3 w 20"/>
                <a:gd name="T17" fmla="*/ 6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0"/>
                <a:gd name="T29" fmla="*/ 20 w 2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0">
                  <a:moveTo>
                    <a:pt x="3" y="6"/>
                  </a:moveTo>
                  <a:lnTo>
                    <a:pt x="9" y="1"/>
                  </a:lnTo>
                  <a:lnTo>
                    <a:pt x="16" y="0"/>
                  </a:lnTo>
                  <a:lnTo>
                    <a:pt x="19" y="5"/>
                  </a:lnTo>
                  <a:lnTo>
                    <a:pt x="16" y="12"/>
                  </a:lnTo>
                  <a:lnTo>
                    <a:pt x="10" y="18"/>
                  </a:lnTo>
                  <a:lnTo>
                    <a:pt x="3" y="19"/>
                  </a:lnTo>
                  <a:lnTo>
                    <a:pt x="0" y="14"/>
                  </a:lnTo>
                  <a:lnTo>
                    <a:pt x="3" y="6"/>
                  </a:lnTo>
                </a:path>
              </a:pathLst>
            </a:custGeom>
            <a:solidFill>
              <a:srgbClr val="B36022"/>
            </a:solidFill>
            <a:ln w="12700" cap="rnd">
              <a:solidFill>
                <a:srgbClr val="474747"/>
              </a:solidFill>
              <a:round/>
              <a:headEnd/>
              <a:tailEnd/>
            </a:ln>
          </p:spPr>
          <p:txBody>
            <a:bodyPr/>
            <a:lstStyle/>
            <a:p>
              <a:endParaRPr lang="en-US">
                <a:solidFill>
                  <a:srgbClr val="000000"/>
                </a:solidFill>
              </a:endParaRPr>
            </a:p>
          </p:txBody>
        </p:sp>
        <p:sp>
          <p:nvSpPr>
            <p:cNvPr id="56" name="Freeform 551"/>
            <p:cNvSpPr>
              <a:spLocks/>
            </p:cNvSpPr>
            <p:nvPr/>
          </p:nvSpPr>
          <p:spPr bwMode="auto">
            <a:xfrm>
              <a:off x="1023" y="3070"/>
              <a:ext cx="14" cy="14"/>
            </a:xfrm>
            <a:custGeom>
              <a:avLst/>
              <a:gdLst>
                <a:gd name="T0" fmla="*/ 2 w 14"/>
                <a:gd name="T1" fmla="*/ 4 h 14"/>
                <a:gd name="T2" fmla="*/ 6 w 14"/>
                <a:gd name="T3" fmla="*/ 0 h 14"/>
                <a:gd name="T4" fmla="*/ 11 w 14"/>
                <a:gd name="T5" fmla="*/ 0 h 14"/>
                <a:gd name="T6" fmla="*/ 13 w 14"/>
                <a:gd name="T7" fmla="*/ 3 h 14"/>
                <a:gd name="T8" fmla="*/ 11 w 14"/>
                <a:gd name="T9" fmla="*/ 8 h 14"/>
                <a:gd name="T10" fmla="*/ 7 w 14"/>
                <a:gd name="T11" fmla="*/ 12 h 14"/>
                <a:gd name="T12" fmla="*/ 2 w 14"/>
                <a:gd name="T13" fmla="*/ 13 h 14"/>
                <a:gd name="T14" fmla="*/ 0 w 14"/>
                <a:gd name="T15" fmla="*/ 10 h 14"/>
                <a:gd name="T16" fmla="*/ 2 w 14"/>
                <a:gd name="T17" fmla="*/ 4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4"/>
                <a:gd name="T29" fmla="*/ 14 w 1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4">
                  <a:moveTo>
                    <a:pt x="2" y="4"/>
                  </a:moveTo>
                  <a:lnTo>
                    <a:pt x="6" y="0"/>
                  </a:lnTo>
                  <a:lnTo>
                    <a:pt x="11" y="0"/>
                  </a:lnTo>
                  <a:lnTo>
                    <a:pt x="13" y="3"/>
                  </a:lnTo>
                  <a:lnTo>
                    <a:pt x="11" y="8"/>
                  </a:lnTo>
                  <a:lnTo>
                    <a:pt x="7" y="12"/>
                  </a:lnTo>
                  <a:lnTo>
                    <a:pt x="2" y="13"/>
                  </a:lnTo>
                  <a:lnTo>
                    <a:pt x="0" y="10"/>
                  </a:lnTo>
                  <a:lnTo>
                    <a:pt x="2" y="4"/>
                  </a:lnTo>
                </a:path>
              </a:pathLst>
            </a:custGeom>
            <a:solidFill>
              <a:srgbClr val="F9A554"/>
            </a:solidFill>
            <a:ln w="12700" cap="rnd">
              <a:solidFill>
                <a:srgbClr val="474747"/>
              </a:solidFill>
              <a:round/>
              <a:headEnd/>
              <a:tailEnd/>
            </a:ln>
          </p:spPr>
          <p:txBody>
            <a:bodyPr/>
            <a:lstStyle/>
            <a:p>
              <a:endParaRPr lang="en-US">
                <a:solidFill>
                  <a:srgbClr val="000000"/>
                </a:solidFill>
              </a:endParaRPr>
            </a:p>
          </p:txBody>
        </p:sp>
        <p:sp>
          <p:nvSpPr>
            <p:cNvPr id="57" name="Freeform 552"/>
            <p:cNvSpPr>
              <a:spLocks/>
            </p:cNvSpPr>
            <p:nvPr/>
          </p:nvSpPr>
          <p:spPr bwMode="auto">
            <a:xfrm>
              <a:off x="1024" y="3074"/>
              <a:ext cx="14" cy="11"/>
            </a:xfrm>
            <a:custGeom>
              <a:avLst/>
              <a:gdLst>
                <a:gd name="T0" fmla="*/ 2 w 14"/>
                <a:gd name="T1" fmla="*/ 3 h 11"/>
                <a:gd name="T2" fmla="*/ 6 w 14"/>
                <a:gd name="T3" fmla="*/ 0 h 11"/>
                <a:gd name="T4" fmla="*/ 11 w 14"/>
                <a:gd name="T5" fmla="*/ 0 h 11"/>
                <a:gd name="T6" fmla="*/ 13 w 14"/>
                <a:gd name="T7" fmla="*/ 2 h 11"/>
                <a:gd name="T8" fmla="*/ 11 w 14"/>
                <a:gd name="T9" fmla="*/ 7 h 11"/>
                <a:gd name="T10" fmla="*/ 7 w 14"/>
                <a:gd name="T11" fmla="*/ 10 h 11"/>
                <a:gd name="T12" fmla="*/ 2 w 14"/>
                <a:gd name="T13" fmla="*/ 10 h 11"/>
                <a:gd name="T14" fmla="*/ 0 w 14"/>
                <a:gd name="T15" fmla="*/ 8 h 11"/>
                <a:gd name="T16" fmla="*/ 2 w 14"/>
                <a:gd name="T17" fmla="*/ 3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1"/>
                <a:gd name="T29" fmla="*/ 14 w 14"/>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1">
                  <a:moveTo>
                    <a:pt x="2" y="3"/>
                  </a:moveTo>
                  <a:lnTo>
                    <a:pt x="6" y="0"/>
                  </a:lnTo>
                  <a:lnTo>
                    <a:pt x="11" y="0"/>
                  </a:lnTo>
                  <a:lnTo>
                    <a:pt x="13" y="2"/>
                  </a:lnTo>
                  <a:lnTo>
                    <a:pt x="11" y="7"/>
                  </a:lnTo>
                  <a:lnTo>
                    <a:pt x="7" y="10"/>
                  </a:lnTo>
                  <a:lnTo>
                    <a:pt x="2" y="10"/>
                  </a:lnTo>
                  <a:lnTo>
                    <a:pt x="0" y="8"/>
                  </a:lnTo>
                  <a:lnTo>
                    <a:pt x="2" y="3"/>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58" name="Freeform 553"/>
            <p:cNvSpPr>
              <a:spLocks/>
            </p:cNvSpPr>
            <p:nvPr/>
          </p:nvSpPr>
          <p:spPr bwMode="auto">
            <a:xfrm>
              <a:off x="782" y="2997"/>
              <a:ext cx="101" cy="72"/>
            </a:xfrm>
            <a:custGeom>
              <a:avLst/>
              <a:gdLst>
                <a:gd name="T0" fmla="*/ 67 w 101"/>
                <a:gd name="T1" fmla="*/ 0 h 72"/>
                <a:gd name="T2" fmla="*/ 3 w 101"/>
                <a:gd name="T3" fmla="*/ 10 h 72"/>
                <a:gd name="T4" fmla="*/ 0 w 101"/>
                <a:gd name="T5" fmla="*/ 17 h 72"/>
                <a:gd name="T6" fmla="*/ 27 w 101"/>
                <a:gd name="T7" fmla="*/ 67 h 72"/>
                <a:gd name="T8" fmla="*/ 35 w 101"/>
                <a:gd name="T9" fmla="*/ 71 h 72"/>
                <a:gd name="T10" fmla="*/ 100 w 101"/>
                <a:gd name="T11" fmla="*/ 60 h 72"/>
                <a:gd name="T12" fmla="*/ 67 w 101"/>
                <a:gd name="T13" fmla="*/ 0 h 72"/>
                <a:gd name="T14" fmla="*/ 0 60000 65536"/>
                <a:gd name="T15" fmla="*/ 0 60000 65536"/>
                <a:gd name="T16" fmla="*/ 0 60000 65536"/>
                <a:gd name="T17" fmla="*/ 0 60000 65536"/>
                <a:gd name="T18" fmla="*/ 0 60000 65536"/>
                <a:gd name="T19" fmla="*/ 0 60000 65536"/>
                <a:gd name="T20" fmla="*/ 0 60000 65536"/>
                <a:gd name="T21" fmla="*/ 0 w 101"/>
                <a:gd name="T22" fmla="*/ 0 h 72"/>
                <a:gd name="T23" fmla="*/ 101 w 101"/>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 h="72">
                  <a:moveTo>
                    <a:pt x="67" y="0"/>
                  </a:moveTo>
                  <a:lnTo>
                    <a:pt x="3" y="10"/>
                  </a:lnTo>
                  <a:lnTo>
                    <a:pt x="0" y="17"/>
                  </a:lnTo>
                  <a:lnTo>
                    <a:pt x="27" y="67"/>
                  </a:lnTo>
                  <a:lnTo>
                    <a:pt x="35" y="71"/>
                  </a:lnTo>
                  <a:lnTo>
                    <a:pt x="100" y="60"/>
                  </a:lnTo>
                  <a:lnTo>
                    <a:pt x="67" y="0"/>
                  </a:lnTo>
                </a:path>
              </a:pathLst>
            </a:custGeom>
            <a:solidFill>
              <a:srgbClr val="A2C1FE"/>
            </a:solidFill>
            <a:ln w="12700" cap="rnd">
              <a:solidFill>
                <a:srgbClr val="474747"/>
              </a:solidFill>
              <a:round/>
              <a:headEnd/>
              <a:tailEnd/>
            </a:ln>
          </p:spPr>
          <p:txBody>
            <a:bodyPr/>
            <a:lstStyle/>
            <a:p>
              <a:endParaRPr lang="en-US">
                <a:solidFill>
                  <a:srgbClr val="000000"/>
                </a:solidFill>
              </a:endParaRPr>
            </a:p>
          </p:txBody>
        </p:sp>
        <p:sp>
          <p:nvSpPr>
            <p:cNvPr id="59" name="Freeform 554"/>
            <p:cNvSpPr>
              <a:spLocks/>
            </p:cNvSpPr>
            <p:nvPr/>
          </p:nvSpPr>
          <p:spPr bwMode="auto">
            <a:xfrm>
              <a:off x="852" y="2987"/>
              <a:ext cx="100" cy="71"/>
            </a:xfrm>
            <a:custGeom>
              <a:avLst/>
              <a:gdLst>
                <a:gd name="T0" fmla="*/ 0 w 100"/>
                <a:gd name="T1" fmla="*/ 9 h 71"/>
                <a:gd name="T2" fmla="*/ 33 w 100"/>
                <a:gd name="T3" fmla="*/ 70 h 71"/>
                <a:gd name="T4" fmla="*/ 98 w 100"/>
                <a:gd name="T5" fmla="*/ 60 h 71"/>
                <a:gd name="T6" fmla="*/ 99 w 100"/>
                <a:gd name="T7" fmla="*/ 53 h 71"/>
                <a:gd name="T8" fmla="*/ 71 w 100"/>
                <a:gd name="T9" fmla="*/ 3 h 71"/>
                <a:gd name="T10" fmla="*/ 65 w 100"/>
                <a:gd name="T11" fmla="*/ 0 h 71"/>
                <a:gd name="T12" fmla="*/ 0 w 100"/>
                <a:gd name="T13" fmla="*/ 9 h 71"/>
                <a:gd name="T14" fmla="*/ 0 60000 65536"/>
                <a:gd name="T15" fmla="*/ 0 60000 65536"/>
                <a:gd name="T16" fmla="*/ 0 60000 65536"/>
                <a:gd name="T17" fmla="*/ 0 60000 65536"/>
                <a:gd name="T18" fmla="*/ 0 60000 65536"/>
                <a:gd name="T19" fmla="*/ 0 60000 65536"/>
                <a:gd name="T20" fmla="*/ 0 60000 65536"/>
                <a:gd name="T21" fmla="*/ 0 w 100"/>
                <a:gd name="T22" fmla="*/ 0 h 71"/>
                <a:gd name="T23" fmla="*/ 100 w 100"/>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 h="71">
                  <a:moveTo>
                    <a:pt x="0" y="9"/>
                  </a:moveTo>
                  <a:lnTo>
                    <a:pt x="33" y="70"/>
                  </a:lnTo>
                  <a:lnTo>
                    <a:pt x="98" y="60"/>
                  </a:lnTo>
                  <a:lnTo>
                    <a:pt x="99" y="53"/>
                  </a:lnTo>
                  <a:lnTo>
                    <a:pt x="71" y="3"/>
                  </a:lnTo>
                  <a:lnTo>
                    <a:pt x="65" y="0"/>
                  </a:lnTo>
                  <a:lnTo>
                    <a:pt x="0" y="9"/>
                  </a:lnTo>
                </a:path>
              </a:pathLst>
            </a:custGeom>
            <a:solidFill>
              <a:srgbClr val="A2C1FE"/>
            </a:solidFill>
            <a:ln w="12700" cap="rnd">
              <a:solidFill>
                <a:srgbClr val="474747"/>
              </a:solidFill>
              <a:round/>
              <a:headEnd/>
              <a:tailEnd/>
            </a:ln>
          </p:spPr>
          <p:txBody>
            <a:bodyPr/>
            <a:lstStyle/>
            <a:p>
              <a:endParaRPr lang="en-US">
                <a:solidFill>
                  <a:srgbClr val="000000"/>
                </a:solidFill>
              </a:endParaRPr>
            </a:p>
          </p:txBody>
        </p:sp>
        <p:sp>
          <p:nvSpPr>
            <p:cNvPr id="60" name="Freeform 555"/>
            <p:cNvSpPr>
              <a:spLocks/>
            </p:cNvSpPr>
            <p:nvPr/>
          </p:nvSpPr>
          <p:spPr bwMode="auto">
            <a:xfrm>
              <a:off x="974" y="2926"/>
              <a:ext cx="20" cy="29"/>
            </a:xfrm>
            <a:custGeom>
              <a:avLst/>
              <a:gdLst>
                <a:gd name="T0" fmla="*/ 0 w 20"/>
                <a:gd name="T1" fmla="*/ 28 h 29"/>
                <a:gd name="T2" fmla="*/ 4 w 20"/>
                <a:gd name="T3" fmla="*/ 8 h 29"/>
                <a:gd name="T4" fmla="*/ 8 w 20"/>
                <a:gd name="T5" fmla="*/ 0 h 29"/>
                <a:gd name="T6" fmla="*/ 19 w 20"/>
                <a:gd name="T7" fmla="*/ 0 h 29"/>
                <a:gd name="T8" fmla="*/ 9 w 20"/>
                <a:gd name="T9" fmla="*/ 6 h 29"/>
                <a:gd name="T10" fmla="*/ 0 w 20"/>
                <a:gd name="T11" fmla="*/ 28 h 29"/>
                <a:gd name="T12" fmla="*/ 0 60000 65536"/>
                <a:gd name="T13" fmla="*/ 0 60000 65536"/>
                <a:gd name="T14" fmla="*/ 0 60000 65536"/>
                <a:gd name="T15" fmla="*/ 0 60000 65536"/>
                <a:gd name="T16" fmla="*/ 0 60000 65536"/>
                <a:gd name="T17" fmla="*/ 0 60000 65536"/>
                <a:gd name="T18" fmla="*/ 0 w 20"/>
                <a:gd name="T19" fmla="*/ 0 h 29"/>
                <a:gd name="T20" fmla="*/ 20 w 20"/>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0" h="29">
                  <a:moveTo>
                    <a:pt x="0" y="28"/>
                  </a:moveTo>
                  <a:lnTo>
                    <a:pt x="4" y="8"/>
                  </a:lnTo>
                  <a:lnTo>
                    <a:pt x="8" y="0"/>
                  </a:lnTo>
                  <a:lnTo>
                    <a:pt x="19" y="0"/>
                  </a:lnTo>
                  <a:lnTo>
                    <a:pt x="9" y="6"/>
                  </a:lnTo>
                  <a:lnTo>
                    <a:pt x="0" y="28"/>
                  </a:lnTo>
                </a:path>
              </a:pathLst>
            </a:custGeom>
            <a:solidFill>
              <a:srgbClr val="9898B0"/>
            </a:solidFill>
            <a:ln w="12700" cap="rnd">
              <a:solidFill>
                <a:srgbClr val="474747"/>
              </a:solidFill>
              <a:round/>
              <a:headEnd/>
              <a:tailEnd/>
            </a:ln>
          </p:spPr>
          <p:txBody>
            <a:bodyPr/>
            <a:lstStyle/>
            <a:p>
              <a:endParaRPr lang="en-US">
                <a:solidFill>
                  <a:srgbClr val="000000"/>
                </a:solidFill>
              </a:endParaRPr>
            </a:p>
          </p:txBody>
        </p:sp>
        <p:sp>
          <p:nvSpPr>
            <p:cNvPr id="61" name="Freeform 556"/>
            <p:cNvSpPr>
              <a:spLocks/>
            </p:cNvSpPr>
            <p:nvPr/>
          </p:nvSpPr>
          <p:spPr bwMode="auto">
            <a:xfrm>
              <a:off x="984" y="2924"/>
              <a:ext cx="40" cy="60"/>
            </a:xfrm>
            <a:custGeom>
              <a:avLst/>
              <a:gdLst>
                <a:gd name="T0" fmla="*/ 11 w 40"/>
                <a:gd name="T1" fmla="*/ 0 h 60"/>
                <a:gd name="T2" fmla="*/ 0 w 40"/>
                <a:gd name="T3" fmla="*/ 6 h 60"/>
                <a:gd name="T4" fmla="*/ 28 w 40"/>
                <a:gd name="T5" fmla="*/ 59 h 60"/>
                <a:gd name="T6" fmla="*/ 39 w 40"/>
                <a:gd name="T7" fmla="*/ 54 h 60"/>
                <a:gd name="T8" fmla="*/ 11 w 40"/>
                <a:gd name="T9" fmla="*/ 0 h 60"/>
                <a:gd name="T10" fmla="*/ 0 60000 65536"/>
                <a:gd name="T11" fmla="*/ 0 60000 65536"/>
                <a:gd name="T12" fmla="*/ 0 60000 65536"/>
                <a:gd name="T13" fmla="*/ 0 60000 65536"/>
                <a:gd name="T14" fmla="*/ 0 60000 65536"/>
                <a:gd name="T15" fmla="*/ 0 w 40"/>
                <a:gd name="T16" fmla="*/ 0 h 60"/>
                <a:gd name="T17" fmla="*/ 40 w 40"/>
                <a:gd name="T18" fmla="*/ 60 h 60"/>
              </a:gdLst>
              <a:ahLst/>
              <a:cxnLst>
                <a:cxn ang="T10">
                  <a:pos x="T0" y="T1"/>
                </a:cxn>
                <a:cxn ang="T11">
                  <a:pos x="T2" y="T3"/>
                </a:cxn>
                <a:cxn ang="T12">
                  <a:pos x="T4" y="T5"/>
                </a:cxn>
                <a:cxn ang="T13">
                  <a:pos x="T6" y="T7"/>
                </a:cxn>
                <a:cxn ang="T14">
                  <a:pos x="T8" y="T9"/>
                </a:cxn>
              </a:cxnLst>
              <a:rect l="T15" t="T16" r="T17" b="T18"/>
              <a:pathLst>
                <a:path w="40" h="60">
                  <a:moveTo>
                    <a:pt x="11" y="0"/>
                  </a:moveTo>
                  <a:lnTo>
                    <a:pt x="0" y="6"/>
                  </a:lnTo>
                  <a:lnTo>
                    <a:pt x="28" y="59"/>
                  </a:lnTo>
                  <a:lnTo>
                    <a:pt x="39" y="54"/>
                  </a:lnTo>
                  <a:lnTo>
                    <a:pt x="11" y="0"/>
                  </a:lnTo>
                </a:path>
              </a:pathLst>
            </a:custGeom>
            <a:solidFill>
              <a:srgbClr val="F59539"/>
            </a:solidFill>
            <a:ln w="12700" cap="rnd">
              <a:solidFill>
                <a:srgbClr val="474747"/>
              </a:solidFill>
              <a:round/>
              <a:headEnd/>
              <a:tailEnd/>
            </a:ln>
          </p:spPr>
          <p:txBody>
            <a:bodyPr/>
            <a:lstStyle/>
            <a:p>
              <a:endParaRPr lang="en-US">
                <a:solidFill>
                  <a:srgbClr val="000000"/>
                </a:solidFill>
              </a:endParaRPr>
            </a:p>
          </p:txBody>
        </p:sp>
        <p:sp>
          <p:nvSpPr>
            <p:cNvPr id="62" name="Freeform 557"/>
            <p:cNvSpPr>
              <a:spLocks/>
            </p:cNvSpPr>
            <p:nvPr/>
          </p:nvSpPr>
          <p:spPr bwMode="auto">
            <a:xfrm>
              <a:off x="946" y="2931"/>
              <a:ext cx="67" cy="147"/>
            </a:xfrm>
            <a:custGeom>
              <a:avLst/>
              <a:gdLst>
                <a:gd name="T0" fmla="*/ 38 w 67"/>
                <a:gd name="T1" fmla="*/ 0 h 147"/>
                <a:gd name="T2" fmla="*/ 0 w 67"/>
                <a:gd name="T3" fmla="*/ 94 h 147"/>
                <a:gd name="T4" fmla="*/ 28 w 67"/>
                <a:gd name="T5" fmla="*/ 146 h 147"/>
                <a:gd name="T6" fmla="*/ 66 w 67"/>
                <a:gd name="T7" fmla="*/ 52 h 147"/>
                <a:gd name="T8" fmla="*/ 38 w 67"/>
                <a:gd name="T9" fmla="*/ 0 h 147"/>
                <a:gd name="T10" fmla="*/ 0 60000 65536"/>
                <a:gd name="T11" fmla="*/ 0 60000 65536"/>
                <a:gd name="T12" fmla="*/ 0 60000 65536"/>
                <a:gd name="T13" fmla="*/ 0 60000 65536"/>
                <a:gd name="T14" fmla="*/ 0 60000 65536"/>
                <a:gd name="T15" fmla="*/ 0 w 67"/>
                <a:gd name="T16" fmla="*/ 0 h 147"/>
                <a:gd name="T17" fmla="*/ 67 w 67"/>
                <a:gd name="T18" fmla="*/ 147 h 147"/>
              </a:gdLst>
              <a:ahLst/>
              <a:cxnLst>
                <a:cxn ang="T10">
                  <a:pos x="T0" y="T1"/>
                </a:cxn>
                <a:cxn ang="T11">
                  <a:pos x="T2" y="T3"/>
                </a:cxn>
                <a:cxn ang="T12">
                  <a:pos x="T4" y="T5"/>
                </a:cxn>
                <a:cxn ang="T13">
                  <a:pos x="T6" y="T7"/>
                </a:cxn>
                <a:cxn ang="T14">
                  <a:pos x="T8" y="T9"/>
                </a:cxn>
              </a:cxnLst>
              <a:rect l="T15" t="T16" r="T17" b="T18"/>
              <a:pathLst>
                <a:path w="67" h="147">
                  <a:moveTo>
                    <a:pt x="38" y="0"/>
                  </a:moveTo>
                  <a:lnTo>
                    <a:pt x="0" y="94"/>
                  </a:lnTo>
                  <a:lnTo>
                    <a:pt x="28" y="146"/>
                  </a:lnTo>
                  <a:lnTo>
                    <a:pt x="66" y="52"/>
                  </a:lnTo>
                  <a:lnTo>
                    <a:pt x="38" y="0"/>
                  </a:lnTo>
                </a:path>
              </a:pathLst>
            </a:custGeom>
            <a:solidFill>
              <a:srgbClr val="D78638"/>
            </a:solidFill>
            <a:ln w="12700" cap="rnd">
              <a:solidFill>
                <a:srgbClr val="474747"/>
              </a:solidFill>
              <a:round/>
              <a:headEnd/>
              <a:tailEnd/>
            </a:ln>
          </p:spPr>
          <p:txBody>
            <a:bodyPr/>
            <a:lstStyle/>
            <a:p>
              <a:endParaRPr lang="en-US">
                <a:solidFill>
                  <a:srgbClr val="000000"/>
                </a:solidFill>
              </a:endParaRPr>
            </a:p>
          </p:txBody>
        </p:sp>
        <p:sp>
          <p:nvSpPr>
            <p:cNvPr id="63" name="Freeform 558"/>
            <p:cNvSpPr>
              <a:spLocks/>
            </p:cNvSpPr>
            <p:nvPr/>
          </p:nvSpPr>
          <p:spPr bwMode="auto">
            <a:xfrm>
              <a:off x="972" y="2939"/>
              <a:ext cx="23" cy="48"/>
            </a:xfrm>
            <a:custGeom>
              <a:avLst/>
              <a:gdLst>
                <a:gd name="T0" fmla="*/ 10 w 23"/>
                <a:gd name="T1" fmla="*/ 0 h 48"/>
                <a:gd name="T2" fmla="*/ 0 w 23"/>
                <a:gd name="T3" fmla="*/ 25 h 48"/>
                <a:gd name="T4" fmla="*/ 12 w 23"/>
                <a:gd name="T5" fmla="*/ 47 h 48"/>
                <a:gd name="T6" fmla="*/ 22 w 23"/>
                <a:gd name="T7" fmla="*/ 22 h 48"/>
                <a:gd name="T8" fmla="*/ 10 w 23"/>
                <a:gd name="T9" fmla="*/ 0 h 48"/>
                <a:gd name="T10" fmla="*/ 0 60000 65536"/>
                <a:gd name="T11" fmla="*/ 0 60000 65536"/>
                <a:gd name="T12" fmla="*/ 0 60000 65536"/>
                <a:gd name="T13" fmla="*/ 0 60000 65536"/>
                <a:gd name="T14" fmla="*/ 0 60000 65536"/>
                <a:gd name="T15" fmla="*/ 0 w 23"/>
                <a:gd name="T16" fmla="*/ 0 h 48"/>
                <a:gd name="T17" fmla="*/ 23 w 23"/>
                <a:gd name="T18" fmla="*/ 48 h 48"/>
              </a:gdLst>
              <a:ahLst/>
              <a:cxnLst>
                <a:cxn ang="T10">
                  <a:pos x="T0" y="T1"/>
                </a:cxn>
                <a:cxn ang="T11">
                  <a:pos x="T2" y="T3"/>
                </a:cxn>
                <a:cxn ang="T12">
                  <a:pos x="T4" y="T5"/>
                </a:cxn>
                <a:cxn ang="T13">
                  <a:pos x="T6" y="T7"/>
                </a:cxn>
                <a:cxn ang="T14">
                  <a:pos x="T8" y="T9"/>
                </a:cxn>
              </a:cxnLst>
              <a:rect l="T15" t="T16" r="T17" b="T18"/>
              <a:pathLst>
                <a:path w="23" h="48">
                  <a:moveTo>
                    <a:pt x="10" y="0"/>
                  </a:moveTo>
                  <a:lnTo>
                    <a:pt x="0" y="25"/>
                  </a:lnTo>
                  <a:lnTo>
                    <a:pt x="12" y="47"/>
                  </a:lnTo>
                  <a:lnTo>
                    <a:pt x="22" y="22"/>
                  </a:lnTo>
                  <a:lnTo>
                    <a:pt x="10" y="0"/>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64" name="Freeform 559"/>
            <p:cNvSpPr>
              <a:spLocks/>
            </p:cNvSpPr>
            <p:nvPr/>
          </p:nvSpPr>
          <p:spPr bwMode="auto">
            <a:xfrm>
              <a:off x="989" y="2965"/>
              <a:ext cx="19" cy="40"/>
            </a:xfrm>
            <a:custGeom>
              <a:avLst/>
              <a:gdLst>
                <a:gd name="T0" fmla="*/ 8 w 19"/>
                <a:gd name="T1" fmla="*/ 0 h 40"/>
                <a:gd name="T2" fmla="*/ 0 w 19"/>
                <a:gd name="T3" fmla="*/ 22 h 40"/>
                <a:gd name="T4" fmla="*/ 10 w 19"/>
                <a:gd name="T5" fmla="*/ 39 h 40"/>
                <a:gd name="T6" fmla="*/ 18 w 19"/>
                <a:gd name="T7" fmla="*/ 18 h 40"/>
                <a:gd name="T8" fmla="*/ 8 w 19"/>
                <a:gd name="T9" fmla="*/ 0 h 40"/>
                <a:gd name="T10" fmla="*/ 0 60000 65536"/>
                <a:gd name="T11" fmla="*/ 0 60000 65536"/>
                <a:gd name="T12" fmla="*/ 0 60000 65536"/>
                <a:gd name="T13" fmla="*/ 0 60000 65536"/>
                <a:gd name="T14" fmla="*/ 0 60000 65536"/>
                <a:gd name="T15" fmla="*/ 0 w 19"/>
                <a:gd name="T16" fmla="*/ 0 h 40"/>
                <a:gd name="T17" fmla="*/ 19 w 19"/>
                <a:gd name="T18" fmla="*/ 40 h 40"/>
              </a:gdLst>
              <a:ahLst/>
              <a:cxnLst>
                <a:cxn ang="T10">
                  <a:pos x="T0" y="T1"/>
                </a:cxn>
                <a:cxn ang="T11">
                  <a:pos x="T2" y="T3"/>
                </a:cxn>
                <a:cxn ang="T12">
                  <a:pos x="T4" y="T5"/>
                </a:cxn>
                <a:cxn ang="T13">
                  <a:pos x="T6" y="T7"/>
                </a:cxn>
                <a:cxn ang="T14">
                  <a:pos x="T8" y="T9"/>
                </a:cxn>
              </a:cxnLst>
              <a:rect l="T15" t="T16" r="T17" b="T18"/>
              <a:pathLst>
                <a:path w="19" h="40">
                  <a:moveTo>
                    <a:pt x="8" y="0"/>
                  </a:moveTo>
                  <a:lnTo>
                    <a:pt x="0" y="22"/>
                  </a:lnTo>
                  <a:lnTo>
                    <a:pt x="10" y="39"/>
                  </a:lnTo>
                  <a:lnTo>
                    <a:pt x="18" y="18"/>
                  </a:lnTo>
                  <a:lnTo>
                    <a:pt x="8" y="0"/>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65" name="Freeform 560"/>
            <p:cNvSpPr>
              <a:spLocks/>
            </p:cNvSpPr>
            <p:nvPr/>
          </p:nvSpPr>
          <p:spPr bwMode="auto">
            <a:xfrm>
              <a:off x="977" y="3001"/>
              <a:ext cx="18" cy="39"/>
            </a:xfrm>
            <a:custGeom>
              <a:avLst/>
              <a:gdLst>
                <a:gd name="T0" fmla="*/ 8 w 18"/>
                <a:gd name="T1" fmla="*/ 0 h 39"/>
                <a:gd name="T2" fmla="*/ 0 w 18"/>
                <a:gd name="T3" fmla="*/ 24 h 39"/>
                <a:gd name="T4" fmla="*/ 9 w 18"/>
                <a:gd name="T5" fmla="*/ 38 h 39"/>
                <a:gd name="T6" fmla="*/ 17 w 18"/>
                <a:gd name="T7" fmla="*/ 15 h 39"/>
                <a:gd name="T8" fmla="*/ 8 w 18"/>
                <a:gd name="T9" fmla="*/ 0 h 39"/>
                <a:gd name="T10" fmla="*/ 0 60000 65536"/>
                <a:gd name="T11" fmla="*/ 0 60000 65536"/>
                <a:gd name="T12" fmla="*/ 0 60000 65536"/>
                <a:gd name="T13" fmla="*/ 0 60000 65536"/>
                <a:gd name="T14" fmla="*/ 0 60000 65536"/>
                <a:gd name="T15" fmla="*/ 0 w 18"/>
                <a:gd name="T16" fmla="*/ 0 h 39"/>
                <a:gd name="T17" fmla="*/ 18 w 18"/>
                <a:gd name="T18" fmla="*/ 39 h 39"/>
              </a:gdLst>
              <a:ahLst/>
              <a:cxnLst>
                <a:cxn ang="T10">
                  <a:pos x="T0" y="T1"/>
                </a:cxn>
                <a:cxn ang="T11">
                  <a:pos x="T2" y="T3"/>
                </a:cxn>
                <a:cxn ang="T12">
                  <a:pos x="T4" y="T5"/>
                </a:cxn>
                <a:cxn ang="T13">
                  <a:pos x="T6" y="T7"/>
                </a:cxn>
                <a:cxn ang="T14">
                  <a:pos x="T8" y="T9"/>
                </a:cxn>
              </a:cxnLst>
              <a:rect l="T15" t="T16" r="T17" b="T18"/>
              <a:pathLst>
                <a:path w="18" h="39">
                  <a:moveTo>
                    <a:pt x="8" y="0"/>
                  </a:moveTo>
                  <a:lnTo>
                    <a:pt x="0" y="24"/>
                  </a:lnTo>
                  <a:lnTo>
                    <a:pt x="9" y="38"/>
                  </a:lnTo>
                  <a:lnTo>
                    <a:pt x="17" y="15"/>
                  </a:lnTo>
                  <a:lnTo>
                    <a:pt x="8" y="0"/>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66" name="Freeform 561"/>
            <p:cNvSpPr>
              <a:spLocks/>
            </p:cNvSpPr>
            <p:nvPr/>
          </p:nvSpPr>
          <p:spPr bwMode="auto">
            <a:xfrm>
              <a:off x="964" y="3030"/>
              <a:ext cx="19" cy="40"/>
            </a:xfrm>
            <a:custGeom>
              <a:avLst/>
              <a:gdLst>
                <a:gd name="T0" fmla="*/ 8 w 19"/>
                <a:gd name="T1" fmla="*/ 0 h 40"/>
                <a:gd name="T2" fmla="*/ 0 w 19"/>
                <a:gd name="T3" fmla="*/ 22 h 40"/>
                <a:gd name="T4" fmla="*/ 10 w 19"/>
                <a:gd name="T5" fmla="*/ 39 h 40"/>
                <a:gd name="T6" fmla="*/ 18 w 19"/>
                <a:gd name="T7" fmla="*/ 17 h 40"/>
                <a:gd name="T8" fmla="*/ 8 w 19"/>
                <a:gd name="T9" fmla="*/ 0 h 40"/>
                <a:gd name="T10" fmla="*/ 0 60000 65536"/>
                <a:gd name="T11" fmla="*/ 0 60000 65536"/>
                <a:gd name="T12" fmla="*/ 0 60000 65536"/>
                <a:gd name="T13" fmla="*/ 0 60000 65536"/>
                <a:gd name="T14" fmla="*/ 0 60000 65536"/>
                <a:gd name="T15" fmla="*/ 0 w 19"/>
                <a:gd name="T16" fmla="*/ 0 h 40"/>
                <a:gd name="T17" fmla="*/ 19 w 19"/>
                <a:gd name="T18" fmla="*/ 40 h 40"/>
              </a:gdLst>
              <a:ahLst/>
              <a:cxnLst>
                <a:cxn ang="T10">
                  <a:pos x="T0" y="T1"/>
                </a:cxn>
                <a:cxn ang="T11">
                  <a:pos x="T2" y="T3"/>
                </a:cxn>
                <a:cxn ang="T12">
                  <a:pos x="T4" y="T5"/>
                </a:cxn>
                <a:cxn ang="T13">
                  <a:pos x="T6" y="T7"/>
                </a:cxn>
                <a:cxn ang="T14">
                  <a:pos x="T8" y="T9"/>
                </a:cxn>
              </a:cxnLst>
              <a:rect l="T15" t="T16" r="T17" b="T18"/>
              <a:pathLst>
                <a:path w="19" h="40">
                  <a:moveTo>
                    <a:pt x="8" y="0"/>
                  </a:moveTo>
                  <a:lnTo>
                    <a:pt x="0" y="22"/>
                  </a:lnTo>
                  <a:lnTo>
                    <a:pt x="10" y="39"/>
                  </a:lnTo>
                  <a:lnTo>
                    <a:pt x="18" y="17"/>
                  </a:lnTo>
                  <a:lnTo>
                    <a:pt x="8" y="0"/>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67" name="Freeform 562"/>
            <p:cNvSpPr>
              <a:spLocks/>
            </p:cNvSpPr>
            <p:nvPr/>
          </p:nvSpPr>
          <p:spPr bwMode="auto">
            <a:xfrm>
              <a:off x="948" y="2996"/>
              <a:ext cx="25" cy="52"/>
            </a:xfrm>
            <a:custGeom>
              <a:avLst/>
              <a:gdLst>
                <a:gd name="T0" fmla="*/ 11 w 25"/>
                <a:gd name="T1" fmla="*/ 0 h 52"/>
                <a:gd name="T2" fmla="*/ 0 w 25"/>
                <a:gd name="T3" fmla="*/ 28 h 52"/>
                <a:gd name="T4" fmla="*/ 13 w 25"/>
                <a:gd name="T5" fmla="*/ 51 h 52"/>
                <a:gd name="T6" fmla="*/ 24 w 25"/>
                <a:gd name="T7" fmla="*/ 23 h 52"/>
                <a:gd name="T8" fmla="*/ 11 w 25"/>
                <a:gd name="T9" fmla="*/ 0 h 52"/>
                <a:gd name="T10" fmla="*/ 0 60000 65536"/>
                <a:gd name="T11" fmla="*/ 0 60000 65536"/>
                <a:gd name="T12" fmla="*/ 0 60000 65536"/>
                <a:gd name="T13" fmla="*/ 0 60000 65536"/>
                <a:gd name="T14" fmla="*/ 0 60000 65536"/>
                <a:gd name="T15" fmla="*/ 0 w 25"/>
                <a:gd name="T16" fmla="*/ 0 h 52"/>
                <a:gd name="T17" fmla="*/ 25 w 25"/>
                <a:gd name="T18" fmla="*/ 52 h 52"/>
              </a:gdLst>
              <a:ahLst/>
              <a:cxnLst>
                <a:cxn ang="T10">
                  <a:pos x="T0" y="T1"/>
                </a:cxn>
                <a:cxn ang="T11">
                  <a:pos x="T2" y="T3"/>
                </a:cxn>
                <a:cxn ang="T12">
                  <a:pos x="T4" y="T5"/>
                </a:cxn>
                <a:cxn ang="T13">
                  <a:pos x="T6" y="T7"/>
                </a:cxn>
                <a:cxn ang="T14">
                  <a:pos x="T8" y="T9"/>
                </a:cxn>
              </a:cxnLst>
              <a:rect l="T15" t="T16" r="T17" b="T18"/>
              <a:pathLst>
                <a:path w="25" h="52">
                  <a:moveTo>
                    <a:pt x="11" y="0"/>
                  </a:moveTo>
                  <a:lnTo>
                    <a:pt x="0" y="28"/>
                  </a:lnTo>
                  <a:lnTo>
                    <a:pt x="13" y="51"/>
                  </a:lnTo>
                  <a:lnTo>
                    <a:pt x="24" y="23"/>
                  </a:lnTo>
                  <a:lnTo>
                    <a:pt x="11" y="0"/>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68" name="Line 563"/>
            <p:cNvSpPr>
              <a:spLocks noChangeShapeType="1"/>
            </p:cNvSpPr>
            <p:nvPr/>
          </p:nvSpPr>
          <p:spPr bwMode="auto">
            <a:xfrm>
              <a:off x="984" y="3012"/>
              <a:ext cx="7" cy="6"/>
            </a:xfrm>
            <a:prstGeom prst="line">
              <a:avLst/>
            </a:prstGeom>
            <a:noFill/>
            <a:ln w="12700">
              <a:solidFill>
                <a:srgbClr val="474747"/>
              </a:solidFill>
              <a:round/>
              <a:headEnd/>
              <a:tailEnd/>
            </a:ln>
          </p:spPr>
          <p:txBody>
            <a:bodyPr wrap="none" anchor="ctr"/>
            <a:lstStyle/>
            <a:p>
              <a:endParaRPr lang="en-US">
                <a:solidFill>
                  <a:srgbClr val="000000"/>
                </a:solidFill>
              </a:endParaRPr>
            </a:p>
          </p:txBody>
        </p:sp>
        <p:sp>
          <p:nvSpPr>
            <p:cNvPr id="69" name="Freeform 564"/>
            <p:cNvSpPr>
              <a:spLocks/>
            </p:cNvSpPr>
            <p:nvPr/>
          </p:nvSpPr>
          <p:spPr bwMode="auto">
            <a:xfrm>
              <a:off x="961" y="2973"/>
              <a:ext cx="12" cy="25"/>
            </a:xfrm>
            <a:custGeom>
              <a:avLst/>
              <a:gdLst>
                <a:gd name="T0" fmla="*/ 9 w 12"/>
                <a:gd name="T1" fmla="*/ 0 h 25"/>
                <a:gd name="T2" fmla="*/ 0 w 12"/>
                <a:gd name="T3" fmla="*/ 19 h 25"/>
                <a:gd name="T4" fmla="*/ 3 w 12"/>
                <a:gd name="T5" fmla="*/ 24 h 25"/>
                <a:gd name="T6" fmla="*/ 11 w 12"/>
                <a:gd name="T7" fmla="*/ 3 h 25"/>
                <a:gd name="T8" fmla="*/ 9 w 12"/>
                <a:gd name="T9" fmla="*/ 0 h 25"/>
                <a:gd name="T10" fmla="*/ 0 60000 65536"/>
                <a:gd name="T11" fmla="*/ 0 60000 65536"/>
                <a:gd name="T12" fmla="*/ 0 60000 65536"/>
                <a:gd name="T13" fmla="*/ 0 60000 65536"/>
                <a:gd name="T14" fmla="*/ 0 60000 65536"/>
                <a:gd name="T15" fmla="*/ 0 w 12"/>
                <a:gd name="T16" fmla="*/ 0 h 25"/>
                <a:gd name="T17" fmla="*/ 12 w 12"/>
                <a:gd name="T18" fmla="*/ 25 h 25"/>
              </a:gdLst>
              <a:ahLst/>
              <a:cxnLst>
                <a:cxn ang="T10">
                  <a:pos x="T0" y="T1"/>
                </a:cxn>
                <a:cxn ang="T11">
                  <a:pos x="T2" y="T3"/>
                </a:cxn>
                <a:cxn ang="T12">
                  <a:pos x="T4" y="T5"/>
                </a:cxn>
                <a:cxn ang="T13">
                  <a:pos x="T6" y="T7"/>
                </a:cxn>
                <a:cxn ang="T14">
                  <a:pos x="T8" y="T9"/>
                </a:cxn>
              </a:cxnLst>
              <a:rect l="T15" t="T16" r="T17" b="T18"/>
              <a:pathLst>
                <a:path w="12" h="25">
                  <a:moveTo>
                    <a:pt x="9" y="0"/>
                  </a:moveTo>
                  <a:lnTo>
                    <a:pt x="0" y="19"/>
                  </a:lnTo>
                  <a:lnTo>
                    <a:pt x="3" y="24"/>
                  </a:lnTo>
                  <a:lnTo>
                    <a:pt x="11" y="3"/>
                  </a:lnTo>
                  <a:lnTo>
                    <a:pt x="9" y="0"/>
                  </a:lnTo>
                </a:path>
              </a:pathLst>
            </a:custGeom>
            <a:solidFill>
              <a:srgbClr val="A293A5"/>
            </a:solidFill>
            <a:ln w="12700" cap="rnd">
              <a:solidFill>
                <a:srgbClr val="474747"/>
              </a:solidFill>
              <a:round/>
              <a:headEnd/>
              <a:tailEnd/>
            </a:ln>
          </p:spPr>
          <p:txBody>
            <a:bodyPr/>
            <a:lstStyle/>
            <a:p>
              <a:endParaRPr lang="en-US">
                <a:solidFill>
                  <a:srgbClr val="000000"/>
                </a:solidFill>
              </a:endParaRPr>
            </a:p>
          </p:txBody>
        </p:sp>
        <p:sp>
          <p:nvSpPr>
            <p:cNvPr id="70" name="Freeform 565"/>
            <p:cNvSpPr>
              <a:spLocks/>
            </p:cNvSpPr>
            <p:nvPr/>
          </p:nvSpPr>
          <p:spPr bwMode="auto">
            <a:xfrm>
              <a:off x="964" y="2976"/>
              <a:ext cx="11" cy="26"/>
            </a:xfrm>
            <a:custGeom>
              <a:avLst/>
              <a:gdLst>
                <a:gd name="T0" fmla="*/ 8 w 11"/>
                <a:gd name="T1" fmla="*/ 0 h 26"/>
                <a:gd name="T2" fmla="*/ 0 w 11"/>
                <a:gd name="T3" fmla="*/ 20 h 26"/>
                <a:gd name="T4" fmla="*/ 2 w 11"/>
                <a:gd name="T5" fmla="*/ 25 h 26"/>
                <a:gd name="T6" fmla="*/ 10 w 11"/>
                <a:gd name="T7" fmla="*/ 4 h 26"/>
                <a:gd name="T8" fmla="*/ 8 w 11"/>
                <a:gd name="T9" fmla="*/ 0 h 26"/>
                <a:gd name="T10" fmla="*/ 0 60000 65536"/>
                <a:gd name="T11" fmla="*/ 0 60000 65536"/>
                <a:gd name="T12" fmla="*/ 0 60000 65536"/>
                <a:gd name="T13" fmla="*/ 0 60000 65536"/>
                <a:gd name="T14" fmla="*/ 0 60000 65536"/>
                <a:gd name="T15" fmla="*/ 0 w 11"/>
                <a:gd name="T16" fmla="*/ 0 h 26"/>
                <a:gd name="T17" fmla="*/ 11 w 11"/>
                <a:gd name="T18" fmla="*/ 26 h 26"/>
              </a:gdLst>
              <a:ahLst/>
              <a:cxnLst>
                <a:cxn ang="T10">
                  <a:pos x="T0" y="T1"/>
                </a:cxn>
                <a:cxn ang="T11">
                  <a:pos x="T2" y="T3"/>
                </a:cxn>
                <a:cxn ang="T12">
                  <a:pos x="T4" y="T5"/>
                </a:cxn>
                <a:cxn ang="T13">
                  <a:pos x="T6" y="T7"/>
                </a:cxn>
                <a:cxn ang="T14">
                  <a:pos x="T8" y="T9"/>
                </a:cxn>
              </a:cxnLst>
              <a:rect l="T15" t="T16" r="T17" b="T18"/>
              <a:pathLst>
                <a:path w="11" h="26">
                  <a:moveTo>
                    <a:pt x="8" y="0"/>
                  </a:moveTo>
                  <a:lnTo>
                    <a:pt x="0" y="20"/>
                  </a:lnTo>
                  <a:lnTo>
                    <a:pt x="2" y="25"/>
                  </a:lnTo>
                  <a:lnTo>
                    <a:pt x="10" y="4"/>
                  </a:lnTo>
                  <a:lnTo>
                    <a:pt x="8" y="0"/>
                  </a:lnTo>
                </a:path>
              </a:pathLst>
            </a:custGeom>
            <a:solidFill>
              <a:srgbClr val="A293A5"/>
            </a:solidFill>
            <a:ln w="12700" cap="rnd">
              <a:solidFill>
                <a:srgbClr val="474747"/>
              </a:solidFill>
              <a:round/>
              <a:headEnd/>
              <a:tailEnd/>
            </a:ln>
          </p:spPr>
          <p:txBody>
            <a:bodyPr/>
            <a:lstStyle/>
            <a:p>
              <a:endParaRPr lang="en-US">
                <a:solidFill>
                  <a:srgbClr val="000000"/>
                </a:solidFill>
              </a:endParaRPr>
            </a:p>
          </p:txBody>
        </p:sp>
        <p:sp>
          <p:nvSpPr>
            <p:cNvPr id="71" name="Freeform 566"/>
            <p:cNvSpPr>
              <a:spLocks/>
            </p:cNvSpPr>
            <p:nvPr/>
          </p:nvSpPr>
          <p:spPr bwMode="auto">
            <a:xfrm>
              <a:off x="1007" y="3015"/>
              <a:ext cx="15" cy="24"/>
            </a:xfrm>
            <a:custGeom>
              <a:avLst/>
              <a:gdLst>
                <a:gd name="T0" fmla="*/ 6 w 15"/>
                <a:gd name="T1" fmla="*/ 23 h 24"/>
                <a:gd name="T2" fmla="*/ 6 w 15"/>
                <a:gd name="T3" fmla="*/ 20 h 24"/>
                <a:gd name="T4" fmla="*/ 8 w 15"/>
                <a:gd name="T5" fmla="*/ 17 h 24"/>
                <a:gd name="T6" fmla="*/ 10 w 15"/>
                <a:gd name="T7" fmla="*/ 16 h 24"/>
                <a:gd name="T8" fmla="*/ 12 w 15"/>
                <a:gd name="T9" fmla="*/ 15 h 24"/>
                <a:gd name="T10" fmla="*/ 14 w 15"/>
                <a:gd name="T11" fmla="*/ 16 h 24"/>
                <a:gd name="T12" fmla="*/ 1 w 15"/>
                <a:gd name="T13" fmla="*/ 0 h 24"/>
                <a:gd name="T14" fmla="*/ 0 w 15"/>
                <a:gd name="T15" fmla="*/ 2 h 24"/>
                <a:gd name="T16" fmla="*/ 6 w 15"/>
                <a:gd name="T17" fmla="*/ 23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4"/>
                <a:gd name="T29" fmla="*/ 15 w 15"/>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4">
                  <a:moveTo>
                    <a:pt x="6" y="23"/>
                  </a:moveTo>
                  <a:lnTo>
                    <a:pt x="6" y="20"/>
                  </a:lnTo>
                  <a:lnTo>
                    <a:pt x="8" y="17"/>
                  </a:lnTo>
                  <a:lnTo>
                    <a:pt x="10" y="16"/>
                  </a:lnTo>
                  <a:lnTo>
                    <a:pt x="12" y="15"/>
                  </a:lnTo>
                  <a:lnTo>
                    <a:pt x="14" y="16"/>
                  </a:lnTo>
                  <a:lnTo>
                    <a:pt x="1" y="0"/>
                  </a:lnTo>
                  <a:lnTo>
                    <a:pt x="0" y="2"/>
                  </a:lnTo>
                  <a:lnTo>
                    <a:pt x="6" y="23"/>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72" name="Freeform 567"/>
            <p:cNvSpPr>
              <a:spLocks/>
            </p:cNvSpPr>
            <p:nvPr/>
          </p:nvSpPr>
          <p:spPr bwMode="auto">
            <a:xfrm>
              <a:off x="967" y="2980"/>
              <a:ext cx="11" cy="26"/>
            </a:xfrm>
            <a:custGeom>
              <a:avLst/>
              <a:gdLst>
                <a:gd name="T0" fmla="*/ 8 w 11"/>
                <a:gd name="T1" fmla="*/ 0 h 26"/>
                <a:gd name="T2" fmla="*/ 0 w 11"/>
                <a:gd name="T3" fmla="*/ 21 h 26"/>
                <a:gd name="T4" fmla="*/ 3 w 11"/>
                <a:gd name="T5" fmla="*/ 25 h 26"/>
                <a:gd name="T6" fmla="*/ 10 w 11"/>
                <a:gd name="T7" fmla="*/ 4 h 26"/>
                <a:gd name="T8" fmla="*/ 8 w 11"/>
                <a:gd name="T9" fmla="*/ 0 h 26"/>
                <a:gd name="T10" fmla="*/ 0 60000 65536"/>
                <a:gd name="T11" fmla="*/ 0 60000 65536"/>
                <a:gd name="T12" fmla="*/ 0 60000 65536"/>
                <a:gd name="T13" fmla="*/ 0 60000 65536"/>
                <a:gd name="T14" fmla="*/ 0 60000 65536"/>
                <a:gd name="T15" fmla="*/ 0 w 11"/>
                <a:gd name="T16" fmla="*/ 0 h 26"/>
                <a:gd name="T17" fmla="*/ 11 w 11"/>
                <a:gd name="T18" fmla="*/ 26 h 26"/>
              </a:gdLst>
              <a:ahLst/>
              <a:cxnLst>
                <a:cxn ang="T10">
                  <a:pos x="T0" y="T1"/>
                </a:cxn>
                <a:cxn ang="T11">
                  <a:pos x="T2" y="T3"/>
                </a:cxn>
                <a:cxn ang="T12">
                  <a:pos x="T4" y="T5"/>
                </a:cxn>
                <a:cxn ang="T13">
                  <a:pos x="T6" y="T7"/>
                </a:cxn>
                <a:cxn ang="T14">
                  <a:pos x="T8" y="T9"/>
                </a:cxn>
              </a:cxnLst>
              <a:rect l="T15" t="T16" r="T17" b="T18"/>
              <a:pathLst>
                <a:path w="11" h="26">
                  <a:moveTo>
                    <a:pt x="8" y="0"/>
                  </a:moveTo>
                  <a:lnTo>
                    <a:pt x="0" y="21"/>
                  </a:lnTo>
                  <a:lnTo>
                    <a:pt x="3" y="25"/>
                  </a:lnTo>
                  <a:lnTo>
                    <a:pt x="10" y="4"/>
                  </a:lnTo>
                  <a:lnTo>
                    <a:pt x="8" y="0"/>
                  </a:lnTo>
                </a:path>
              </a:pathLst>
            </a:custGeom>
            <a:solidFill>
              <a:srgbClr val="A293A5"/>
            </a:solidFill>
            <a:ln w="12700" cap="rnd">
              <a:solidFill>
                <a:srgbClr val="474747"/>
              </a:solidFill>
              <a:round/>
              <a:headEnd/>
              <a:tailEnd/>
            </a:ln>
          </p:spPr>
          <p:txBody>
            <a:bodyPr/>
            <a:lstStyle/>
            <a:p>
              <a:endParaRPr lang="en-US">
                <a:solidFill>
                  <a:srgbClr val="000000"/>
                </a:solidFill>
              </a:endParaRPr>
            </a:p>
          </p:txBody>
        </p:sp>
        <p:sp>
          <p:nvSpPr>
            <p:cNvPr id="73" name="Freeform 568"/>
            <p:cNvSpPr>
              <a:spLocks/>
            </p:cNvSpPr>
            <p:nvPr/>
          </p:nvSpPr>
          <p:spPr bwMode="auto">
            <a:xfrm>
              <a:off x="968" y="2982"/>
              <a:ext cx="17" cy="34"/>
            </a:xfrm>
            <a:custGeom>
              <a:avLst/>
              <a:gdLst>
                <a:gd name="T0" fmla="*/ 10 w 17"/>
                <a:gd name="T1" fmla="*/ 0 h 34"/>
                <a:gd name="T2" fmla="*/ 0 w 17"/>
                <a:gd name="T3" fmla="*/ 24 h 34"/>
                <a:gd name="T4" fmla="*/ 6 w 17"/>
                <a:gd name="T5" fmla="*/ 33 h 34"/>
                <a:gd name="T6" fmla="*/ 16 w 17"/>
                <a:gd name="T7" fmla="*/ 9 h 34"/>
                <a:gd name="T8" fmla="*/ 10 w 17"/>
                <a:gd name="T9" fmla="*/ 0 h 34"/>
                <a:gd name="T10" fmla="*/ 0 60000 65536"/>
                <a:gd name="T11" fmla="*/ 0 60000 65536"/>
                <a:gd name="T12" fmla="*/ 0 60000 65536"/>
                <a:gd name="T13" fmla="*/ 0 60000 65536"/>
                <a:gd name="T14" fmla="*/ 0 60000 65536"/>
                <a:gd name="T15" fmla="*/ 0 w 17"/>
                <a:gd name="T16" fmla="*/ 0 h 34"/>
                <a:gd name="T17" fmla="*/ 17 w 17"/>
                <a:gd name="T18" fmla="*/ 34 h 34"/>
              </a:gdLst>
              <a:ahLst/>
              <a:cxnLst>
                <a:cxn ang="T10">
                  <a:pos x="T0" y="T1"/>
                </a:cxn>
                <a:cxn ang="T11">
                  <a:pos x="T2" y="T3"/>
                </a:cxn>
                <a:cxn ang="T12">
                  <a:pos x="T4" y="T5"/>
                </a:cxn>
                <a:cxn ang="T13">
                  <a:pos x="T6" y="T7"/>
                </a:cxn>
                <a:cxn ang="T14">
                  <a:pos x="T8" y="T9"/>
                </a:cxn>
              </a:cxnLst>
              <a:rect l="T15" t="T16" r="T17" b="T18"/>
              <a:pathLst>
                <a:path w="17" h="34">
                  <a:moveTo>
                    <a:pt x="10" y="0"/>
                  </a:moveTo>
                  <a:lnTo>
                    <a:pt x="0" y="24"/>
                  </a:lnTo>
                  <a:lnTo>
                    <a:pt x="6" y="33"/>
                  </a:lnTo>
                  <a:lnTo>
                    <a:pt x="16" y="9"/>
                  </a:lnTo>
                  <a:lnTo>
                    <a:pt x="10" y="0"/>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74" name="Freeform 569"/>
            <p:cNvSpPr>
              <a:spLocks/>
            </p:cNvSpPr>
            <p:nvPr/>
          </p:nvSpPr>
          <p:spPr bwMode="auto">
            <a:xfrm>
              <a:off x="941" y="2992"/>
              <a:ext cx="38" cy="41"/>
            </a:xfrm>
            <a:custGeom>
              <a:avLst/>
              <a:gdLst>
                <a:gd name="T0" fmla="*/ 0 w 38"/>
                <a:gd name="T1" fmla="*/ 0 h 41"/>
                <a:gd name="T2" fmla="*/ 34 w 38"/>
                <a:gd name="T3" fmla="*/ 14 h 41"/>
                <a:gd name="T4" fmla="*/ 37 w 38"/>
                <a:gd name="T5" fmla="*/ 19 h 41"/>
                <a:gd name="T6" fmla="*/ 22 w 38"/>
                <a:gd name="T7" fmla="*/ 40 h 41"/>
                <a:gd name="T8" fmla="*/ 19 w 38"/>
                <a:gd name="T9" fmla="*/ 34 h 41"/>
                <a:gd name="T10" fmla="*/ 33 w 38"/>
                <a:gd name="T11" fmla="*/ 17 h 41"/>
                <a:gd name="T12" fmla="*/ 3 w 38"/>
                <a:gd name="T13" fmla="*/ 5 h 41"/>
                <a:gd name="T14" fmla="*/ 0 w 38"/>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41"/>
                <a:gd name="T26" fmla="*/ 38 w 38"/>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41">
                  <a:moveTo>
                    <a:pt x="0" y="0"/>
                  </a:moveTo>
                  <a:lnTo>
                    <a:pt x="34" y="14"/>
                  </a:lnTo>
                  <a:lnTo>
                    <a:pt x="37" y="19"/>
                  </a:lnTo>
                  <a:lnTo>
                    <a:pt x="22" y="40"/>
                  </a:lnTo>
                  <a:lnTo>
                    <a:pt x="19" y="34"/>
                  </a:lnTo>
                  <a:lnTo>
                    <a:pt x="33" y="17"/>
                  </a:lnTo>
                  <a:lnTo>
                    <a:pt x="3" y="5"/>
                  </a:lnTo>
                  <a:lnTo>
                    <a:pt x="0" y="0"/>
                  </a:lnTo>
                </a:path>
              </a:pathLst>
            </a:custGeom>
            <a:solidFill>
              <a:srgbClr val="3365FB"/>
            </a:solidFill>
            <a:ln w="12700" cap="rnd">
              <a:solidFill>
                <a:srgbClr val="474747"/>
              </a:solidFill>
              <a:round/>
              <a:headEnd/>
              <a:tailEnd/>
            </a:ln>
          </p:spPr>
          <p:txBody>
            <a:bodyPr/>
            <a:lstStyle/>
            <a:p>
              <a:endParaRPr lang="en-US">
                <a:solidFill>
                  <a:srgbClr val="000000"/>
                </a:solidFill>
              </a:endParaRPr>
            </a:p>
          </p:txBody>
        </p:sp>
        <p:sp>
          <p:nvSpPr>
            <p:cNvPr id="75" name="Freeform 570"/>
            <p:cNvSpPr>
              <a:spLocks/>
            </p:cNvSpPr>
            <p:nvPr/>
          </p:nvSpPr>
          <p:spPr bwMode="auto">
            <a:xfrm>
              <a:off x="925" y="2987"/>
              <a:ext cx="39" cy="54"/>
            </a:xfrm>
            <a:custGeom>
              <a:avLst/>
              <a:gdLst>
                <a:gd name="T0" fmla="*/ 17 w 39"/>
                <a:gd name="T1" fmla="*/ 6 h 54"/>
                <a:gd name="T2" fmla="*/ 3 w 39"/>
                <a:gd name="T3" fmla="*/ 0 h 54"/>
                <a:gd name="T4" fmla="*/ 0 w 39"/>
                <a:gd name="T5" fmla="*/ 0 h 54"/>
                <a:gd name="T6" fmla="*/ 30 w 39"/>
                <a:gd name="T7" fmla="*/ 53 h 54"/>
                <a:gd name="T8" fmla="*/ 32 w 39"/>
                <a:gd name="T9" fmla="*/ 53 h 54"/>
                <a:gd name="T10" fmla="*/ 38 w 39"/>
                <a:gd name="T11" fmla="*/ 45 h 54"/>
                <a:gd name="T12" fmla="*/ 0 60000 65536"/>
                <a:gd name="T13" fmla="*/ 0 60000 65536"/>
                <a:gd name="T14" fmla="*/ 0 60000 65536"/>
                <a:gd name="T15" fmla="*/ 0 60000 65536"/>
                <a:gd name="T16" fmla="*/ 0 60000 65536"/>
                <a:gd name="T17" fmla="*/ 0 60000 65536"/>
                <a:gd name="T18" fmla="*/ 0 w 39"/>
                <a:gd name="T19" fmla="*/ 0 h 54"/>
                <a:gd name="T20" fmla="*/ 39 w 39"/>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39" h="54">
                  <a:moveTo>
                    <a:pt x="17" y="6"/>
                  </a:moveTo>
                  <a:lnTo>
                    <a:pt x="3" y="0"/>
                  </a:lnTo>
                  <a:lnTo>
                    <a:pt x="0" y="0"/>
                  </a:lnTo>
                  <a:lnTo>
                    <a:pt x="30" y="53"/>
                  </a:lnTo>
                  <a:lnTo>
                    <a:pt x="32" y="53"/>
                  </a:lnTo>
                  <a:lnTo>
                    <a:pt x="38" y="45"/>
                  </a:lnTo>
                </a:path>
              </a:pathLst>
            </a:custGeom>
            <a:noFill/>
            <a:ln w="12700" cap="rnd">
              <a:solidFill>
                <a:srgbClr val="474747"/>
              </a:solidFill>
              <a:round/>
              <a:headEnd/>
              <a:tailEnd/>
            </a:ln>
          </p:spPr>
          <p:txBody>
            <a:bodyPr/>
            <a:lstStyle/>
            <a:p>
              <a:endParaRPr lang="en-US">
                <a:solidFill>
                  <a:srgbClr val="000000"/>
                </a:solidFill>
              </a:endParaRPr>
            </a:p>
          </p:txBody>
        </p:sp>
        <p:sp>
          <p:nvSpPr>
            <p:cNvPr id="76" name="Line 571"/>
            <p:cNvSpPr>
              <a:spLocks noChangeShapeType="1"/>
            </p:cNvSpPr>
            <p:nvPr/>
          </p:nvSpPr>
          <p:spPr bwMode="auto">
            <a:xfrm>
              <a:off x="952" y="3003"/>
              <a:ext cx="5" cy="19"/>
            </a:xfrm>
            <a:prstGeom prst="line">
              <a:avLst/>
            </a:prstGeom>
            <a:noFill/>
            <a:ln w="12700">
              <a:solidFill>
                <a:srgbClr val="474747"/>
              </a:solidFill>
              <a:round/>
              <a:headEnd/>
              <a:tailEnd/>
            </a:ln>
          </p:spPr>
          <p:txBody>
            <a:bodyPr wrap="none" anchor="ctr"/>
            <a:lstStyle/>
            <a:p>
              <a:endParaRPr lang="en-US">
                <a:solidFill>
                  <a:srgbClr val="000000"/>
                </a:solidFill>
              </a:endParaRPr>
            </a:p>
          </p:txBody>
        </p:sp>
        <p:sp>
          <p:nvSpPr>
            <p:cNvPr id="77" name="Freeform 572"/>
            <p:cNvSpPr>
              <a:spLocks/>
            </p:cNvSpPr>
            <p:nvPr/>
          </p:nvSpPr>
          <p:spPr bwMode="auto">
            <a:xfrm>
              <a:off x="999" y="3036"/>
              <a:ext cx="14" cy="23"/>
            </a:xfrm>
            <a:custGeom>
              <a:avLst/>
              <a:gdLst>
                <a:gd name="T0" fmla="*/ 6 w 14"/>
                <a:gd name="T1" fmla="*/ 22 h 23"/>
                <a:gd name="T2" fmla="*/ 6 w 14"/>
                <a:gd name="T3" fmla="*/ 19 h 23"/>
                <a:gd name="T4" fmla="*/ 8 w 14"/>
                <a:gd name="T5" fmla="*/ 17 h 23"/>
                <a:gd name="T6" fmla="*/ 9 w 14"/>
                <a:gd name="T7" fmla="*/ 15 h 23"/>
                <a:gd name="T8" fmla="*/ 11 w 14"/>
                <a:gd name="T9" fmla="*/ 14 h 23"/>
                <a:gd name="T10" fmla="*/ 13 w 14"/>
                <a:gd name="T11" fmla="*/ 15 h 23"/>
                <a:gd name="T12" fmla="*/ 1 w 14"/>
                <a:gd name="T13" fmla="*/ 0 h 23"/>
                <a:gd name="T14" fmla="*/ 0 w 14"/>
                <a:gd name="T15" fmla="*/ 2 h 23"/>
                <a:gd name="T16" fmla="*/ 6 w 14"/>
                <a:gd name="T17" fmla="*/ 22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3"/>
                <a:gd name="T29" fmla="*/ 14 w 14"/>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3">
                  <a:moveTo>
                    <a:pt x="6" y="22"/>
                  </a:moveTo>
                  <a:lnTo>
                    <a:pt x="6" y="19"/>
                  </a:lnTo>
                  <a:lnTo>
                    <a:pt x="8" y="17"/>
                  </a:lnTo>
                  <a:lnTo>
                    <a:pt x="9" y="15"/>
                  </a:lnTo>
                  <a:lnTo>
                    <a:pt x="11" y="14"/>
                  </a:lnTo>
                  <a:lnTo>
                    <a:pt x="13" y="15"/>
                  </a:lnTo>
                  <a:lnTo>
                    <a:pt x="1" y="0"/>
                  </a:lnTo>
                  <a:lnTo>
                    <a:pt x="0" y="2"/>
                  </a:lnTo>
                  <a:lnTo>
                    <a:pt x="6" y="22"/>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78" name="Freeform 573"/>
            <p:cNvSpPr>
              <a:spLocks/>
            </p:cNvSpPr>
            <p:nvPr/>
          </p:nvSpPr>
          <p:spPr bwMode="auto">
            <a:xfrm>
              <a:off x="941" y="2997"/>
              <a:ext cx="20" cy="31"/>
            </a:xfrm>
            <a:custGeom>
              <a:avLst/>
              <a:gdLst>
                <a:gd name="T0" fmla="*/ 4 w 20"/>
                <a:gd name="T1" fmla="*/ 0 h 31"/>
                <a:gd name="T2" fmla="*/ 2 w 20"/>
                <a:gd name="T3" fmla="*/ 13 h 31"/>
                <a:gd name="T4" fmla="*/ 0 w 20"/>
                <a:gd name="T5" fmla="*/ 17 h 31"/>
                <a:gd name="T6" fmla="*/ 2 w 20"/>
                <a:gd name="T7" fmla="*/ 20 h 31"/>
                <a:gd name="T8" fmla="*/ 7 w 20"/>
                <a:gd name="T9" fmla="*/ 21 h 31"/>
                <a:gd name="T10" fmla="*/ 19 w 20"/>
                <a:gd name="T11" fmla="*/ 30 h 31"/>
                <a:gd name="T12" fmla="*/ 0 60000 65536"/>
                <a:gd name="T13" fmla="*/ 0 60000 65536"/>
                <a:gd name="T14" fmla="*/ 0 60000 65536"/>
                <a:gd name="T15" fmla="*/ 0 60000 65536"/>
                <a:gd name="T16" fmla="*/ 0 60000 65536"/>
                <a:gd name="T17" fmla="*/ 0 60000 65536"/>
                <a:gd name="T18" fmla="*/ 0 w 20"/>
                <a:gd name="T19" fmla="*/ 0 h 31"/>
                <a:gd name="T20" fmla="*/ 20 w 20"/>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20" h="31">
                  <a:moveTo>
                    <a:pt x="4" y="0"/>
                  </a:moveTo>
                  <a:lnTo>
                    <a:pt x="2" y="13"/>
                  </a:lnTo>
                  <a:lnTo>
                    <a:pt x="0" y="17"/>
                  </a:lnTo>
                  <a:lnTo>
                    <a:pt x="2" y="20"/>
                  </a:lnTo>
                  <a:lnTo>
                    <a:pt x="7" y="21"/>
                  </a:lnTo>
                  <a:lnTo>
                    <a:pt x="19" y="30"/>
                  </a:lnTo>
                </a:path>
              </a:pathLst>
            </a:custGeom>
            <a:noFill/>
            <a:ln w="12700" cap="rnd">
              <a:solidFill>
                <a:srgbClr val="474747"/>
              </a:solidFill>
              <a:round/>
              <a:headEnd/>
              <a:tailEnd/>
            </a:ln>
          </p:spPr>
          <p:txBody>
            <a:bodyPr/>
            <a:lstStyle/>
            <a:p>
              <a:endParaRPr lang="en-US">
                <a:solidFill>
                  <a:srgbClr val="000000"/>
                </a:solidFill>
              </a:endParaRPr>
            </a:p>
          </p:txBody>
        </p:sp>
        <p:sp>
          <p:nvSpPr>
            <p:cNvPr id="79" name="Line 574"/>
            <p:cNvSpPr>
              <a:spLocks noChangeShapeType="1"/>
            </p:cNvSpPr>
            <p:nvPr/>
          </p:nvSpPr>
          <p:spPr bwMode="auto">
            <a:xfrm>
              <a:off x="943" y="3014"/>
              <a:ext cx="5" cy="1"/>
            </a:xfrm>
            <a:prstGeom prst="line">
              <a:avLst/>
            </a:prstGeom>
            <a:noFill/>
            <a:ln w="12700">
              <a:solidFill>
                <a:srgbClr val="474747"/>
              </a:solidFill>
              <a:round/>
              <a:headEnd/>
              <a:tailEnd/>
            </a:ln>
          </p:spPr>
          <p:txBody>
            <a:bodyPr wrap="none" anchor="ctr"/>
            <a:lstStyle/>
            <a:p>
              <a:endParaRPr lang="en-US">
                <a:solidFill>
                  <a:srgbClr val="000000"/>
                </a:solidFill>
              </a:endParaRPr>
            </a:p>
          </p:txBody>
        </p:sp>
        <p:sp>
          <p:nvSpPr>
            <p:cNvPr id="80" name="Freeform 575"/>
            <p:cNvSpPr>
              <a:spLocks/>
            </p:cNvSpPr>
            <p:nvPr/>
          </p:nvSpPr>
          <p:spPr bwMode="auto">
            <a:xfrm>
              <a:off x="1012" y="3030"/>
              <a:ext cx="10" cy="9"/>
            </a:xfrm>
            <a:custGeom>
              <a:avLst/>
              <a:gdLst>
                <a:gd name="T0" fmla="*/ 0 w 10"/>
                <a:gd name="T1" fmla="*/ 7 h 9"/>
                <a:gd name="T2" fmla="*/ 0 w 10"/>
                <a:gd name="T3" fmla="*/ 5 h 9"/>
                <a:gd name="T4" fmla="*/ 2 w 10"/>
                <a:gd name="T5" fmla="*/ 2 h 9"/>
                <a:gd name="T6" fmla="*/ 4 w 10"/>
                <a:gd name="T7" fmla="*/ 1 h 9"/>
                <a:gd name="T8" fmla="*/ 7 w 10"/>
                <a:gd name="T9" fmla="*/ 0 h 9"/>
                <a:gd name="T10" fmla="*/ 9 w 10"/>
                <a:gd name="T11" fmla="*/ 2 h 9"/>
                <a:gd name="T12" fmla="*/ 9 w 10"/>
                <a:gd name="T13" fmla="*/ 4 h 9"/>
                <a:gd name="T14" fmla="*/ 8 w 10"/>
                <a:gd name="T15" fmla="*/ 6 h 9"/>
                <a:gd name="T16" fmla="*/ 5 w 10"/>
                <a:gd name="T17" fmla="*/ 8 h 9"/>
                <a:gd name="T18" fmla="*/ 2 w 10"/>
                <a:gd name="T19" fmla="*/ 8 h 9"/>
                <a:gd name="T20" fmla="*/ 0 w 10"/>
                <a:gd name="T21" fmla="*/ 7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9"/>
                <a:gd name="T35" fmla="*/ 10 w 10"/>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9">
                  <a:moveTo>
                    <a:pt x="0" y="7"/>
                  </a:moveTo>
                  <a:lnTo>
                    <a:pt x="0" y="5"/>
                  </a:lnTo>
                  <a:lnTo>
                    <a:pt x="2" y="2"/>
                  </a:lnTo>
                  <a:lnTo>
                    <a:pt x="4" y="1"/>
                  </a:lnTo>
                  <a:lnTo>
                    <a:pt x="7" y="0"/>
                  </a:lnTo>
                  <a:lnTo>
                    <a:pt x="9" y="2"/>
                  </a:lnTo>
                  <a:lnTo>
                    <a:pt x="9" y="4"/>
                  </a:lnTo>
                  <a:lnTo>
                    <a:pt x="8" y="6"/>
                  </a:lnTo>
                  <a:lnTo>
                    <a:pt x="5" y="8"/>
                  </a:lnTo>
                  <a:lnTo>
                    <a:pt x="2" y="8"/>
                  </a:lnTo>
                  <a:lnTo>
                    <a:pt x="0" y="7"/>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81" name="Freeform 576"/>
            <p:cNvSpPr>
              <a:spLocks/>
            </p:cNvSpPr>
            <p:nvPr/>
          </p:nvSpPr>
          <p:spPr bwMode="auto">
            <a:xfrm>
              <a:off x="1004" y="3051"/>
              <a:ext cx="9" cy="10"/>
            </a:xfrm>
            <a:custGeom>
              <a:avLst/>
              <a:gdLst>
                <a:gd name="T0" fmla="*/ 0 w 9"/>
                <a:gd name="T1" fmla="*/ 8 h 10"/>
                <a:gd name="T2" fmla="*/ 0 w 9"/>
                <a:gd name="T3" fmla="*/ 5 h 10"/>
                <a:gd name="T4" fmla="*/ 2 w 9"/>
                <a:gd name="T5" fmla="*/ 3 h 10"/>
                <a:gd name="T6" fmla="*/ 3 w 9"/>
                <a:gd name="T7" fmla="*/ 0 h 10"/>
                <a:gd name="T8" fmla="*/ 6 w 9"/>
                <a:gd name="T9" fmla="*/ 0 h 10"/>
                <a:gd name="T10" fmla="*/ 8 w 9"/>
                <a:gd name="T11" fmla="*/ 2 h 10"/>
                <a:gd name="T12" fmla="*/ 8 w 9"/>
                <a:gd name="T13" fmla="*/ 4 h 10"/>
                <a:gd name="T14" fmla="*/ 7 w 9"/>
                <a:gd name="T15" fmla="*/ 6 h 10"/>
                <a:gd name="T16" fmla="*/ 4 w 9"/>
                <a:gd name="T17" fmla="*/ 8 h 10"/>
                <a:gd name="T18" fmla="*/ 2 w 9"/>
                <a:gd name="T19" fmla="*/ 9 h 10"/>
                <a:gd name="T20" fmla="*/ 0 w 9"/>
                <a:gd name="T21" fmla="*/ 8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0"/>
                <a:gd name="T35" fmla="*/ 9 w 9"/>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0">
                  <a:moveTo>
                    <a:pt x="0" y="8"/>
                  </a:moveTo>
                  <a:lnTo>
                    <a:pt x="0" y="5"/>
                  </a:lnTo>
                  <a:lnTo>
                    <a:pt x="2" y="3"/>
                  </a:lnTo>
                  <a:lnTo>
                    <a:pt x="3" y="0"/>
                  </a:lnTo>
                  <a:lnTo>
                    <a:pt x="6" y="0"/>
                  </a:lnTo>
                  <a:lnTo>
                    <a:pt x="8" y="2"/>
                  </a:lnTo>
                  <a:lnTo>
                    <a:pt x="8" y="4"/>
                  </a:lnTo>
                  <a:lnTo>
                    <a:pt x="7" y="6"/>
                  </a:lnTo>
                  <a:lnTo>
                    <a:pt x="4" y="8"/>
                  </a:lnTo>
                  <a:lnTo>
                    <a:pt x="2" y="9"/>
                  </a:lnTo>
                  <a:lnTo>
                    <a:pt x="0" y="8"/>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82" name="Freeform 577"/>
            <p:cNvSpPr>
              <a:spLocks/>
            </p:cNvSpPr>
            <p:nvPr/>
          </p:nvSpPr>
          <p:spPr bwMode="auto">
            <a:xfrm>
              <a:off x="974" y="2978"/>
              <a:ext cx="50" cy="102"/>
            </a:xfrm>
            <a:custGeom>
              <a:avLst/>
              <a:gdLst>
                <a:gd name="T0" fmla="*/ 38 w 50"/>
                <a:gd name="T1" fmla="*/ 4 h 102"/>
                <a:gd name="T2" fmla="*/ 49 w 50"/>
                <a:gd name="T3" fmla="*/ 0 h 102"/>
                <a:gd name="T4" fmla="*/ 47 w 50"/>
                <a:gd name="T5" fmla="*/ 6 h 102"/>
                <a:gd name="T6" fmla="*/ 43 w 50"/>
                <a:gd name="T7" fmla="*/ 12 h 102"/>
                <a:gd name="T8" fmla="*/ 40 w 50"/>
                <a:gd name="T9" fmla="*/ 17 h 102"/>
                <a:gd name="T10" fmla="*/ 38 w 50"/>
                <a:gd name="T11" fmla="*/ 22 h 102"/>
                <a:gd name="T12" fmla="*/ 37 w 50"/>
                <a:gd name="T13" fmla="*/ 26 h 102"/>
                <a:gd name="T14" fmla="*/ 37 w 50"/>
                <a:gd name="T15" fmla="*/ 30 h 102"/>
                <a:gd name="T16" fmla="*/ 9 w 50"/>
                <a:gd name="T17" fmla="*/ 101 h 102"/>
                <a:gd name="T18" fmla="*/ 0 w 50"/>
                <a:gd name="T19" fmla="*/ 98 h 102"/>
                <a:gd name="T20" fmla="*/ 38 w 50"/>
                <a:gd name="T21" fmla="*/ 4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102"/>
                <a:gd name="T35" fmla="*/ 50 w 50"/>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102">
                  <a:moveTo>
                    <a:pt x="38" y="4"/>
                  </a:moveTo>
                  <a:lnTo>
                    <a:pt x="49" y="0"/>
                  </a:lnTo>
                  <a:lnTo>
                    <a:pt x="47" y="6"/>
                  </a:lnTo>
                  <a:lnTo>
                    <a:pt x="43" y="12"/>
                  </a:lnTo>
                  <a:lnTo>
                    <a:pt x="40" y="17"/>
                  </a:lnTo>
                  <a:lnTo>
                    <a:pt x="38" y="22"/>
                  </a:lnTo>
                  <a:lnTo>
                    <a:pt x="37" y="26"/>
                  </a:lnTo>
                  <a:lnTo>
                    <a:pt x="37" y="30"/>
                  </a:lnTo>
                  <a:lnTo>
                    <a:pt x="9" y="101"/>
                  </a:lnTo>
                  <a:lnTo>
                    <a:pt x="0" y="98"/>
                  </a:lnTo>
                  <a:lnTo>
                    <a:pt x="38" y="4"/>
                  </a:lnTo>
                </a:path>
              </a:pathLst>
            </a:custGeom>
            <a:solidFill>
              <a:srgbClr val="F09843"/>
            </a:solidFill>
            <a:ln w="12700" cap="rnd">
              <a:solidFill>
                <a:srgbClr val="474747"/>
              </a:solidFill>
              <a:round/>
              <a:headEnd/>
              <a:tailEnd/>
            </a:ln>
          </p:spPr>
          <p:txBody>
            <a:bodyPr/>
            <a:lstStyle/>
            <a:p>
              <a:endParaRPr lang="en-US">
                <a:solidFill>
                  <a:srgbClr val="000000"/>
                </a:solidFill>
              </a:endParaRPr>
            </a:p>
          </p:txBody>
        </p:sp>
        <p:sp>
          <p:nvSpPr>
            <p:cNvPr id="83" name="Freeform 578"/>
            <p:cNvSpPr>
              <a:spLocks/>
            </p:cNvSpPr>
            <p:nvPr/>
          </p:nvSpPr>
          <p:spPr bwMode="auto">
            <a:xfrm>
              <a:off x="981" y="3048"/>
              <a:ext cx="10" cy="21"/>
            </a:xfrm>
            <a:custGeom>
              <a:avLst/>
              <a:gdLst>
                <a:gd name="T0" fmla="*/ 0 w 10"/>
                <a:gd name="T1" fmla="*/ 15 h 21"/>
                <a:gd name="T2" fmla="*/ 6 w 10"/>
                <a:gd name="T3" fmla="*/ 0 h 21"/>
                <a:gd name="T4" fmla="*/ 9 w 10"/>
                <a:gd name="T5" fmla="*/ 4 h 21"/>
                <a:gd name="T6" fmla="*/ 3 w 10"/>
                <a:gd name="T7" fmla="*/ 20 h 21"/>
                <a:gd name="T8" fmla="*/ 0 w 10"/>
                <a:gd name="T9" fmla="*/ 15 h 21"/>
                <a:gd name="T10" fmla="*/ 0 60000 65536"/>
                <a:gd name="T11" fmla="*/ 0 60000 65536"/>
                <a:gd name="T12" fmla="*/ 0 60000 65536"/>
                <a:gd name="T13" fmla="*/ 0 60000 65536"/>
                <a:gd name="T14" fmla="*/ 0 60000 65536"/>
                <a:gd name="T15" fmla="*/ 0 w 10"/>
                <a:gd name="T16" fmla="*/ 0 h 21"/>
                <a:gd name="T17" fmla="*/ 10 w 10"/>
                <a:gd name="T18" fmla="*/ 21 h 21"/>
              </a:gdLst>
              <a:ahLst/>
              <a:cxnLst>
                <a:cxn ang="T10">
                  <a:pos x="T0" y="T1"/>
                </a:cxn>
                <a:cxn ang="T11">
                  <a:pos x="T2" y="T3"/>
                </a:cxn>
                <a:cxn ang="T12">
                  <a:pos x="T4" y="T5"/>
                </a:cxn>
                <a:cxn ang="T13">
                  <a:pos x="T6" y="T7"/>
                </a:cxn>
                <a:cxn ang="T14">
                  <a:pos x="T8" y="T9"/>
                </a:cxn>
              </a:cxnLst>
              <a:rect l="T15" t="T16" r="T17" b="T18"/>
              <a:pathLst>
                <a:path w="10" h="21">
                  <a:moveTo>
                    <a:pt x="0" y="15"/>
                  </a:moveTo>
                  <a:lnTo>
                    <a:pt x="6" y="0"/>
                  </a:lnTo>
                  <a:lnTo>
                    <a:pt x="9" y="4"/>
                  </a:lnTo>
                  <a:lnTo>
                    <a:pt x="3" y="20"/>
                  </a:lnTo>
                  <a:lnTo>
                    <a:pt x="0" y="15"/>
                  </a:lnTo>
                </a:path>
              </a:pathLst>
            </a:custGeom>
            <a:solidFill>
              <a:srgbClr val="8C8EA7"/>
            </a:solidFill>
            <a:ln w="12700" cap="rnd">
              <a:solidFill>
                <a:srgbClr val="474747"/>
              </a:solidFill>
              <a:round/>
              <a:headEnd/>
              <a:tailEnd/>
            </a:ln>
          </p:spPr>
          <p:txBody>
            <a:bodyPr/>
            <a:lstStyle/>
            <a:p>
              <a:endParaRPr lang="en-US">
                <a:solidFill>
                  <a:srgbClr val="000000"/>
                </a:solidFill>
              </a:endParaRPr>
            </a:p>
          </p:txBody>
        </p:sp>
        <p:sp>
          <p:nvSpPr>
            <p:cNvPr id="84" name="Freeform 579"/>
            <p:cNvSpPr>
              <a:spLocks/>
            </p:cNvSpPr>
            <p:nvPr/>
          </p:nvSpPr>
          <p:spPr bwMode="auto">
            <a:xfrm>
              <a:off x="984" y="3052"/>
              <a:ext cx="12" cy="15"/>
            </a:xfrm>
            <a:custGeom>
              <a:avLst/>
              <a:gdLst>
                <a:gd name="T0" fmla="*/ 0 w 12"/>
                <a:gd name="T1" fmla="*/ 14 h 15"/>
                <a:gd name="T2" fmla="*/ 5 w 12"/>
                <a:gd name="T3" fmla="*/ 14 h 15"/>
                <a:gd name="T4" fmla="*/ 11 w 12"/>
                <a:gd name="T5" fmla="*/ 0 h 15"/>
                <a:gd name="T6" fmla="*/ 5 w 12"/>
                <a:gd name="T7" fmla="*/ 0 h 15"/>
                <a:gd name="T8" fmla="*/ 0 w 12"/>
                <a:gd name="T9" fmla="*/ 14 h 15"/>
                <a:gd name="T10" fmla="*/ 0 60000 65536"/>
                <a:gd name="T11" fmla="*/ 0 60000 65536"/>
                <a:gd name="T12" fmla="*/ 0 60000 65536"/>
                <a:gd name="T13" fmla="*/ 0 60000 65536"/>
                <a:gd name="T14" fmla="*/ 0 60000 65536"/>
                <a:gd name="T15" fmla="*/ 0 w 12"/>
                <a:gd name="T16" fmla="*/ 0 h 15"/>
                <a:gd name="T17" fmla="*/ 12 w 12"/>
                <a:gd name="T18" fmla="*/ 15 h 15"/>
              </a:gdLst>
              <a:ahLst/>
              <a:cxnLst>
                <a:cxn ang="T10">
                  <a:pos x="T0" y="T1"/>
                </a:cxn>
                <a:cxn ang="T11">
                  <a:pos x="T2" y="T3"/>
                </a:cxn>
                <a:cxn ang="T12">
                  <a:pos x="T4" y="T5"/>
                </a:cxn>
                <a:cxn ang="T13">
                  <a:pos x="T6" y="T7"/>
                </a:cxn>
                <a:cxn ang="T14">
                  <a:pos x="T8" y="T9"/>
                </a:cxn>
              </a:cxnLst>
              <a:rect l="T15" t="T16" r="T17" b="T18"/>
              <a:pathLst>
                <a:path w="12" h="15">
                  <a:moveTo>
                    <a:pt x="0" y="14"/>
                  </a:moveTo>
                  <a:lnTo>
                    <a:pt x="5" y="14"/>
                  </a:lnTo>
                  <a:lnTo>
                    <a:pt x="11" y="0"/>
                  </a:lnTo>
                  <a:lnTo>
                    <a:pt x="5" y="0"/>
                  </a:lnTo>
                  <a:lnTo>
                    <a:pt x="0" y="14"/>
                  </a:lnTo>
                </a:path>
              </a:pathLst>
            </a:custGeom>
            <a:solidFill>
              <a:srgbClr val="9C9BB2"/>
            </a:solidFill>
            <a:ln w="12700" cap="rnd">
              <a:solidFill>
                <a:srgbClr val="474747"/>
              </a:solidFill>
              <a:round/>
              <a:headEnd/>
              <a:tailEnd/>
            </a:ln>
          </p:spPr>
          <p:txBody>
            <a:bodyPr/>
            <a:lstStyle/>
            <a:p>
              <a:endParaRPr lang="en-US">
                <a:solidFill>
                  <a:srgbClr val="000000"/>
                </a:solidFill>
              </a:endParaRPr>
            </a:p>
          </p:txBody>
        </p:sp>
        <p:sp>
          <p:nvSpPr>
            <p:cNvPr id="85" name="Freeform 580"/>
            <p:cNvSpPr>
              <a:spLocks/>
            </p:cNvSpPr>
            <p:nvPr/>
          </p:nvSpPr>
          <p:spPr bwMode="auto">
            <a:xfrm>
              <a:off x="987" y="3048"/>
              <a:ext cx="9" cy="8"/>
            </a:xfrm>
            <a:custGeom>
              <a:avLst/>
              <a:gdLst>
                <a:gd name="T0" fmla="*/ 0 w 9"/>
                <a:gd name="T1" fmla="*/ 0 h 8"/>
                <a:gd name="T2" fmla="*/ 2 w 9"/>
                <a:gd name="T3" fmla="*/ 7 h 8"/>
                <a:gd name="T4" fmla="*/ 8 w 9"/>
                <a:gd name="T5" fmla="*/ 6 h 8"/>
                <a:gd name="T6" fmla="*/ 6 w 9"/>
                <a:gd name="T7" fmla="*/ 0 h 8"/>
                <a:gd name="T8" fmla="*/ 0 w 9"/>
                <a:gd name="T9" fmla="*/ 0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0"/>
                  </a:moveTo>
                  <a:lnTo>
                    <a:pt x="2" y="7"/>
                  </a:lnTo>
                  <a:lnTo>
                    <a:pt x="8" y="6"/>
                  </a:lnTo>
                  <a:lnTo>
                    <a:pt x="6" y="0"/>
                  </a:lnTo>
                  <a:lnTo>
                    <a:pt x="0" y="0"/>
                  </a:lnTo>
                </a:path>
              </a:pathLst>
            </a:custGeom>
            <a:solidFill>
              <a:srgbClr val="D2D2DE"/>
            </a:solidFill>
            <a:ln w="12700" cap="rnd">
              <a:solidFill>
                <a:srgbClr val="474747"/>
              </a:solidFill>
              <a:round/>
              <a:headEnd/>
              <a:tailEnd/>
            </a:ln>
          </p:spPr>
          <p:txBody>
            <a:bodyPr/>
            <a:lstStyle/>
            <a:p>
              <a:endParaRPr lang="en-US">
                <a:solidFill>
                  <a:srgbClr val="000000"/>
                </a:solidFill>
              </a:endParaRPr>
            </a:p>
          </p:txBody>
        </p:sp>
        <p:sp>
          <p:nvSpPr>
            <p:cNvPr id="86" name="Freeform 581"/>
            <p:cNvSpPr>
              <a:spLocks/>
            </p:cNvSpPr>
            <p:nvPr/>
          </p:nvSpPr>
          <p:spPr bwMode="auto">
            <a:xfrm>
              <a:off x="991" y="3053"/>
              <a:ext cx="10" cy="17"/>
            </a:xfrm>
            <a:custGeom>
              <a:avLst/>
              <a:gdLst>
                <a:gd name="T0" fmla="*/ 4 w 10"/>
                <a:gd name="T1" fmla="*/ 16 h 17"/>
                <a:gd name="T2" fmla="*/ 0 w 10"/>
                <a:gd name="T3" fmla="*/ 1 h 17"/>
                <a:gd name="T4" fmla="*/ 1 w 10"/>
                <a:gd name="T5" fmla="*/ 0 h 17"/>
                <a:gd name="T6" fmla="*/ 9 w 10"/>
                <a:gd name="T7" fmla="*/ 11 h 17"/>
                <a:gd name="T8" fmla="*/ 7 w 10"/>
                <a:gd name="T9" fmla="*/ 10 h 17"/>
                <a:gd name="T10" fmla="*/ 5 w 10"/>
                <a:gd name="T11" fmla="*/ 11 h 17"/>
                <a:gd name="T12" fmla="*/ 4 w 10"/>
                <a:gd name="T13" fmla="*/ 13 h 17"/>
                <a:gd name="T14" fmla="*/ 4 w 10"/>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7"/>
                <a:gd name="T26" fmla="*/ 10 w 10"/>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7">
                  <a:moveTo>
                    <a:pt x="4" y="16"/>
                  </a:moveTo>
                  <a:lnTo>
                    <a:pt x="0" y="1"/>
                  </a:lnTo>
                  <a:lnTo>
                    <a:pt x="1" y="0"/>
                  </a:lnTo>
                  <a:lnTo>
                    <a:pt x="9" y="11"/>
                  </a:lnTo>
                  <a:lnTo>
                    <a:pt x="7" y="10"/>
                  </a:lnTo>
                  <a:lnTo>
                    <a:pt x="5" y="11"/>
                  </a:lnTo>
                  <a:lnTo>
                    <a:pt x="4" y="13"/>
                  </a:lnTo>
                  <a:lnTo>
                    <a:pt x="4" y="16"/>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87" name="Freeform 582"/>
            <p:cNvSpPr>
              <a:spLocks/>
            </p:cNvSpPr>
            <p:nvPr/>
          </p:nvSpPr>
          <p:spPr bwMode="auto">
            <a:xfrm>
              <a:off x="986" y="3062"/>
              <a:ext cx="10" cy="17"/>
            </a:xfrm>
            <a:custGeom>
              <a:avLst/>
              <a:gdLst>
                <a:gd name="T0" fmla="*/ 4 w 10"/>
                <a:gd name="T1" fmla="*/ 16 h 17"/>
                <a:gd name="T2" fmla="*/ 0 w 10"/>
                <a:gd name="T3" fmla="*/ 1 h 17"/>
                <a:gd name="T4" fmla="*/ 1 w 10"/>
                <a:gd name="T5" fmla="*/ 0 h 17"/>
                <a:gd name="T6" fmla="*/ 9 w 10"/>
                <a:gd name="T7" fmla="*/ 11 h 17"/>
                <a:gd name="T8" fmla="*/ 7 w 10"/>
                <a:gd name="T9" fmla="*/ 10 h 17"/>
                <a:gd name="T10" fmla="*/ 5 w 10"/>
                <a:gd name="T11" fmla="*/ 11 h 17"/>
                <a:gd name="T12" fmla="*/ 4 w 10"/>
                <a:gd name="T13" fmla="*/ 14 h 17"/>
                <a:gd name="T14" fmla="*/ 4 w 10"/>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7"/>
                <a:gd name="T26" fmla="*/ 10 w 10"/>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7">
                  <a:moveTo>
                    <a:pt x="4" y="16"/>
                  </a:moveTo>
                  <a:lnTo>
                    <a:pt x="0" y="1"/>
                  </a:lnTo>
                  <a:lnTo>
                    <a:pt x="1" y="0"/>
                  </a:lnTo>
                  <a:lnTo>
                    <a:pt x="9" y="11"/>
                  </a:lnTo>
                  <a:lnTo>
                    <a:pt x="7" y="10"/>
                  </a:lnTo>
                  <a:lnTo>
                    <a:pt x="5" y="11"/>
                  </a:lnTo>
                  <a:lnTo>
                    <a:pt x="4" y="14"/>
                  </a:lnTo>
                  <a:lnTo>
                    <a:pt x="4" y="16"/>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88" name="Freeform 583"/>
            <p:cNvSpPr>
              <a:spLocks/>
            </p:cNvSpPr>
            <p:nvPr/>
          </p:nvSpPr>
          <p:spPr bwMode="auto">
            <a:xfrm>
              <a:off x="994" y="3064"/>
              <a:ext cx="6" cy="6"/>
            </a:xfrm>
            <a:custGeom>
              <a:avLst/>
              <a:gdLst>
                <a:gd name="T0" fmla="*/ 5 w 6"/>
                <a:gd name="T1" fmla="*/ 0 h 6"/>
                <a:gd name="T2" fmla="*/ 3 w 6"/>
                <a:gd name="T3" fmla="*/ 0 h 6"/>
                <a:gd name="T4" fmla="*/ 1 w 6"/>
                <a:gd name="T5" fmla="*/ 0 h 6"/>
                <a:gd name="T6" fmla="*/ 0 w 6"/>
                <a:gd name="T7" fmla="*/ 3 h 6"/>
                <a:gd name="T8" fmla="*/ 0 w 6"/>
                <a:gd name="T9" fmla="*/ 4 h 6"/>
                <a:gd name="T10" fmla="*/ 2 w 6"/>
                <a:gd name="T11" fmla="*/ 5 h 6"/>
                <a:gd name="T12" fmla="*/ 4 w 6"/>
                <a:gd name="T13" fmla="*/ 4 h 6"/>
                <a:gd name="T14" fmla="*/ 5 w 6"/>
                <a:gd name="T15" fmla="*/ 3 h 6"/>
                <a:gd name="T16" fmla="*/ 5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5" y="0"/>
                  </a:moveTo>
                  <a:lnTo>
                    <a:pt x="3" y="0"/>
                  </a:lnTo>
                  <a:lnTo>
                    <a:pt x="1" y="0"/>
                  </a:lnTo>
                  <a:lnTo>
                    <a:pt x="0" y="3"/>
                  </a:lnTo>
                  <a:lnTo>
                    <a:pt x="0" y="4"/>
                  </a:lnTo>
                  <a:lnTo>
                    <a:pt x="2" y="5"/>
                  </a:lnTo>
                  <a:lnTo>
                    <a:pt x="4" y="4"/>
                  </a:lnTo>
                  <a:lnTo>
                    <a:pt x="5" y="3"/>
                  </a:lnTo>
                  <a:lnTo>
                    <a:pt x="5" y="0"/>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sp>
          <p:nvSpPr>
            <p:cNvPr id="89" name="Freeform 584"/>
            <p:cNvSpPr>
              <a:spLocks/>
            </p:cNvSpPr>
            <p:nvPr/>
          </p:nvSpPr>
          <p:spPr bwMode="auto">
            <a:xfrm>
              <a:off x="990" y="3073"/>
              <a:ext cx="6" cy="6"/>
            </a:xfrm>
            <a:custGeom>
              <a:avLst/>
              <a:gdLst>
                <a:gd name="T0" fmla="*/ 5 w 6"/>
                <a:gd name="T1" fmla="*/ 1 h 6"/>
                <a:gd name="T2" fmla="*/ 3 w 6"/>
                <a:gd name="T3" fmla="*/ 0 h 6"/>
                <a:gd name="T4" fmla="*/ 1 w 6"/>
                <a:gd name="T5" fmla="*/ 1 h 6"/>
                <a:gd name="T6" fmla="*/ 0 w 6"/>
                <a:gd name="T7" fmla="*/ 4 h 6"/>
                <a:gd name="T8" fmla="*/ 0 w 6"/>
                <a:gd name="T9" fmla="*/ 5 h 6"/>
                <a:gd name="T10" fmla="*/ 2 w 6"/>
                <a:gd name="T11" fmla="*/ 5 h 6"/>
                <a:gd name="T12" fmla="*/ 4 w 6"/>
                <a:gd name="T13" fmla="*/ 4 h 6"/>
                <a:gd name="T14" fmla="*/ 5 w 6"/>
                <a:gd name="T15" fmla="*/ 2 h 6"/>
                <a:gd name="T16" fmla="*/ 5 w 6"/>
                <a:gd name="T17" fmla="*/ 1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5" y="1"/>
                  </a:moveTo>
                  <a:lnTo>
                    <a:pt x="3" y="0"/>
                  </a:lnTo>
                  <a:lnTo>
                    <a:pt x="1" y="1"/>
                  </a:lnTo>
                  <a:lnTo>
                    <a:pt x="0" y="4"/>
                  </a:lnTo>
                  <a:lnTo>
                    <a:pt x="0" y="5"/>
                  </a:lnTo>
                  <a:lnTo>
                    <a:pt x="2" y="5"/>
                  </a:lnTo>
                  <a:lnTo>
                    <a:pt x="4" y="4"/>
                  </a:lnTo>
                  <a:lnTo>
                    <a:pt x="5" y="2"/>
                  </a:lnTo>
                  <a:lnTo>
                    <a:pt x="5" y="1"/>
                  </a:lnTo>
                </a:path>
              </a:pathLst>
            </a:custGeom>
            <a:solidFill>
              <a:schemeClr val="bg1"/>
            </a:solidFill>
            <a:ln w="12700" cap="rnd">
              <a:solidFill>
                <a:srgbClr val="474747"/>
              </a:solidFill>
              <a:round/>
              <a:headEnd/>
              <a:tailEnd/>
            </a:ln>
          </p:spPr>
          <p:txBody>
            <a:bodyPr/>
            <a:lstStyle/>
            <a:p>
              <a:endParaRPr lang="en-US">
                <a:solidFill>
                  <a:srgbClr val="000000"/>
                </a:solidFill>
              </a:endParaRPr>
            </a:p>
          </p:txBody>
        </p:sp>
      </p:grpSp>
      <p:sp>
        <p:nvSpPr>
          <p:cNvPr id="350" name="Freeform 843"/>
          <p:cNvSpPr>
            <a:spLocks/>
          </p:cNvSpPr>
          <p:nvPr/>
        </p:nvSpPr>
        <p:spPr bwMode="auto">
          <a:xfrm rot="18833651" flipH="1">
            <a:off x="7486387" y="3738024"/>
            <a:ext cx="3820543" cy="434582"/>
          </a:xfrm>
          <a:custGeom>
            <a:avLst/>
            <a:gdLst>
              <a:gd name="T0" fmla="*/ 3285251 w 1336"/>
              <a:gd name="T1" fmla="*/ 0 h 115"/>
              <a:gd name="T2" fmla="*/ 883450 w 1336"/>
              <a:gd name="T3" fmla="*/ 86967 h 115"/>
              <a:gd name="T4" fmla="*/ 1346092 w 1336"/>
              <a:gd name="T5" fmla="*/ 161856 h 115"/>
              <a:gd name="T6" fmla="*/ 0 w 1336"/>
              <a:gd name="T7" fmla="*/ 275396 h 115"/>
              <a:gd name="T8" fmla="*/ 1752134 w 1336"/>
              <a:gd name="T9" fmla="*/ 231913 h 115"/>
              <a:gd name="T10" fmla="*/ 1461752 w 1336"/>
              <a:gd name="T11" fmla="*/ 161856 h 115"/>
              <a:gd name="T12" fmla="*/ 3285251 w 1336"/>
              <a:gd name="T13" fmla="*/ 0 h 115"/>
              <a:gd name="T14" fmla="*/ 0 60000 65536"/>
              <a:gd name="T15" fmla="*/ 0 60000 65536"/>
              <a:gd name="T16" fmla="*/ 0 60000 65536"/>
              <a:gd name="T17" fmla="*/ 0 60000 65536"/>
              <a:gd name="T18" fmla="*/ 0 60000 65536"/>
              <a:gd name="T19" fmla="*/ 0 60000 65536"/>
              <a:gd name="T20" fmla="*/ 0 60000 65536"/>
              <a:gd name="T21" fmla="*/ 0 w 1336"/>
              <a:gd name="T22" fmla="*/ 0 h 115"/>
              <a:gd name="T23" fmla="*/ 1336 w 1336"/>
              <a:gd name="T24" fmla="*/ 115 h 1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6" h="115">
                <a:moveTo>
                  <a:pt x="1335" y="0"/>
                </a:moveTo>
                <a:lnTo>
                  <a:pt x="359" y="36"/>
                </a:lnTo>
                <a:lnTo>
                  <a:pt x="547" y="67"/>
                </a:lnTo>
                <a:lnTo>
                  <a:pt x="0" y="114"/>
                </a:lnTo>
                <a:lnTo>
                  <a:pt x="712" y="96"/>
                </a:lnTo>
                <a:lnTo>
                  <a:pt x="594" y="67"/>
                </a:lnTo>
                <a:lnTo>
                  <a:pt x="1335" y="0"/>
                </a:lnTo>
              </a:path>
            </a:pathLst>
          </a:custGeom>
          <a:solidFill>
            <a:schemeClr val="hlink"/>
          </a:solidFill>
          <a:ln w="12700" cap="rnd">
            <a:solidFill>
              <a:schemeClr val="accent2"/>
            </a:solidFill>
            <a:round/>
            <a:headEnd/>
            <a:tailEnd/>
          </a:ln>
        </p:spPr>
        <p:txBody>
          <a:bodyPr/>
          <a:lstStyle/>
          <a:p>
            <a:endParaRPr lang="en-US">
              <a:solidFill>
                <a:srgbClr val="000000"/>
              </a:solidFill>
            </a:endParaRPr>
          </a:p>
        </p:txBody>
      </p:sp>
      <p:grpSp>
        <p:nvGrpSpPr>
          <p:cNvPr id="356" name="Group 355"/>
          <p:cNvGrpSpPr/>
          <p:nvPr/>
        </p:nvGrpSpPr>
        <p:grpSpPr>
          <a:xfrm>
            <a:off x="587022" y="3014133"/>
            <a:ext cx="2528711" cy="1607849"/>
            <a:chOff x="587022" y="2957688"/>
            <a:chExt cx="2528711" cy="1607849"/>
          </a:xfrm>
        </p:grpSpPr>
        <p:pic>
          <p:nvPicPr>
            <p:cNvPr id="354" name="Picture 353"/>
            <p:cNvPicPr>
              <a:picLocks noChangeAspect="1"/>
            </p:cNvPicPr>
            <p:nvPr/>
          </p:nvPicPr>
          <p:blipFill rotWithShape="1">
            <a:blip r:embed="rId6">
              <a:extLst>
                <a:ext uri="{28A0092B-C50C-407E-A947-70E740481C1C}">
                  <a14:useLocalDpi xmlns:a14="http://schemas.microsoft.com/office/drawing/2010/main" val="0"/>
                </a:ext>
              </a:extLst>
            </a:blip>
            <a:srcRect l="8827" t="8750" r="11112" b="10541"/>
            <a:stretch/>
          </p:blipFill>
          <p:spPr>
            <a:xfrm>
              <a:off x="587022" y="2957688"/>
              <a:ext cx="2397289" cy="1607849"/>
            </a:xfrm>
            <a:prstGeom prst="rect">
              <a:avLst/>
            </a:prstGeom>
          </p:spPr>
        </p:pic>
        <p:sp>
          <p:nvSpPr>
            <p:cNvPr id="355" name="Rectangle 354"/>
            <p:cNvSpPr/>
            <p:nvPr/>
          </p:nvSpPr>
          <p:spPr bwMode="auto">
            <a:xfrm>
              <a:off x="2720622" y="3623733"/>
              <a:ext cx="395111" cy="225778"/>
            </a:xfrm>
            <a:prstGeom prst="rect">
              <a:avLst/>
            </a:prstGeom>
            <a:solidFill>
              <a:srgbClr val="F9F9F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grpSp>
      <p:sp>
        <p:nvSpPr>
          <p:cNvPr id="359" name="Freeform 358"/>
          <p:cNvSpPr/>
          <p:nvPr/>
        </p:nvSpPr>
        <p:spPr bwMode="auto">
          <a:xfrm>
            <a:off x="2269067" y="2728699"/>
            <a:ext cx="3905955" cy="1222411"/>
          </a:xfrm>
          <a:custGeom>
            <a:avLst/>
            <a:gdLst>
              <a:gd name="connsiteX0" fmla="*/ 0 w 3623733"/>
              <a:gd name="connsiteY0" fmla="*/ 913828 h 1726628"/>
              <a:gd name="connsiteX1" fmla="*/ 1727200 w 3623733"/>
              <a:gd name="connsiteY1" fmla="*/ 22005 h 1726628"/>
              <a:gd name="connsiteX2" fmla="*/ 3623733 w 3623733"/>
              <a:gd name="connsiteY2" fmla="*/ 1726628 h 1726628"/>
              <a:gd name="connsiteX0" fmla="*/ 0 w 4831644"/>
              <a:gd name="connsiteY0" fmla="*/ 981501 h 981501"/>
              <a:gd name="connsiteX1" fmla="*/ 1727200 w 4831644"/>
              <a:gd name="connsiteY1" fmla="*/ 89678 h 981501"/>
              <a:gd name="connsiteX2" fmla="*/ 4831644 w 4831644"/>
              <a:gd name="connsiteY2" fmla="*/ 563812 h 981501"/>
              <a:gd name="connsiteX0" fmla="*/ 0 w 4831644"/>
              <a:gd name="connsiteY0" fmla="*/ 1388522 h 1388522"/>
              <a:gd name="connsiteX1" fmla="*/ 2540000 w 4831644"/>
              <a:gd name="connsiteY1" fmla="*/ 11277 h 1388522"/>
              <a:gd name="connsiteX2" fmla="*/ 4831644 w 4831644"/>
              <a:gd name="connsiteY2" fmla="*/ 970833 h 1388522"/>
              <a:gd name="connsiteX0" fmla="*/ 0 w 4831644"/>
              <a:gd name="connsiteY0" fmla="*/ 1197436 h 1197436"/>
              <a:gd name="connsiteX1" fmla="*/ 1896533 w 4831644"/>
              <a:gd name="connsiteY1" fmla="*/ 23391 h 1197436"/>
              <a:gd name="connsiteX2" fmla="*/ 4831644 w 4831644"/>
              <a:gd name="connsiteY2" fmla="*/ 779747 h 1197436"/>
              <a:gd name="connsiteX0" fmla="*/ 0 w 3905955"/>
              <a:gd name="connsiteY0" fmla="*/ 1222411 h 1222411"/>
              <a:gd name="connsiteX1" fmla="*/ 1896533 w 3905955"/>
              <a:gd name="connsiteY1" fmla="*/ 48366 h 1222411"/>
              <a:gd name="connsiteX2" fmla="*/ 3905955 w 3905955"/>
              <a:gd name="connsiteY2" fmla="*/ 691833 h 1222411"/>
            </a:gdLst>
            <a:ahLst/>
            <a:cxnLst>
              <a:cxn ang="0">
                <a:pos x="connsiteX0" y="connsiteY0"/>
              </a:cxn>
              <a:cxn ang="0">
                <a:pos x="connsiteX1" y="connsiteY1"/>
              </a:cxn>
              <a:cxn ang="0">
                <a:pos x="connsiteX2" y="connsiteY2"/>
              </a:cxn>
            </a:cxnLst>
            <a:rect l="l" t="t" r="r" b="b"/>
            <a:pathLst>
              <a:path w="3905955" h="1222411">
                <a:moveTo>
                  <a:pt x="0" y="1222411"/>
                </a:moveTo>
                <a:cubicBezTo>
                  <a:pt x="561622" y="708766"/>
                  <a:pt x="1245541" y="136796"/>
                  <a:pt x="1896533" y="48366"/>
                </a:cubicBezTo>
                <a:cubicBezTo>
                  <a:pt x="2547525" y="-40064"/>
                  <a:pt x="3259666" y="-92745"/>
                  <a:pt x="3905955" y="691833"/>
                </a:cubicBezTo>
              </a:path>
            </a:pathLst>
          </a:custGeom>
          <a:noFill/>
          <a:ln w="12700"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pic>
        <p:nvPicPr>
          <p:cNvPr id="357" name="Picture 356"/>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3122110" flipH="1">
            <a:off x="5965574" y="3734511"/>
            <a:ext cx="1018545" cy="202494"/>
          </a:xfrm>
          <a:prstGeom prst="rect">
            <a:avLst/>
          </a:prstGeom>
        </p:spPr>
      </p:pic>
      <p:pic>
        <p:nvPicPr>
          <p:cNvPr id="361" name="Picture 36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3061" y="4876672"/>
            <a:ext cx="2099733" cy="118110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362" name="Picture 36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56188" y="4895896"/>
            <a:ext cx="1186331" cy="792649"/>
          </a:xfrm>
          <a:prstGeom prst="rect">
            <a:avLst/>
          </a:prstGeom>
          <a:effectLst>
            <a:softEdge rad="317500"/>
          </a:effectLst>
        </p:spPr>
      </p:pic>
      <p:sp>
        <p:nvSpPr>
          <p:cNvPr id="5" name="TextBox 4"/>
          <p:cNvSpPr txBox="1"/>
          <p:nvPr/>
        </p:nvSpPr>
        <p:spPr>
          <a:xfrm>
            <a:off x="2699625" y="4240441"/>
            <a:ext cx="4087979" cy="400110"/>
          </a:xfrm>
          <a:prstGeom prst="rect">
            <a:avLst/>
          </a:prstGeom>
          <a:solidFill>
            <a:srgbClr val="FFFF00"/>
          </a:solidFill>
          <a:ln>
            <a:solidFill>
              <a:schemeClr val="tx1"/>
            </a:solidFill>
          </a:ln>
        </p:spPr>
        <p:txBody>
          <a:bodyPr wrap="none" rtlCol="0">
            <a:spAutoFit/>
          </a:bodyPr>
          <a:lstStyle/>
          <a:p>
            <a:r>
              <a:rPr lang="en-US" sz="2000" dirty="0" smtClean="0"/>
              <a:t>Multi-domain Battle Management?</a:t>
            </a:r>
            <a:endParaRPr lang="en-US" sz="2000" dirty="0"/>
          </a:p>
        </p:txBody>
      </p:sp>
      <p:sp>
        <p:nvSpPr>
          <p:cNvPr id="109" name="TextBox 108"/>
          <p:cNvSpPr txBox="1"/>
          <p:nvPr/>
        </p:nvSpPr>
        <p:spPr>
          <a:xfrm>
            <a:off x="5114584" y="2900645"/>
            <a:ext cx="4472699" cy="400110"/>
          </a:xfrm>
          <a:prstGeom prst="rect">
            <a:avLst/>
          </a:prstGeom>
          <a:solidFill>
            <a:srgbClr val="FFFF00"/>
          </a:solidFill>
          <a:ln>
            <a:solidFill>
              <a:schemeClr val="tx1"/>
            </a:solidFill>
          </a:ln>
        </p:spPr>
        <p:txBody>
          <a:bodyPr wrap="none" rtlCol="0">
            <a:spAutoFit/>
          </a:bodyPr>
          <a:lstStyle/>
          <a:p>
            <a:r>
              <a:rPr lang="en-US" sz="2000" dirty="0" smtClean="0"/>
              <a:t>Supported/Supporting arrangements?</a:t>
            </a:r>
            <a:endParaRPr lang="en-US" sz="2000" dirty="0"/>
          </a:p>
        </p:txBody>
      </p:sp>
      <p:sp>
        <p:nvSpPr>
          <p:cNvPr id="110" name="TextBox 109"/>
          <p:cNvSpPr txBox="1"/>
          <p:nvPr/>
        </p:nvSpPr>
        <p:spPr>
          <a:xfrm>
            <a:off x="7163612" y="3891100"/>
            <a:ext cx="3574055" cy="400110"/>
          </a:xfrm>
          <a:prstGeom prst="rect">
            <a:avLst/>
          </a:prstGeom>
          <a:solidFill>
            <a:srgbClr val="FFFF00"/>
          </a:solidFill>
          <a:ln>
            <a:solidFill>
              <a:schemeClr val="tx1"/>
            </a:solidFill>
          </a:ln>
        </p:spPr>
        <p:txBody>
          <a:bodyPr wrap="none" rtlCol="0">
            <a:spAutoFit/>
          </a:bodyPr>
          <a:lstStyle/>
          <a:p>
            <a:r>
              <a:rPr lang="en-US" sz="2000" dirty="0" smtClean="0"/>
              <a:t>Multi-domain Tasking Cycles?</a:t>
            </a:r>
            <a:endParaRPr lang="en-US" sz="2000" dirty="0"/>
          </a:p>
        </p:txBody>
      </p:sp>
      <p:sp>
        <p:nvSpPr>
          <p:cNvPr id="111" name="TextBox 110"/>
          <p:cNvSpPr txBox="1"/>
          <p:nvPr/>
        </p:nvSpPr>
        <p:spPr>
          <a:xfrm>
            <a:off x="1183255" y="5849242"/>
            <a:ext cx="4022255" cy="400110"/>
          </a:xfrm>
          <a:prstGeom prst="rect">
            <a:avLst/>
          </a:prstGeom>
          <a:solidFill>
            <a:srgbClr val="FFFF00"/>
          </a:solidFill>
          <a:ln>
            <a:solidFill>
              <a:schemeClr val="tx1"/>
            </a:solidFill>
          </a:ln>
        </p:spPr>
        <p:txBody>
          <a:bodyPr wrap="none" rtlCol="0">
            <a:spAutoFit/>
          </a:bodyPr>
          <a:lstStyle/>
          <a:p>
            <a:r>
              <a:rPr lang="en-US" sz="2000" dirty="0" smtClean="0"/>
              <a:t>Multi-node Collaborative Planning</a:t>
            </a:r>
            <a:endParaRPr lang="en-US" sz="2000" dirty="0"/>
          </a:p>
        </p:txBody>
      </p:sp>
      <p:sp>
        <p:nvSpPr>
          <p:cNvPr id="112" name="TextBox 111"/>
          <p:cNvSpPr txBox="1"/>
          <p:nvPr/>
        </p:nvSpPr>
        <p:spPr>
          <a:xfrm>
            <a:off x="384150" y="3429730"/>
            <a:ext cx="4346062" cy="400110"/>
          </a:xfrm>
          <a:prstGeom prst="rect">
            <a:avLst/>
          </a:prstGeom>
          <a:solidFill>
            <a:srgbClr val="FFFF00"/>
          </a:solidFill>
          <a:ln>
            <a:solidFill>
              <a:schemeClr val="tx1"/>
            </a:solidFill>
          </a:ln>
        </p:spPr>
        <p:txBody>
          <a:bodyPr wrap="none" rtlCol="0">
            <a:spAutoFit/>
          </a:bodyPr>
          <a:lstStyle/>
          <a:p>
            <a:r>
              <a:rPr lang="en-US" sz="2000" dirty="0" smtClean="0"/>
              <a:t>Multi-domain Package Commander?</a:t>
            </a:r>
            <a:endParaRPr lang="en-US" sz="2000" dirty="0"/>
          </a:p>
        </p:txBody>
      </p:sp>
      <p:sp>
        <p:nvSpPr>
          <p:cNvPr id="113" name="TextBox 112"/>
          <p:cNvSpPr txBox="1"/>
          <p:nvPr/>
        </p:nvSpPr>
        <p:spPr>
          <a:xfrm>
            <a:off x="8469251" y="5002959"/>
            <a:ext cx="3377848" cy="400110"/>
          </a:xfrm>
          <a:prstGeom prst="rect">
            <a:avLst/>
          </a:prstGeom>
          <a:solidFill>
            <a:srgbClr val="FFFF00"/>
          </a:solidFill>
          <a:ln>
            <a:solidFill>
              <a:schemeClr val="tx1"/>
            </a:solidFill>
          </a:ln>
        </p:spPr>
        <p:txBody>
          <a:bodyPr wrap="none" rtlCol="0">
            <a:spAutoFit/>
          </a:bodyPr>
          <a:lstStyle/>
          <a:p>
            <a:r>
              <a:rPr lang="en-US" sz="2000" dirty="0" smtClean="0"/>
              <a:t>Multiple Ops Floors Sync’d?</a:t>
            </a:r>
            <a:endParaRPr lang="en-US" sz="2000" dirty="0"/>
          </a:p>
        </p:txBody>
      </p:sp>
      <p:sp>
        <p:nvSpPr>
          <p:cNvPr id="114" name="TextBox 113"/>
          <p:cNvSpPr txBox="1"/>
          <p:nvPr/>
        </p:nvSpPr>
        <p:spPr>
          <a:xfrm>
            <a:off x="193277" y="5037579"/>
            <a:ext cx="4971233" cy="400110"/>
          </a:xfrm>
          <a:prstGeom prst="rect">
            <a:avLst/>
          </a:prstGeom>
          <a:solidFill>
            <a:srgbClr val="FFFF00"/>
          </a:solidFill>
          <a:ln>
            <a:solidFill>
              <a:schemeClr val="tx1"/>
            </a:solidFill>
          </a:ln>
        </p:spPr>
        <p:txBody>
          <a:bodyPr wrap="none" rtlCol="0">
            <a:spAutoFit/>
          </a:bodyPr>
          <a:lstStyle/>
          <a:p>
            <a:r>
              <a:rPr lang="en-US" sz="2000" dirty="0" err="1" smtClean="0"/>
              <a:t>Cmd</a:t>
            </a:r>
            <a:r>
              <a:rPr lang="en-US" sz="2000" dirty="0" smtClean="0"/>
              <a:t> relationships of multi-domain forces?</a:t>
            </a:r>
            <a:endParaRPr lang="en-US" sz="2000" dirty="0"/>
          </a:p>
        </p:txBody>
      </p:sp>
      <p:sp>
        <p:nvSpPr>
          <p:cNvPr id="115" name="TextBox 114"/>
          <p:cNvSpPr txBox="1"/>
          <p:nvPr/>
        </p:nvSpPr>
        <p:spPr>
          <a:xfrm>
            <a:off x="6080750" y="5664103"/>
            <a:ext cx="3961341" cy="400110"/>
          </a:xfrm>
          <a:prstGeom prst="rect">
            <a:avLst/>
          </a:prstGeom>
          <a:solidFill>
            <a:srgbClr val="FFFF00"/>
          </a:solidFill>
          <a:ln>
            <a:solidFill>
              <a:schemeClr val="tx1"/>
            </a:solidFill>
          </a:ln>
        </p:spPr>
        <p:txBody>
          <a:bodyPr wrap="none" rtlCol="0">
            <a:spAutoFit/>
          </a:bodyPr>
          <a:lstStyle/>
          <a:p>
            <a:r>
              <a:rPr lang="en-US" sz="2000" dirty="0" smtClean="0"/>
              <a:t>Space Superiority as prerequisite</a:t>
            </a:r>
            <a:endParaRPr lang="en-US" sz="2000" dirty="0"/>
          </a:p>
        </p:txBody>
      </p:sp>
    </p:spTree>
    <p:extLst>
      <p:ext uri="{BB962C8B-B14F-4D97-AF65-F5344CB8AC3E}">
        <p14:creationId xmlns:p14="http://schemas.microsoft.com/office/powerpoint/2010/main" val="21999053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3"/>
                                        </p:tgtEl>
                                        <p:attrNameLst>
                                          <p:attrName>style.visibility</p:attrName>
                                        </p:attrNameLst>
                                      </p:cBhvr>
                                      <p:to>
                                        <p:strVal val="visible"/>
                                      </p:to>
                                    </p:set>
                                    <p:animEffect transition="in" filter="fade">
                                      <p:cBhvr>
                                        <p:cTn id="11" dur="500"/>
                                        <p:tgtEl>
                                          <p:spTgt spid="1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4"/>
                                        </p:tgtEl>
                                        <p:attrNameLst>
                                          <p:attrName>style.visibility</p:attrName>
                                        </p:attrNameLst>
                                      </p:cBhvr>
                                      <p:to>
                                        <p:strVal val="visible"/>
                                      </p:to>
                                    </p:set>
                                    <p:animEffect transition="in" filter="fade">
                                      <p:cBhvr>
                                        <p:cTn id="15" dur="500"/>
                                        <p:tgtEl>
                                          <p:spTgt spid="1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fade">
                                      <p:cBhvr>
                                        <p:cTn id="19" dur="500"/>
                                        <p:tgtEl>
                                          <p:spTgt spid="1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fade">
                                      <p:cBhvr>
                                        <p:cTn id="23" dur="500"/>
                                        <p:tgtEl>
                                          <p:spTgt spid="11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9"/>
                                        </p:tgtEl>
                                        <p:attrNameLst>
                                          <p:attrName>style.visibility</p:attrName>
                                        </p:attrNameLst>
                                      </p:cBhvr>
                                      <p:to>
                                        <p:strVal val="visible"/>
                                      </p:to>
                                    </p:set>
                                    <p:animEffect transition="in" filter="fade">
                                      <p:cBhvr>
                                        <p:cTn id="27" dur="500"/>
                                        <p:tgtEl>
                                          <p:spTgt spid="10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15"/>
                                        </p:tgtEl>
                                        <p:attrNameLst>
                                          <p:attrName>style.visibility</p:attrName>
                                        </p:attrNameLst>
                                      </p:cBhvr>
                                      <p:to>
                                        <p:strVal val="visible"/>
                                      </p:to>
                                    </p:set>
                                    <p:animEffect transition="in" filter="fade">
                                      <p:cBhvr>
                                        <p:cTn id="35"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9" grpId="0" animBg="1"/>
      <p:bldP spid="110" grpId="0" animBg="1"/>
      <p:bldP spid="111" grpId="0" animBg="1"/>
      <p:bldP spid="112" grpId="0" animBg="1"/>
      <p:bldP spid="113" grpId="0" animBg="1"/>
      <p:bldP spid="114" grpId="0" animBg="1"/>
      <p:bldP spid="1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570288" y="7938"/>
            <a:ext cx="8294052" cy="1143000"/>
          </a:xfrm>
        </p:spPr>
        <p:txBody>
          <a:bodyPr/>
          <a:lstStyle/>
          <a:p>
            <a:r>
              <a:rPr lang="en-US" altLang="en-US" dirty="0" smtClean="0"/>
              <a:t>Attributes of critical C2 functions</a:t>
            </a:r>
          </a:p>
        </p:txBody>
      </p:sp>
      <p:sp>
        <p:nvSpPr>
          <p:cNvPr id="21507" name="Rectangle 87"/>
          <p:cNvSpPr>
            <a:spLocks noChangeArrowheads="1"/>
          </p:cNvSpPr>
          <p:nvPr/>
        </p:nvSpPr>
        <p:spPr bwMode="auto">
          <a:xfrm>
            <a:off x="5294313" y="4546602"/>
            <a:ext cx="1600200" cy="585788"/>
          </a:xfrm>
          <a:prstGeom prst="rect">
            <a:avLst/>
          </a:prstGeom>
          <a:solidFill>
            <a:srgbClr val="3366FF"/>
          </a:solidFill>
          <a:ln w="12700" algn="ctr">
            <a:solidFill>
              <a:schemeClr val="tx1"/>
            </a:solidFill>
            <a:round/>
            <a:headEnd/>
            <a:tailEnd/>
          </a:ln>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r>
              <a:rPr lang="en-US" altLang="en-US" sz="1600" b="0">
                <a:solidFill>
                  <a:schemeClr val="bg1"/>
                </a:solidFill>
              </a:rPr>
              <a:t>Battle Management</a:t>
            </a:r>
          </a:p>
        </p:txBody>
      </p:sp>
      <p:sp>
        <p:nvSpPr>
          <p:cNvPr id="117" name="Cloud 116"/>
          <p:cNvSpPr/>
          <p:nvPr/>
        </p:nvSpPr>
        <p:spPr bwMode="auto">
          <a:xfrm>
            <a:off x="4888566" y="3084527"/>
            <a:ext cx="2249488" cy="1137956"/>
          </a:xfrm>
          <a:prstGeom prst="cloud">
            <a:avLst/>
          </a:prstGeom>
          <a:solidFill>
            <a:schemeClr val="bg1">
              <a:lumMod val="65000"/>
            </a:schemeClr>
          </a:solidFill>
          <a:ln w="12700" cap="flat" cmpd="sng" algn="ctr">
            <a:solidFill>
              <a:schemeClr val="tx1"/>
            </a:solidFill>
            <a:prstDash val="solid"/>
            <a:round/>
            <a:headEnd type="none" w="med" len="med"/>
            <a:tailEnd type="none" w="med" len="med"/>
          </a:ln>
          <a:effectLst/>
        </p:spPr>
        <p:txBody>
          <a:bodyPr/>
          <a:lstStyle/>
          <a:p>
            <a:pPr algn="ctr">
              <a:defRPr/>
            </a:pPr>
            <a:r>
              <a:rPr lang="en-US" sz="1600" b="1" dirty="0" smtClean="0"/>
              <a:t>Shared</a:t>
            </a:r>
          </a:p>
          <a:p>
            <a:pPr algn="ctr">
              <a:defRPr/>
            </a:pPr>
            <a:r>
              <a:rPr lang="en-US" sz="1600" b="1" dirty="0" smtClean="0"/>
              <a:t>Data Structure</a:t>
            </a:r>
            <a:endParaRPr lang="en-US" sz="1600" b="1" dirty="0"/>
          </a:p>
        </p:txBody>
      </p:sp>
      <p:sp>
        <p:nvSpPr>
          <p:cNvPr id="21509" name="Rectangle 142"/>
          <p:cNvSpPr>
            <a:spLocks noChangeArrowheads="1"/>
          </p:cNvSpPr>
          <p:nvPr/>
        </p:nvSpPr>
        <p:spPr bwMode="auto">
          <a:xfrm>
            <a:off x="2882900" y="3578227"/>
            <a:ext cx="1384300" cy="566738"/>
          </a:xfrm>
          <a:prstGeom prst="rect">
            <a:avLst/>
          </a:prstGeom>
          <a:solidFill>
            <a:srgbClr val="3366FF"/>
          </a:solidFill>
          <a:ln w="12700" algn="ctr">
            <a:solidFill>
              <a:schemeClr val="tx1"/>
            </a:solidFill>
            <a:round/>
            <a:headEnd/>
            <a:tailEnd/>
          </a:ln>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r>
              <a:rPr lang="en-US" altLang="en-US" sz="1600" b="0">
                <a:solidFill>
                  <a:schemeClr val="bg1"/>
                </a:solidFill>
              </a:rPr>
              <a:t>Situational</a:t>
            </a:r>
          </a:p>
          <a:p>
            <a:pPr algn="ctr">
              <a:spcBef>
                <a:spcPct val="0"/>
              </a:spcBef>
              <a:buClrTx/>
              <a:buSzTx/>
              <a:buFontTx/>
              <a:buNone/>
            </a:pPr>
            <a:r>
              <a:rPr lang="en-US" altLang="en-US" sz="1600" b="0">
                <a:solidFill>
                  <a:schemeClr val="bg1"/>
                </a:solidFill>
              </a:rPr>
              <a:t>Awareness</a:t>
            </a:r>
          </a:p>
        </p:txBody>
      </p:sp>
      <p:sp>
        <p:nvSpPr>
          <p:cNvPr id="21510" name="Rectangle 143"/>
          <p:cNvSpPr>
            <a:spLocks noChangeArrowheads="1"/>
          </p:cNvSpPr>
          <p:nvPr/>
        </p:nvSpPr>
        <p:spPr bwMode="auto">
          <a:xfrm>
            <a:off x="5032375" y="2374902"/>
            <a:ext cx="1905000" cy="549275"/>
          </a:xfrm>
          <a:prstGeom prst="rect">
            <a:avLst/>
          </a:prstGeom>
          <a:solidFill>
            <a:srgbClr val="3366FF"/>
          </a:solidFill>
          <a:ln w="12700" algn="ctr">
            <a:solidFill>
              <a:schemeClr val="tx1"/>
            </a:solidFill>
            <a:round/>
            <a:headEnd/>
            <a:tailEnd/>
          </a:ln>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r>
              <a:rPr lang="en-US" altLang="en-US" sz="1600" b="0">
                <a:solidFill>
                  <a:schemeClr val="bg1"/>
                </a:solidFill>
              </a:rPr>
              <a:t>Operational</a:t>
            </a:r>
          </a:p>
          <a:p>
            <a:pPr algn="ctr">
              <a:spcBef>
                <a:spcPct val="0"/>
              </a:spcBef>
              <a:buClrTx/>
              <a:buSzTx/>
              <a:buFontTx/>
              <a:buNone/>
            </a:pPr>
            <a:r>
              <a:rPr lang="en-US" altLang="en-US" sz="1600" b="0">
                <a:solidFill>
                  <a:schemeClr val="bg1"/>
                </a:solidFill>
              </a:rPr>
              <a:t>Decision-Making</a:t>
            </a:r>
          </a:p>
        </p:txBody>
      </p:sp>
      <p:sp>
        <p:nvSpPr>
          <p:cNvPr id="21511" name="Rectangle 144"/>
          <p:cNvSpPr>
            <a:spLocks noChangeArrowheads="1"/>
          </p:cNvSpPr>
          <p:nvPr/>
        </p:nvSpPr>
        <p:spPr bwMode="auto">
          <a:xfrm>
            <a:off x="7640638" y="3413127"/>
            <a:ext cx="1295400" cy="577850"/>
          </a:xfrm>
          <a:prstGeom prst="rect">
            <a:avLst/>
          </a:prstGeom>
          <a:solidFill>
            <a:srgbClr val="3366FF"/>
          </a:solidFill>
          <a:ln w="12700" algn="ctr">
            <a:solidFill>
              <a:schemeClr val="tx1"/>
            </a:solidFill>
            <a:round/>
            <a:headEnd/>
            <a:tailEnd/>
          </a:ln>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r>
              <a:rPr lang="en-US" altLang="en-US" sz="1600" b="0">
                <a:solidFill>
                  <a:schemeClr val="bg1"/>
                </a:solidFill>
              </a:rPr>
              <a:t>Force</a:t>
            </a:r>
          </a:p>
          <a:p>
            <a:pPr algn="ctr">
              <a:spcBef>
                <a:spcPct val="0"/>
              </a:spcBef>
              <a:buClrTx/>
              <a:buSzTx/>
              <a:buFontTx/>
              <a:buNone/>
            </a:pPr>
            <a:r>
              <a:rPr lang="en-US" altLang="en-US" sz="1600" b="0">
                <a:solidFill>
                  <a:schemeClr val="bg1"/>
                </a:solidFill>
              </a:rPr>
              <a:t>Direction</a:t>
            </a:r>
          </a:p>
        </p:txBody>
      </p:sp>
      <p:sp>
        <p:nvSpPr>
          <p:cNvPr id="21515" name="Up-Down Arrow 102"/>
          <p:cNvSpPr>
            <a:spLocks noChangeArrowheads="1"/>
          </p:cNvSpPr>
          <p:nvPr/>
        </p:nvSpPr>
        <p:spPr bwMode="auto">
          <a:xfrm rot="2526188">
            <a:off x="5011738" y="3983040"/>
            <a:ext cx="239712" cy="485775"/>
          </a:xfrm>
          <a:prstGeom prst="upDownArrow">
            <a:avLst>
              <a:gd name="adj1" fmla="val 50000"/>
              <a:gd name="adj2" fmla="val 50212"/>
            </a:avLst>
          </a:prstGeom>
          <a:solidFill>
            <a:srgbClr val="0C2D83"/>
          </a:solidFill>
          <a:ln w="12700" algn="ctr">
            <a:solidFill>
              <a:schemeClr val="tx1"/>
            </a:solidFill>
            <a:round/>
            <a:headEnd/>
            <a:tailEnd/>
          </a:ln>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2800" b="0"/>
          </a:p>
        </p:txBody>
      </p:sp>
      <p:sp>
        <p:nvSpPr>
          <p:cNvPr id="21516" name="Up-Down Arrow 128"/>
          <p:cNvSpPr>
            <a:spLocks noChangeArrowheads="1"/>
          </p:cNvSpPr>
          <p:nvPr/>
        </p:nvSpPr>
        <p:spPr bwMode="auto">
          <a:xfrm>
            <a:off x="5965825" y="2932115"/>
            <a:ext cx="239713" cy="376237"/>
          </a:xfrm>
          <a:prstGeom prst="upDownArrow">
            <a:avLst>
              <a:gd name="adj1" fmla="val 50000"/>
              <a:gd name="adj2" fmla="val 50189"/>
            </a:avLst>
          </a:prstGeom>
          <a:solidFill>
            <a:srgbClr val="0C2D83"/>
          </a:solidFill>
          <a:ln w="12700" algn="ctr">
            <a:solidFill>
              <a:schemeClr val="tx1"/>
            </a:solidFill>
            <a:round/>
            <a:headEnd/>
            <a:tailEnd/>
          </a:ln>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2800" b="0"/>
          </a:p>
        </p:txBody>
      </p:sp>
      <p:sp>
        <p:nvSpPr>
          <p:cNvPr id="21517" name="Up-Down Arrow 129"/>
          <p:cNvSpPr>
            <a:spLocks noChangeArrowheads="1"/>
          </p:cNvSpPr>
          <p:nvPr/>
        </p:nvSpPr>
        <p:spPr bwMode="auto">
          <a:xfrm rot="-1006029">
            <a:off x="5353050" y="2908302"/>
            <a:ext cx="239713" cy="444500"/>
          </a:xfrm>
          <a:prstGeom prst="upDownArrow">
            <a:avLst>
              <a:gd name="adj1" fmla="val 50000"/>
              <a:gd name="adj2" fmla="val 50332"/>
            </a:avLst>
          </a:prstGeom>
          <a:solidFill>
            <a:srgbClr val="0C2D83"/>
          </a:solidFill>
          <a:ln w="12700" algn="ctr">
            <a:solidFill>
              <a:schemeClr val="tx1"/>
            </a:solidFill>
            <a:round/>
            <a:headEnd/>
            <a:tailEnd/>
          </a:ln>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2800" b="0"/>
          </a:p>
        </p:txBody>
      </p:sp>
      <p:sp>
        <p:nvSpPr>
          <p:cNvPr id="21518" name="Up-Down Arrow 131"/>
          <p:cNvSpPr>
            <a:spLocks noChangeArrowheads="1"/>
          </p:cNvSpPr>
          <p:nvPr/>
        </p:nvSpPr>
        <p:spPr bwMode="auto">
          <a:xfrm rot="7462559">
            <a:off x="4825207" y="3155158"/>
            <a:ext cx="239712" cy="485775"/>
          </a:xfrm>
          <a:prstGeom prst="upDownArrow">
            <a:avLst>
              <a:gd name="adj1" fmla="val 50000"/>
              <a:gd name="adj2" fmla="val 50212"/>
            </a:avLst>
          </a:prstGeom>
          <a:solidFill>
            <a:srgbClr val="0C2D83"/>
          </a:solidFill>
          <a:ln w="12700" algn="ctr">
            <a:solidFill>
              <a:schemeClr val="tx1"/>
            </a:solidFill>
            <a:round/>
            <a:headEnd/>
            <a:tailEnd/>
          </a:ln>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2800" b="0"/>
          </a:p>
        </p:txBody>
      </p:sp>
      <p:sp>
        <p:nvSpPr>
          <p:cNvPr id="21519" name="Up-Down Arrow 132"/>
          <p:cNvSpPr>
            <a:spLocks noChangeArrowheads="1"/>
          </p:cNvSpPr>
          <p:nvPr/>
        </p:nvSpPr>
        <p:spPr bwMode="auto">
          <a:xfrm rot="4541445">
            <a:off x="7142957" y="3251996"/>
            <a:ext cx="241300" cy="484187"/>
          </a:xfrm>
          <a:prstGeom prst="upDownArrow">
            <a:avLst>
              <a:gd name="adj1" fmla="val 50000"/>
              <a:gd name="adj2" fmla="val 49719"/>
            </a:avLst>
          </a:prstGeom>
          <a:solidFill>
            <a:srgbClr val="0C2D83"/>
          </a:solidFill>
          <a:ln w="12700" algn="ctr">
            <a:solidFill>
              <a:schemeClr val="tx1"/>
            </a:solidFill>
            <a:round/>
            <a:headEnd/>
            <a:tailEnd/>
          </a:ln>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2800" b="0"/>
          </a:p>
        </p:txBody>
      </p:sp>
      <p:sp>
        <p:nvSpPr>
          <p:cNvPr id="21520" name="Up-Down Arrow 133"/>
          <p:cNvSpPr>
            <a:spLocks noChangeArrowheads="1"/>
          </p:cNvSpPr>
          <p:nvPr/>
        </p:nvSpPr>
        <p:spPr bwMode="auto">
          <a:xfrm rot="5730899">
            <a:off x="7104856" y="3642521"/>
            <a:ext cx="239713" cy="485775"/>
          </a:xfrm>
          <a:prstGeom prst="upDownArrow">
            <a:avLst>
              <a:gd name="adj1" fmla="val 50000"/>
              <a:gd name="adj2" fmla="val 50212"/>
            </a:avLst>
          </a:prstGeom>
          <a:solidFill>
            <a:srgbClr val="0C2D83"/>
          </a:solidFill>
          <a:ln w="12700" algn="ctr">
            <a:solidFill>
              <a:schemeClr val="tx1"/>
            </a:solidFill>
            <a:round/>
            <a:headEnd/>
            <a:tailEnd/>
          </a:ln>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2800" b="0"/>
          </a:p>
        </p:txBody>
      </p:sp>
      <p:sp>
        <p:nvSpPr>
          <p:cNvPr id="21521" name="Up-Down Arrow 134"/>
          <p:cNvSpPr>
            <a:spLocks noChangeArrowheads="1"/>
          </p:cNvSpPr>
          <p:nvPr/>
        </p:nvSpPr>
        <p:spPr bwMode="auto">
          <a:xfrm rot="7699547">
            <a:off x="6808788" y="3878264"/>
            <a:ext cx="241300" cy="485775"/>
          </a:xfrm>
          <a:prstGeom prst="upDownArrow">
            <a:avLst>
              <a:gd name="adj1" fmla="val 50000"/>
              <a:gd name="adj2" fmla="val 49882"/>
            </a:avLst>
          </a:prstGeom>
          <a:solidFill>
            <a:srgbClr val="0C2D83"/>
          </a:solidFill>
          <a:ln w="12700" algn="ctr">
            <a:solidFill>
              <a:schemeClr val="tx1"/>
            </a:solidFill>
            <a:round/>
            <a:headEnd/>
            <a:tailEnd/>
          </a:ln>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2800" b="0"/>
          </a:p>
        </p:txBody>
      </p:sp>
      <p:sp>
        <p:nvSpPr>
          <p:cNvPr id="21522" name="Up-Down Arrow 135"/>
          <p:cNvSpPr>
            <a:spLocks noChangeArrowheads="1"/>
          </p:cNvSpPr>
          <p:nvPr/>
        </p:nvSpPr>
        <p:spPr bwMode="auto">
          <a:xfrm rot="9935311">
            <a:off x="6397625" y="4025902"/>
            <a:ext cx="239713" cy="419100"/>
          </a:xfrm>
          <a:prstGeom prst="upDownArrow">
            <a:avLst>
              <a:gd name="adj1" fmla="val 50000"/>
              <a:gd name="adj2" fmla="val 50111"/>
            </a:avLst>
          </a:prstGeom>
          <a:solidFill>
            <a:srgbClr val="0C2D83"/>
          </a:solidFill>
          <a:ln w="12700" algn="ctr">
            <a:solidFill>
              <a:schemeClr val="tx1"/>
            </a:solidFill>
            <a:round/>
            <a:headEnd/>
            <a:tailEnd/>
          </a:ln>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2800" b="0"/>
          </a:p>
        </p:txBody>
      </p:sp>
      <p:sp>
        <p:nvSpPr>
          <p:cNvPr id="21523" name="Up-Down Arrow 136"/>
          <p:cNvSpPr>
            <a:spLocks noChangeArrowheads="1"/>
          </p:cNvSpPr>
          <p:nvPr/>
        </p:nvSpPr>
        <p:spPr bwMode="auto">
          <a:xfrm rot="1617787">
            <a:off x="5518150" y="4032252"/>
            <a:ext cx="241300" cy="436563"/>
          </a:xfrm>
          <a:prstGeom prst="upDownArrow">
            <a:avLst>
              <a:gd name="adj1" fmla="val 50000"/>
              <a:gd name="adj2" fmla="val 49695"/>
            </a:avLst>
          </a:prstGeom>
          <a:solidFill>
            <a:srgbClr val="0C2D83"/>
          </a:solidFill>
          <a:ln w="12700" algn="ctr">
            <a:solidFill>
              <a:schemeClr val="tx1"/>
            </a:solidFill>
            <a:round/>
            <a:headEnd/>
            <a:tailEnd/>
          </a:ln>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2800" b="0"/>
          </a:p>
        </p:txBody>
      </p:sp>
      <p:sp>
        <p:nvSpPr>
          <p:cNvPr id="21524" name="Up-Down Arrow 137"/>
          <p:cNvSpPr>
            <a:spLocks noChangeArrowheads="1"/>
          </p:cNvSpPr>
          <p:nvPr/>
        </p:nvSpPr>
        <p:spPr bwMode="auto">
          <a:xfrm rot="5400000">
            <a:off x="4589463" y="3517902"/>
            <a:ext cx="239712" cy="484188"/>
          </a:xfrm>
          <a:prstGeom prst="upDownArrow">
            <a:avLst>
              <a:gd name="adj1" fmla="val 50000"/>
              <a:gd name="adj2" fmla="val 50048"/>
            </a:avLst>
          </a:prstGeom>
          <a:solidFill>
            <a:srgbClr val="0C2D83"/>
          </a:solidFill>
          <a:ln w="12700" algn="ctr">
            <a:solidFill>
              <a:schemeClr val="tx1"/>
            </a:solidFill>
            <a:round/>
            <a:headEnd/>
            <a:tailEnd/>
          </a:ln>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2800" b="0"/>
          </a:p>
        </p:txBody>
      </p:sp>
      <p:sp>
        <p:nvSpPr>
          <p:cNvPr id="21525" name="Up-Down Arrow 138"/>
          <p:cNvSpPr>
            <a:spLocks noChangeArrowheads="1"/>
          </p:cNvSpPr>
          <p:nvPr/>
        </p:nvSpPr>
        <p:spPr bwMode="auto">
          <a:xfrm rot="10800000">
            <a:off x="6003925" y="4097340"/>
            <a:ext cx="241300" cy="430212"/>
          </a:xfrm>
          <a:prstGeom prst="upDownArrow">
            <a:avLst>
              <a:gd name="adj1" fmla="val 50000"/>
              <a:gd name="adj2" fmla="val 49830"/>
            </a:avLst>
          </a:prstGeom>
          <a:solidFill>
            <a:srgbClr val="0C2D83"/>
          </a:solidFill>
          <a:ln w="12700" algn="ctr">
            <a:solidFill>
              <a:schemeClr val="tx1"/>
            </a:solidFill>
            <a:round/>
            <a:headEnd/>
            <a:tailEnd/>
          </a:ln>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2800" b="0"/>
          </a:p>
        </p:txBody>
      </p:sp>
      <p:sp>
        <p:nvSpPr>
          <p:cNvPr id="21526" name="Up-Down Arrow 119"/>
          <p:cNvSpPr>
            <a:spLocks noChangeArrowheads="1"/>
          </p:cNvSpPr>
          <p:nvPr/>
        </p:nvSpPr>
        <p:spPr bwMode="auto">
          <a:xfrm rot="1617787">
            <a:off x="6678613" y="2940052"/>
            <a:ext cx="241300" cy="425450"/>
          </a:xfrm>
          <a:prstGeom prst="upDownArrow">
            <a:avLst>
              <a:gd name="adj1" fmla="val 50000"/>
              <a:gd name="adj2" fmla="val 49744"/>
            </a:avLst>
          </a:prstGeom>
          <a:solidFill>
            <a:srgbClr val="0C2D83"/>
          </a:solidFill>
          <a:ln w="12700" algn="ctr">
            <a:solidFill>
              <a:schemeClr val="tx1"/>
            </a:solidFill>
            <a:round/>
            <a:headEnd/>
            <a:tailEnd/>
          </a:ln>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2800" b="0"/>
          </a:p>
        </p:txBody>
      </p:sp>
      <p:sp>
        <p:nvSpPr>
          <p:cNvPr id="21527" name="TextBox 5"/>
          <p:cNvSpPr txBox="1">
            <a:spLocks noChangeArrowheads="1"/>
          </p:cNvSpPr>
          <p:nvPr/>
        </p:nvSpPr>
        <p:spPr bwMode="auto">
          <a:xfrm>
            <a:off x="0" y="1332100"/>
            <a:ext cx="4918326" cy="193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marL="0" lvl="0" indent="0">
              <a:buNone/>
            </a:pPr>
            <a:r>
              <a:rPr lang="en-US" sz="1800" u="sng" dirty="0">
                <a:solidFill>
                  <a:schemeClr val="accent2"/>
                </a:solidFill>
              </a:rPr>
              <a:t>Situational </a:t>
            </a:r>
            <a:r>
              <a:rPr lang="en-US" sz="1800" u="sng" dirty="0" smtClean="0">
                <a:solidFill>
                  <a:schemeClr val="accent2"/>
                </a:solidFill>
              </a:rPr>
              <a:t>Awareness</a:t>
            </a:r>
            <a:endParaRPr lang="en-US" sz="1600" dirty="0">
              <a:solidFill>
                <a:schemeClr val="accent2"/>
              </a:solidFill>
            </a:endParaRPr>
          </a:p>
          <a:p>
            <a:pPr marL="457200" lvl="1" indent="0">
              <a:buNone/>
            </a:pPr>
            <a:r>
              <a:rPr lang="en-US" sz="1400" dirty="0"/>
              <a:t>Access all relevant data </a:t>
            </a:r>
            <a:endParaRPr lang="en-US" sz="1200" dirty="0"/>
          </a:p>
          <a:p>
            <a:pPr marL="457200" lvl="1" indent="0">
              <a:buNone/>
            </a:pPr>
            <a:r>
              <a:rPr lang="en-US" sz="1400" dirty="0"/>
              <a:t>Discern decision-quality information in operationally-relevant context </a:t>
            </a:r>
            <a:endParaRPr lang="en-US" sz="1200" dirty="0"/>
          </a:p>
          <a:p>
            <a:pPr marL="457200" lvl="1" indent="0">
              <a:buNone/>
            </a:pPr>
            <a:r>
              <a:rPr lang="en-US" sz="1400" dirty="0"/>
              <a:t>Rapidly observe and orient to dynamic </a:t>
            </a:r>
            <a:r>
              <a:rPr lang="en-US" sz="1400" dirty="0" smtClean="0"/>
              <a:t>intel</a:t>
            </a:r>
            <a:endParaRPr lang="en-US" sz="1200" dirty="0"/>
          </a:p>
          <a:p>
            <a:pPr marL="457200" lvl="1" indent="0">
              <a:buNone/>
            </a:pPr>
            <a:r>
              <a:rPr lang="en-US" sz="1400" dirty="0"/>
              <a:t>Determine blue force availability in </a:t>
            </a:r>
            <a:r>
              <a:rPr lang="en-US" sz="1400" dirty="0" smtClean="0"/>
              <a:t>real-time</a:t>
            </a:r>
            <a:endParaRPr lang="en-US" sz="1200" dirty="0"/>
          </a:p>
          <a:p>
            <a:pPr marL="457200" lvl="1" indent="0">
              <a:buNone/>
            </a:pPr>
            <a:r>
              <a:rPr lang="en-US" sz="1400" dirty="0"/>
              <a:t>Leverage </a:t>
            </a:r>
            <a:r>
              <a:rPr lang="en-US" sz="1400" dirty="0" smtClean="0"/>
              <a:t>relevant </a:t>
            </a:r>
            <a:r>
              <a:rPr lang="en-US" sz="1400" dirty="0"/>
              <a:t>open source </a:t>
            </a:r>
            <a:r>
              <a:rPr lang="en-US" sz="1400" dirty="0" smtClean="0"/>
              <a:t>info</a:t>
            </a:r>
            <a:endParaRPr lang="en-US" sz="1200" dirty="0"/>
          </a:p>
        </p:txBody>
      </p:sp>
      <p:sp>
        <p:nvSpPr>
          <p:cNvPr id="24" name="TextBox 5"/>
          <p:cNvSpPr txBox="1">
            <a:spLocks noChangeArrowheads="1"/>
          </p:cNvSpPr>
          <p:nvPr/>
        </p:nvSpPr>
        <p:spPr bwMode="auto">
          <a:xfrm>
            <a:off x="7027033" y="1300871"/>
            <a:ext cx="5960096" cy="198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marL="0" lvl="0" indent="0">
              <a:buNone/>
            </a:pPr>
            <a:r>
              <a:rPr lang="en-US" sz="1800" u="sng" dirty="0">
                <a:solidFill>
                  <a:schemeClr val="accent2"/>
                </a:solidFill>
              </a:rPr>
              <a:t>Operational Decision-Making</a:t>
            </a:r>
          </a:p>
          <a:p>
            <a:pPr marL="457200" lvl="1" indent="0">
              <a:buNone/>
            </a:pPr>
            <a:r>
              <a:rPr lang="en-US" sz="1400" dirty="0"/>
              <a:t>Rapidly account for constraints and restraints</a:t>
            </a:r>
          </a:p>
          <a:p>
            <a:pPr marL="457200" lvl="1" indent="0">
              <a:buNone/>
            </a:pPr>
            <a:r>
              <a:rPr lang="en-US" sz="1400" dirty="0"/>
              <a:t>Delegate </a:t>
            </a:r>
            <a:r>
              <a:rPr lang="en-US" sz="1400" dirty="0" smtClean="0"/>
              <a:t>to </a:t>
            </a:r>
            <a:r>
              <a:rPr lang="en-US" sz="1400" dirty="0"/>
              <a:t>the lowest operationally-competent level</a:t>
            </a:r>
          </a:p>
          <a:p>
            <a:pPr marL="457200" lvl="1" indent="0">
              <a:buNone/>
            </a:pPr>
            <a:r>
              <a:rPr lang="en-US" sz="1400" dirty="0"/>
              <a:t>Make decisions in support of the desired ops tempo</a:t>
            </a:r>
          </a:p>
          <a:p>
            <a:pPr marL="457200" lvl="1" indent="0">
              <a:buNone/>
            </a:pPr>
            <a:r>
              <a:rPr lang="en-US" sz="1400" dirty="0"/>
              <a:t>Understand </a:t>
            </a:r>
            <a:r>
              <a:rPr lang="en-US" sz="1400" dirty="0" smtClean="0"/>
              <a:t>impacts </a:t>
            </a:r>
            <a:r>
              <a:rPr lang="en-US" sz="1400" dirty="0"/>
              <a:t>across operational seams</a:t>
            </a:r>
          </a:p>
          <a:p>
            <a:pPr marL="457200" lvl="1" indent="0">
              <a:buNone/>
            </a:pPr>
            <a:r>
              <a:rPr lang="en-US" sz="1400" dirty="0"/>
              <a:t>Plan effectively for force packages</a:t>
            </a:r>
          </a:p>
          <a:p>
            <a:pPr marL="457200" lvl="1" indent="0">
              <a:buNone/>
            </a:pPr>
            <a:r>
              <a:rPr lang="en-US" sz="1400" dirty="0"/>
              <a:t>Ensure Unity of Effort for force packages</a:t>
            </a:r>
          </a:p>
        </p:txBody>
      </p:sp>
      <p:sp>
        <p:nvSpPr>
          <p:cNvPr id="25" name="TextBox 5"/>
          <p:cNvSpPr txBox="1">
            <a:spLocks noChangeArrowheads="1"/>
          </p:cNvSpPr>
          <p:nvPr/>
        </p:nvSpPr>
        <p:spPr bwMode="auto">
          <a:xfrm>
            <a:off x="7502115" y="4179069"/>
            <a:ext cx="5034444" cy="220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marL="0" lvl="0" indent="0">
              <a:buNone/>
            </a:pPr>
            <a:r>
              <a:rPr lang="en-US" sz="1800" u="sng" dirty="0">
                <a:solidFill>
                  <a:schemeClr val="accent2"/>
                </a:solidFill>
              </a:rPr>
              <a:t>Force Direction</a:t>
            </a:r>
          </a:p>
          <a:p>
            <a:pPr marL="457200" lvl="1" indent="0">
              <a:buNone/>
            </a:pPr>
            <a:r>
              <a:rPr lang="en-US" sz="1400" dirty="0"/>
              <a:t>Provide clear guidance to force packages</a:t>
            </a:r>
          </a:p>
          <a:p>
            <a:pPr marL="457200" lvl="1" indent="0">
              <a:buNone/>
            </a:pPr>
            <a:r>
              <a:rPr lang="en-US" sz="1400" dirty="0"/>
              <a:t>Communicate securely to all elements of force packages</a:t>
            </a:r>
          </a:p>
          <a:p>
            <a:pPr marL="457200" lvl="1" indent="0">
              <a:buNone/>
            </a:pPr>
            <a:r>
              <a:rPr lang="en-US" sz="1400" dirty="0"/>
              <a:t>Effectively direct attached forces</a:t>
            </a:r>
          </a:p>
          <a:p>
            <a:pPr marL="457200" lvl="1" indent="0">
              <a:buNone/>
            </a:pPr>
            <a:r>
              <a:rPr lang="en-US" sz="1400" dirty="0"/>
              <a:t>Dynamically clarify ROE</a:t>
            </a:r>
          </a:p>
          <a:p>
            <a:pPr marL="457200" lvl="1" indent="0">
              <a:buNone/>
            </a:pPr>
            <a:r>
              <a:rPr lang="en-US" sz="1400" dirty="0"/>
              <a:t>Effectively assess </a:t>
            </a:r>
            <a:r>
              <a:rPr lang="en-US" sz="1400" dirty="0" smtClean="0"/>
              <a:t>operational </a:t>
            </a:r>
            <a:r>
              <a:rPr lang="en-US" sz="1400" dirty="0"/>
              <a:t>risk to forces</a:t>
            </a:r>
          </a:p>
          <a:p>
            <a:pPr marL="457200" lvl="1" indent="0">
              <a:buNone/>
            </a:pPr>
            <a:r>
              <a:rPr lang="en-US" sz="1400" dirty="0"/>
              <a:t>Dynamically allocate and reallocate missions</a:t>
            </a:r>
          </a:p>
        </p:txBody>
      </p:sp>
      <p:sp>
        <p:nvSpPr>
          <p:cNvPr id="26" name="TextBox 5"/>
          <p:cNvSpPr txBox="1">
            <a:spLocks noChangeArrowheads="1"/>
          </p:cNvSpPr>
          <p:nvPr/>
        </p:nvSpPr>
        <p:spPr bwMode="auto">
          <a:xfrm>
            <a:off x="53181" y="4221539"/>
            <a:ext cx="5580665" cy="214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marL="0" lvl="0" indent="0">
              <a:buNone/>
            </a:pPr>
            <a:r>
              <a:rPr lang="en-US" sz="1800" u="sng" dirty="0">
                <a:solidFill>
                  <a:schemeClr val="accent2"/>
                </a:solidFill>
              </a:rPr>
              <a:t>Battle Management</a:t>
            </a:r>
          </a:p>
          <a:p>
            <a:pPr marL="457200" lvl="1" indent="0">
              <a:buNone/>
            </a:pPr>
            <a:r>
              <a:rPr lang="en-US" sz="1400" dirty="0"/>
              <a:t>Identify, assess and address changes to threat environment in </a:t>
            </a:r>
            <a:r>
              <a:rPr lang="en-US" sz="1400" dirty="0" smtClean="0"/>
              <a:t>real-time</a:t>
            </a:r>
            <a:endParaRPr lang="en-US" sz="1400" dirty="0"/>
          </a:p>
          <a:p>
            <a:pPr marL="457200" lvl="1" indent="0">
              <a:buNone/>
            </a:pPr>
            <a:r>
              <a:rPr lang="en-US" sz="1400" dirty="0"/>
              <a:t>Dynamically adjust missions to changes in force packages</a:t>
            </a:r>
          </a:p>
          <a:p>
            <a:pPr marL="457200" lvl="1" indent="0">
              <a:buNone/>
            </a:pPr>
            <a:r>
              <a:rPr lang="en-US" sz="1400" dirty="0"/>
              <a:t>Effectively make Go/No-Go decisions</a:t>
            </a:r>
          </a:p>
          <a:p>
            <a:pPr marL="457200" lvl="1" indent="0">
              <a:buNone/>
            </a:pPr>
            <a:r>
              <a:rPr lang="en-US" sz="1400" dirty="0"/>
              <a:t>Execute CC Intent in absence of direction/communication</a:t>
            </a:r>
          </a:p>
          <a:p>
            <a:pPr marL="457200" lvl="1" indent="0">
              <a:buNone/>
            </a:pPr>
            <a:r>
              <a:rPr lang="en-US" sz="1400" dirty="0"/>
              <a:t>Communicate securely with tactical force packages</a:t>
            </a:r>
          </a:p>
        </p:txBody>
      </p:sp>
    </p:spTree>
    <p:extLst>
      <p:ext uri="{BB962C8B-B14F-4D97-AF65-F5344CB8AC3E}">
        <p14:creationId xmlns:p14="http://schemas.microsoft.com/office/powerpoint/2010/main" val="146740612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Approach</a:t>
            </a:r>
            <a:endParaRPr lang="en-US" dirty="0"/>
          </a:p>
        </p:txBody>
      </p:sp>
      <p:sp>
        <p:nvSpPr>
          <p:cNvPr id="3" name="Content Placeholder 2"/>
          <p:cNvSpPr>
            <a:spLocks noGrp="1"/>
          </p:cNvSpPr>
          <p:nvPr>
            <p:ph idx="1"/>
          </p:nvPr>
        </p:nvSpPr>
        <p:spPr>
          <a:xfrm>
            <a:off x="73074" y="1522991"/>
            <a:ext cx="7798718" cy="1950260"/>
          </a:xfrm>
        </p:spPr>
        <p:txBody>
          <a:bodyPr/>
          <a:lstStyle/>
          <a:p>
            <a:r>
              <a:rPr lang="en-US" dirty="0" smtClean="0">
                <a:solidFill>
                  <a:schemeClr val="accent2">
                    <a:lumMod val="75000"/>
                  </a:schemeClr>
                </a:solidFill>
              </a:rPr>
              <a:t>In order to keep multi-domain command and control perpetually optimized to provide high velocity, operationally agile operations, the Air Force will: </a:t>
            </a:r>
          </a:p>
          <a:p>
            <a:pPr marL="0" indent="0">
              <a:buNone/>
            </a:pPr>
            <a:endParaRPr lang="en-US" sz="700" dirty="0" smtClean="0">
              <a:solidFill>
                <a:schemeClr val="accent2">
                  <a:lumMod val="75000"/>
                </a:schemeClr>
              </a:solidFill>
            </a:endParaRPr>
          </a:p>
          <a:p>
            <a:pPr lvl="1"/>
            <a:r>
              <a:rPr lang="en-US" b="0" dirty="0" smtClean="0"/>
              <a:t>Build and formally develop an operational-level C2 Cadre</a:t>
            </a:r>
          </a:p>
          <a:p>
            <a:pPr lvl="1"/>
            <a:r>
              <a:rPr lang="en-US" b="0" dirty="0" smtClean="0"/>
              <a:t>Provide them the tools, data and IT infrastructure on the leading edge of technology</a:t>
            </a:r>
          </a:p>
          <a:p>
            <a:pPr lvl="1"/>
            <a:r>
              <a:rPr lang="en-US" b="0" dirty="0" smtClean="0"/>
              <a:t>Exploit purpose-built opportunities to explore enhanced C2 processes and concepts</a:t>
            </a:r>
            <a:endParaRPr lang="en-US" b="0" dirty="0"/>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7</a:t>
            </a:fld>
            <a:endParaRPr lang="en-US" dirty="0">
              <a:solidFill>
                <a:srgbClr val="808080"/>
              </a:solidFill>
            </a:endParaRPr>
          </a:p>
        </p:txBody>
      </p:sp>
      <p:grpSp>
        <p:nvGrpSpPr>
          <p:cNvPr id="13" name="Group 12"/>
          <p:cNvGrpSpPr/>
          <p:nvPr/>
        </p:nvGrpSpPr>
        <p:grpSpPr>
          <a:xfrm>
            <a:off x="6268279" y="2743200"/>
            <a:ext cx="5764559" cy="3410362"/>
            <a:chOff x="6268279" y="2743200"/>
            <a:chExt cx="5764559" cy="3410362"/>
          </a:xfrm>
        </p:grpSpPr>
        <p:sp>
          <p:nvSpPr>
            <p:cNvPr id="10" name="Freeform 9"/>
            <p:cNvSpPr/>
            <p:nvPr/>
          </p:nvSpPr>
          <p:spPr>
            <a:xfrm>
              <a:off x="8172173" y="2743200"/>
              <a:ext cx="1983408" cy="1172127"/>
            </a:xfrm>
            <a:custGeom>
              <a:avLst/>
              <a:gdLst>
                <a:gd name="connsiteX0" fmla="*/ 0 w 1983408"/>
                <a:gd name="connsiteY0" fmla="*/ 1172127 h 1172127"/>
                <a:gd name="connsiteX1" fmla="*/ 991701 w 1983408"/>
                <a:gd name="connsiteY1" fmla="*/ 0 h 1172127"/>
                <a:gd name="connsiteX2" fmla="*/ 991707 w 1983408"/>
                <a:gd name="connsiteY2" fmla="*/ 0 h 1172127"/>
                <a:gd name="connsiteX3" fmla="*/ 1983408 w 1983408"/>
                <a:gd name="connsiteY3" fmla="*/ 1172127 h 1172127"/>
                <a:gd name="connsiteX4" fmla="*/ 0 w 1983408"/>
                <a:gd name="connsiteY4" fmla="*/ 1172127 h 1172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408" h="1172127">
                  <a:moveTo>
                    <a:pt x="0" y="1172127"/>
                  </a:moveTo>
                  <a:lnTo>
                    <a:pt x="991701" y="0"/>
                  </a:lnTo>
                  <a:lnTo>
                    <a:pt x="991707" y="0"/>
                  </a:lnTo>
                  <a:lnTo>
                    <a:pt x="1983408" y="1172127"/>
                  </a:lnTo>
                  <a:lnTo>
                    <a:pt x="0" y="1172127"/>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shade val="80000"/>
                <a:hueOff val="0"/>
                <a:satOff val="0"/>
                <a:lumOff val="0"/>
                <a:alphaOff val="0"/>
              </a:schemeClr>
            </a:fillRef>
            <a:effectRef idx="2">
              <a:schemeClr val="accent2">
                <a:shade val="80000"/>
                <a:hueOff val="0"/>
                <a:satOff val="0"/>
                <a:lumOff val="0"/>
                <a:alphaOff val="0"/>
              </a:schemeClr>
            </a:effectRef>
            <a:fontRef idx="minor">
              <a:schemeClr val="lt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dirty="0" smtClean="0"/>
            </a:p>
            <a:p>
              <a:pPr lvl="0" algn="ctr" defTabSz="977900">
                <a:lnSpc>
                  <a:spcPct val="90000"/>
                </a:lnSpc>
                <a:spcBef>
                  <a:spcPct val="0"/>
                </a:spcBef>
                <a:spcAft>
                  <a:spcPct val="35000"/>
                </a:spcAft>
              </a:pPr>
              <a:r>
                <a:rPr lang="en-US" sz="2200" kern="1200" dirty="0" smtClean="0"/>
                <a:t>C2</a:t>
              </a:r>
            </a:p>
            <a:p>
              <a:pPr lvl="0" algn="ctr" defTabSz="977900">
                <a:lnSpc>
                  <a:spcPct val="90000"/>
                </a:lnSpc>
                <a:spcBef>
                  <a:spcPct val="0"/>
                </a:spcBef>
                <a:spcAft>
                  <a:spcPct val="35000"/>
                </a:spcAft>
              </a:pPr>
              <a:r>
                <a:rPr lang="en-US" sz="2200" kern="1200" dirty="0" smtClean="0"/>
                <a:t>Concepts</a:t>
              </a:r>
              <a:endParaRPr lang="en-US" sz="2200" kern="1200" dirty="0"/>
            </a:p>
          </p:txBody>
        </p:sp>
        <p:sp>
          <p:nvSpPr>
            <p:cNvPr id="11" name="Freeform 10"/>
            <p:cNvSpPr/>
            <p:nvPr/>
          </p:nvSpPr>
          <p:spPr>
            <a:xfrm>
              <a:off x="7169401" y="3915327"/>
              <a:ext cx="3962453" cy="1172127"/>
            </a:xfrm>
            <a:custGeom>
              <a:avLst/>
              <a:gdLst>
                <a:gd name="connsiteX0" fmla="*/ 0 w 3962453"/>
                <a:gd name="connsiteY0" fmla="*/ 1172127 h 1172127"/>
                <a:gd name="connsiteX1" fmla="*/ 991701 w 3962453"/>
                <a:gd name="connsiteY1" fmla="*/ 0 h 1172127"/>
                <a:gd name="connsiteX2" fmla="*/ 2970752 w 3962453"/>
                <a:gd name="connsiteY2" fmla="*/ 0 h 1172127"/>
                <a:gd name="connsiteX3" fmla="*/ 3962453 w 3962453"/>
                <a:gd name="connsiteY3" fmla="*/ 1172127 h 1172127"/>
                <a:gd name="connsiteX4" fmla="*/ 0 w 3962453"/>
                <a:gd name="connsiteY4" fmla="*/ 1172127 h 1172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453" h="1172127">
                  <a:moveTo>
                    <a:pt x="0" y="1172127"/>
                  </a:moveTo>
                  <a:lnTo>
                    <a:pt x="991701" y="0"/>
                  </a:lnTo>
                  <a:lnTo>
                    <a:pt x="2970752" y="0"/>
                  </a:lnTo>
                  <a:lnTo>
                    <a:pt x="3962453" y="1172127"/>
                  </a:lnTo>
                  <a:lnTo>
                    <a:pt x="0" y="1172127"/>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shade val="80000"/>
                <a:hueOff val="0"/>
                <a:satOff val="-5541"/>
                <a:lumOff val="14224"/>
                <a:alphaOff val="0"/>
              </a:schemeClr>
            </a:fillRef>
            <a:effectRef idx="2">
              <a:schemeClr val="accent2">
                <a:shade val="80000"/>
                <a:hueOff val="0"/>
                <a:satOff val="-5541"/>
                <a:lumOff val="14224"/>
                <a:alphaOff val="0"/>
              </a:schemeClr>
            </a:effectRef>
            <a:fontRef idx="minor">
              <a:schemeClr val="lt1"/>
            </a:fontRef>
          </p:style>
          <p:txBody>
            <a:bodyPr spcFirstLastPara="0" vert="horz" wrap="square" lIns="721370" tIns="27940" rIns="721369" bIns="27940" numCol="1" spcCol="1270" anchor="ctr" anchorCtr="0">
              <a:noAutofit/>
            </a:bodyPr>
            <a:lstStyle/>
            <a:p>
              <a:pPr lvl="0" algn="ctr" defTabSz="977900">
                <a:lnSpc>
                  <a:spcPct val="90000"/>
                </a:lnSpc>
                <a:spcBef>
                  <a:spcPct val="0"/>
                </a:spcBef>
                <a:spcAft>
                  <a:spcPct val="35000"/>
                </a:spcAft>
              </a:pPr>
              <a:r>
                <a:rPr lang="en-US" sz="2200" kern="1200" dirty="0" smtClean="0"/>
                <a:t>Leading Edge</a:t>
              </a:r>
            </a:p>
            <a:p>
              <a:pPr lvl="0" algn="ctr" defTabSz="977900">
                <a:lnSpc>
                  <a:spcPct val="90000"/>
                </a:lnSpc>
                <a:spcBef>
                  <a:spcPct val="0"/>
                </a:spcBef>
                <a:spcAft>
                  <a:spcPct val="35000"/>
                </a:spcAft>
              </a:pPr>
              <a:r>
                <a:rPr lang="en-US" sz="2200" kern="1200" dirty="0" smtClean="0"/>
                <a:t>Technology</a:t>
              </a:r>
              <a:endParaRPr lang="en-US" sz="2200" kern="1200" dirty="0"/>
            </a:p>
          </p:txBody>
        </p:sp>
        <p:sp>
          <p:nvSpPr>
            <p:cNvPr id="12" name="Freeform 11"/>
            <p:cNvSpPr/>
            <p:nvPr/>
          </p:nvSpPr>
          <p:spPr>
            <a:xfrm>
              <a:off x="6268279" y="4981435"/>
              <a:ext cx="5764559" cy="1172127"/>
            </a:xfrm>
            <a:custGeom>
              <a:avLst/>
              <a:gdLst>
                <a:gd name="connsiteX0" fmla="*/ 0 w 5844073"/>
                <a:gd name="connsiteY0" fmla="*/ 1172127 h 1172127"/>
                <a:gd name="connsiteX1" fmla="*/ 991701 w 5844073"/>
                <a:gd name="connsiteY1" fmla="*/ 0 h 1172127"/>
                <a:gd name="connsiteX2" fmla="*/ 4852372 w 5844073"/>
                <a:gd name="connsiteY2" fmla="*/ 0 h 1172127"/>
                <a:gd name="connsiteX3" fmla="*/ 5844073 w 5844073"/>
                <a:gd name="connsiteY3" fmla="*/ 1172127 h 1172127"/>
                <a:gd name="connsiteX4" fmla="*/ 0 w 5844073"/>
                <a:gd name="connsiteY4" fmla="*/ 1172127 h 1172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4073" h="1172127">
                  <a:moveTo>
                    <a:pt x="0" y="1172127"/>
                  </a:moveTo>
                  <a:lnTo>
                    <a:pt x="991701" y="0"/>
                  </a:lnTo>
                  <a:lnTo>
                    <a:pt x="4852372" y="0"/>
                  </a:lnTo>
                  <a:lnTo>
                    <a:pt x="5844073" y="1172127"/>
                  </a:lnTo>
                  <a:lnTo>
                    <a:pt x="0" y="1172127"/>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shade val="80000"/>
                <a:hueOff val="0"/>
                <a:satOff val="-11081"/>
                <a:lumOff val="28449"/>
                <a:alphaOff val="0"/>
              </a:schemeClr>
            </a:fillRef>
            <a:effectRef idx="2">
              <a:schemeClr val="accent2">
                <a:shade val="80000"/>
                <a:hueOff val="0"/>
                <a:satOff val="-11081"/>
                <a:lumOff val="28449"/>
                <a:alphaOff val="0"/>
              </a:schemeClr>
            </a:effectRef>
            <a:fontRef idx="minor">
              <a:schemeClr val="lt1"/>
            </a:fontRef>
          </p:style>
          <p:txBody>
            <a:bodyPr spcFirstLastPara="0" vert="horz" wrap="square" lIns="1050652" tIns="27940" rIns="1050653"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rPr>
                <a:t>Professionally developed MDC2 Cadre</a:t>
              </a:r>
              <a:endParaRPr lang="en-US" sz="2200" kern="1200" dirty="0">
                <a:solidFill>
                  <a:schemeClr val="tx1"/>
                </a:solidFill>
              </a:endParaRPr>
            </a:p>
          </p:txBody>
        </p:sp>
      </p:grpSp>
      <p:sp>
        <p:nvSpPr>
          <p:cNvPr id="14" name="TextBox 13"/>
          <p:cNvSpPr txBox="1"/>
          <p:nvPr/>
        </p:nvSpPr>
        <p:spPr>
          <a:xfrm>
            <a:off x="265043" y="4828834"/>
            <a:ext cx="5711687" cy="1477328"/>
          </a:xfrm>
          <a:prstGeom prst="rect">
            <a:avLst/>
          </a:prstGeom>
          <a:solidFill>
            <a:schemeClr val="bg1">
              <a:lumMod val="85000"/>
            </a:schemeClr>
          </a:solidFill>
          <a:ln w="28575">
            <a:solidFill>
              <a:schemeClr val="tx1"/>
            </a:solidFill>
          </a:ln>
          <a:effectLst>
            <a:innerShdw blurRad="63500" dist="50800" dir="2700000">
              <a:prstClr val="black">
                <a:alpha val="50000"/>
              </a:prstClr>
            </a:innerShdw>
          </a:effectLst>
        </p:spPr>
        <p:txBody>
          <a:bodyPr wrap="square" rtlCol="0">
            <a:spAutoFit/>
          </a:bodyPr>
          <a:lstStyle/>
          <a:p>
            <a:pPr algn="ctr"/>
            <a:r>
              <a:rPr lang="en-US" b="1" dirty="0" smtClean="0"/>
              <a:t>Key is to build processes, procedures, forums and mechanisms to allow continual development of experts, tools and concepts.</a:t>
            </a:r>
          </a:p>
          <a:p>
            <a:pPr algn="ctr"/>
            <a:endParaRPr lang="en-US" b="1" dirty="0"/>
          </a:p>
          <a:p>
            <a:pPr algn="ctr"/>
            <a:r>
              <a:rPr lang="en-US" b="1" dirty="0" smtClean="0"/>
              <a:t>Success is about processes not products</a:t>
            </a:r>
            <a:endParaRPr lang="en-US" b="1" dirty="0"/>
          </a:p>
        </p:txBody>
      </p:sp>
    </p:spTree>
    <p:extLst>
      <p:ext uri="{BB962C8B-B14F-4D97-AF65-F5344CB8AC3E}">
        <p14:creationId xmlns:p14="http://schemas.microsoft.com/office/powerpoint/2010/main" val="17018510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t="61360" b="6962"/>
          <a:stretch/>
        </p:blipFill>
        <p:spPr>
          <a:xfrm>
            <a:off x="335801" y="4094921"/>
            <a:ext cx="8106754" cy="1802297"/>
          </a:xfrm>
          <a:prstGeom prst="rect">
            <a:avLst/>
          </a:prstGeom>
        </p:spPr>
      </p:pic>
      <p:pic>
        <p:nvPicPr>
          <p:cNvPr id="13" name="Picture 12"/>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221317" y="5165732"/>
            <a:ext cx="588185" cy="478800"/>
          </a:xfrm>
          <a:prstGeom prst="rect">
            <a:avLst/>
          </a:prstGeom>
        </p:spPr>
      </p:pic>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8</a:t>
            </a:fld>
            <a:endParaRPr lang="en-US" dirty="0">
              <a:solidFill>
                <a:srgbClr val="808080"/>
              </a:solidFill>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0029" t="2370" r="11978" b="18037"/>
          <a:stretch/>
        </p:blipFill>
        <p:spPr>
          <a:xfrm>
            <a:off x="1948070" y="408991"/>
            <a:ext cx="5432551" cy="3278934"/>
          </a:xfrm>
          <a:prstGeom prst="rect">
            <a:avLst/>
          </a:prstGeom>
        </p:spPr>
      </p:pic>
      <p:pic>
        <p:nvPicPr>
          <p:cNvPr id="5" name="Content Placeholder 4"/>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003235" y="2453519"/>
            <a:ext cx="5779655" cy="3850695"/>
          </a:xfrm>
        </p:spPr>
      </p:pic>
    </p:spTree>
    <p:extLst>
      <p:ext uri="{BB962C8B-B14F-4D97-AF65-F5344CB8AC3E}">
        <p14:creationId xmlns:p14="http://schemas.microsoft.com/office/powerpoint/2010/main" val="5436748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9</a:t>
            </a:fld>
            <a:endParaRPr lang="en-US" dirty="0">
              <a:solidFill>
                <a:srgbClr val="808080"/>
              </a:solidFill>
            </a:endParaRPr>
          </a:p>
        </p:txBody>
      </p:sp>
      <p:grpSp>
        <p:nvGrpSpPr>
          <p:cNvPr id="5" name="Group 4"/>
          <p:cNvGrpSpPr/>
          <p:nvPr/>
        </p:nvGrpSpPr>
        <p:grpSpPr>
          <a:xfrm>
            <a:off x="1417983" y="1881805"/>
            <a:ext cx="9723673" cy="3957420"/>
            <a:chOff x="2951812" y="2990012"/>
            <a:chExt cx="7010400" cy="2610678"/>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38212" b="16030"/>
            <a:stretch/>
          </p:blipFill>
          <p:spPr>
            <a:xfrm>
              <a:off x="2951812" y="2990012"/>
              <a:ext cx="7010400" cy="2610678"/>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22883" r="80568"/>
            <a:stretch/>
          </p:blipFill>
          <p:spPr>
            <a:xfrm>
              <a:off x="6834613" y="4275140"/>
              <a:ext cx="455229" cy="484593"/>
            </a:xfrm>
            <a:prstGeom prst="rect">
              <a:avLst/>
            </a:prstGeom>
          </p:spPr>
        </p:pic>
      </p:grpSp>
    </p:spTree>
    <p:extLst>
      <p:ext uri="{BB962C8B-B14F-4D97-AF65-F5344CB8AC3E}">
        <p14:creationId xmlns:p14="http://schemas.microsoft.com/office/powerpoint/2010/main" val="81595621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FCAD38FA3F27459618B4D4711B1264" ma:contentTypeVersion="0" ma:contentTypeDescription="Create a new document." ma:contentTypeScope="" ma:versionID="eea7102fc3148bcf81dae582784c326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D19940-C694-4932-A451-D2479E72328E}">
  <ds:schemaRefs>
    <ds:schemaRef ds:uri="http://schemas.microsoft.com/sharepoint/v3/contenttype/forms"/>
  </ds:schemaRefs>
</ds:datastoreItem>
</file>

<file path=customXml/itemProps2.xml><?xml version="1.0" encoding="utf-8"?>
<ds:datastoreItem xmlns:ds="http://schemas.openxmlformats.org/officeDocument/2006/customXml" ds:itemID="{8300C353-6312-4C83-933F-A76998AE5D47}">
  <ds:schemaRefs>
    <ds:schemaRef ds:uri="http://schemas.microsoft.com/office/infopath/2007/PartnerControls"/>
    <ds:schemaRef ds:uri="http://www.w3.org/XML/1998/namespace"/>
    <ds:schemaRef ds:uri="http://schemas.microsoft.com/office/2006/documentManagement/types"/>
    <ds:schemaRef ds:uri="http://purl.org/dc/terms/"/>
    <ds:schemaRef ds:uri="http://purl.org/dc/dcmitype/"/>
    <ds:schemaRef ds:uri="http://purl.org/dc/elements/1.1/"/>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4BB7333A-E2BF-44E6-9128-A073AA583D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4804</TotalTime>
  <Words>1592</Words>
  <Application>Microsoft Macintosh PowerPoint</Application>
  <PresentationFormat>Custom</PresentationFormat>
  <Paragraphs>336</Paragraphs>
  <Slides>17</Slides>
  <Notes>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USAF(Unclas)</vt:lpstr>
      <vt:lpstr>PowerPoint Presentation</vt:lpstr>
      <vt:lpstr>PowerPoint Presentation</vt:lpstr>
      <vt:lpstr>Future Warfare</vt:lpstr>
      <vt:lpstr>What does this mean for operations?</vt:lpstr>
      <vt:lpstr>Vision of MDO…2030 Vignette</vt:lpstr>
      <vt:lpstr>Attributes of critical C2 functions</vt:lpstr>
      <vt:lpstr>Operational Approach</vt:lpstr>
      <vt:lpstr>PowerPoint Presentation</vt:lpstr>
      <vt:lpstr>PowerPoint Presentation</vt:lpstr>
      <vt:lpstr>PowerPoint Presentation</vt:lpstr>
      <vt:lpstr>PowerPoint Presentation</vt:lpstr>
      <vt:lpstr>PowerPoint Presentation</vt:lpstr>
      <vt:lpstr>Adding CACTECH Model to WEPTAC</vt:lpstr>
      <vt:lpstr>CACTECH Operating Concept</vt:lpstr>
      <vt:lpstr> DevOps Guiding Principles</vt:lpstr>
      <vt:lpstr>Technology Goals and Objectives</vt:lpstr>
      <vt:lpstr>Final Thoughts</vt:lpstr>
    </vt:vector>
  </TitlesOfParts>
  <Company>U.S. Air Force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 #2 Recent Accomplishments</dc:title>
  <dc:creator>Eric Peterson</dc:creator>
  <cp:lastModifiedBy>Henry Davis Baird</cp:lastModifiedBy>
  <cp:revision>246</cp:revision>
  <cp:lastPrinted>2017-05-22T15:34:32Z</cp:lastPrinted>
  <dcterms:created xsi:type="dcterms:W3CDTF">2017-05-05T22:20:19Z</dcterms:created>
  <dcterms:modified xsi:type="dcterms:W3CDTF">2017-08-21T13:35:47Z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0x010100DEFCAD38FA3F27459618B4D4711B1264</vt:lpwstr>
  </property>
</Properties>
</file>